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92" r:id="rId2"/>
    <p:sldId id="258" r:id="rId3"/>
    <p:sldId id="280" r:id="rId4"/>
    <p:sldId id="281" r:id="rId5"/>
    <p:sldId id="262" r:id="rId6"/>
    <p:sldId id="286" r:id="rId7"/>
    <p:sldId id="287" r:id="rId8"/>
    <p:sldId id="283" r:id="rId9"/>
    <p:sldId id="284" r:id="rId10"/>
    <p:sldId id="288" r:id="rId11"/>
    <p:sldId id="289" r:id="rId12"/>
    <p:sldId id="290" r:id="rId13"/>
    <p:sldId id="291" r:id="rId14"/>
    <p:sldId id="27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53" d="100"/>
          <a:sy n="53" d="100"/>
        </p:scale>
        <p:origin x="168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DE98C6-3502-4946-8698-1C9741FC6D2A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9CC9BA-52A5-46E7-903C-EED956F55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914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C3952F-3F21-4C39-99AA-759C2C7626A8}" type="slidenum">
              <a:rPr lang="en-US" altLang="vi-VN"/>
              <a:pPr/>
              <a:t>1</a:t>
            </a:fld>
            <a:endParaRPr lang="en-US" altLang="vi-VN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04800" indent="-304800">
              <a:buFontTx/>
              <a:buAutoNum type="romanUcPeriod"/>
            </a:pPr>
            <a:r>
              <a:rPr lang="en-US" altLang="vi-VN" sz="1800" b="1"/>
              <a:t>Môc tiªu:</a:t>
            </a:r>
          </a:p>
          <a:p>
            <a:pPr marL="304800" indent="-304800"/>
            <a:r>
              <a:rPr lang="en-US" altLang="vi-VN" sz="1800"/>
              <a:t>- HS b­íc ®Çu nhËn biÕt phÐp nh©n trong mèi quan hÖ víi mét tæng c¸c sè h¹ng b»ng nhau.</a:t>
            </a:r>
          </a:p>
          <a:p>
            <a:pPr marL="304800" indent="-304800"/>
            <a:r>
              <a:rPr lang="en-US" altLang="vi-VN" sz="1800"/>
              <a:t>- HS biÕt ®äc, viÕt vµ c¸ch tÝnh kÕt qu¶ cña phÐp nh©n.</a:t>
            </a:r>
          </a:p>
          <a:p>
            <a:pPr marL="304800" indent="-304800"/>
            <a:r>
              <a:rPr lang="en-US" altLang="vi-VN" sz="1800"/>
              <a:t>- HS kh¸, giái biÕt chuyÓn tæng c¸c sè h¹ng b»ng nhau thµnh phÐp nh©n vµ ng­îc l¹i.</a:t>
            </a:r>
          </a:p>
          <a:p>
            <a:pPr marL="304800" indent="-304800"/>
            <a:r>
              <a:rPr lang="en-US" altLang="vi-VN" sz="1800"/>
              <a:t>- HS yªu thÝch m«n häc, cã ý thøc häc bµi.</a:t>
            </a:r>
          </a:p>
          <a:p>
            <a:pPr marL="304800" indent="-304800"/>
            <a:r>
              <a:rPr lang="en-US" altLang="vi-VN" sz="1800" b="1"/>
              <a:t>II. ChuÈn bÞ : </a:t>
            </a:r>
          </a:p>
          <a:p>
            <a:pPr marL="304800" indent="-304800"/>
            <a:r>
              <a:rPr lang="en-US" altLang="vi-VN" sz="1800"/>
              <a:t>GV: bµi so¹n, m¸y chiÕu, phiÕu bµi tËp, b¶ng phô.</a:t>
            </a:r>
          </a:p>
          <a:p>
            <a:pPr marL="304800" indent="-304800"/>
            <a:r>
              <a:rPr lang="en-US" altLang="vi-VN" sz="1800"/>
              <a:t>HS : bé ®å dïng To¸n, b¶ng con.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C8BC5-B9ED-481B-A0A1-A272D63E9E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CA3DA2-FBC8-4008-AA48-E77312A52E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FBF9D2-E09C-4B23-B9DF-9E645F682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9AD6D-E60F-4865-A29B-7465312C0EB8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2F7B5C-2376-4F5C-9EA6-5CFE9504D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885BA8-B71D-44B9-AD97-E8DD838C1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31412-C813-4CC5-B49A-CCA74BE3B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725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31173-DBF4-4BBD-A3E2-B54CBDAD8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B14335-2BDC-4AB2-83D9-FD3219F11C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3BDB0B-5C98-44D9-9E30-7EADB2092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9AD6D-E60F-4865-A29B-7465312C0EB8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9B556D-4B6E-44FF-9134-493660DFE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760B48-52BC-484E-AA43-79EAC82E3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31412-C813-4CC5-B49A-CCA74BE3B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138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55AF05-97A0-4B3F-9227-5A4BD239DB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F80750-90F0-4AD8-AAAA-D4B50FFA81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FF3E3A-003A-4B0D-B544-EBE835C9F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9AD6D-E60F-4865-A29B-7465312C0EB8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C35DD-064D-412E-AD1B-7D9D24B7D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7B6DD7-7D4D-454F-A747-4109F99F2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31412-C813-4CC5-B49A-CCA74BE3B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0351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1330517" cy="5857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D2F3C6D9-5ECD-4254-8DFC-25289CB22D7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305811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9EF63-5541-4B58-80DF-D3B802387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CC30AA-20A3-4B4B-9B26-8F5BE6C654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1FDD17-4189-4056-BE06-45FB6902D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9AD6D-E60F-4865-A29B-7465312C0EB8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5424DF-2E82-4DFF-B18A-160222210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91E0C3-2EBD-4A18-BA4B-208035BCE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31412-C813-4CC5-B49A-CCA74BE3B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430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EEF28-476D-455E-BD05-102037403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38E734-B98F-4109-8E2C-EDEC30F580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A0F19D-EAC3-4841-824E-F5EECCC6C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9AD6D-E60F-4865-A29B-7465312C0EB8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041831-9814-4AE1-89C7-6D6264CD4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0BB48A-060A-42B4-B6FF-471452B16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31412-C813-4CC5-B49A-CCA74BE3B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826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36855-A174-4926-A421-8A037237F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E7B231-4E60-4755-B9D2-594CCDABD0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BBEA65-2F98-474A-BE7D-7BE1BAD7A0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05DE82-0C16-41C3-BFE1-0978BF4C0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9AD6D-E60F-4865-A29B-7465312C0EB8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47A62F-FDE1-4E2C-8153-72E201204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891117-4655-48A4-BFBB-98E7DD997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31412-C813-4CC5-B49A-CCA74BE3B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749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11492-A527-4E81-AFCE-7BE78D4CD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959B26-FCD0-4E17-BF9F-5DA0629C0B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C246F0-A3C2-4667-B022-40F74C1F98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7A4C45-117E-4BEE-8AE9-29AB2B3F34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B4B1E6-C860-428F-A627-4029D02AE1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838BBA-1666-4C23-9367-907007DAD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9AD6D-E60F-4865-A29B-7465312C0EB8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8C9402-AB6B-42F8-BE4E-09D7DFF68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6D208E-09C0-4B2C-8926-92067C3D2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31412-C813-4CC5-B49A-CCA74BE3B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409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487BE-6628-408D-AEEC-420412A32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360CB7-C2AA-4052-ADC9-55484D0BB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9AD6D-E60F-4865-A29B-7465312C0EB8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D23D87-EAFC-407B-AC02-9C46A02F2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117EC3-999A-4F63-99C6-61CDAABD9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31412-C813-4CC5-B49A-CCA74BE3B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988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173CB0-8463-4635-8815-348BED7C2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9AD6D-E60F-4865-A29B-7465312C0EB8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F00777-6E58-4E48-A323-B2BD5B8B7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75EDD1-B3B6-4F7C-B692-9D540A79D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31412-C813-4CC5-B49A-CCA74BE3B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540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7E077-6BFA-4B72-8B0F-11232B68C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5E5B1-548B-487B-90E1-5A4231A3B3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CBC705-D157-4F97-864F-4BBC903AAF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596DAC-FDF1-41FF-B296-537C1B10B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9AD6D-E60F-4865-A29B-7465312C0EB8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7A0F25-EC73-4CB1-8E3E-A4A62F7B0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58BB50-45BA-479E-8D02-2497B8948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31412-C813-4CC5-B49A-CCA74BE3B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455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C3FE3-4151-4A0C-B111-1FF0D00CC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3B22D4-78F6-4C30-B0E1-868DF7EE40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C6D2BB-B990-4B24-A37D-0F2C1F85F5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82E886-2605-4EB7-8318-5D40CCEB1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9AD6D-E60F-4865-A29B-7465312C0EB8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E24551-91A7-4C6C-A2FE-4BF148E35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6F8F91-D979-44BD-BBFE-AC32742A5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31412-C813-4CC5-B49A-CCA74BE3B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779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F86FF1-B537-4A5F-BBC8-B533B19ED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F184B5-55AC-47F5-833C-6CA43F9A08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0CF67D-5492-4D66-A82A-6170B6A97E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9AD6D-E60F-4865-A29B-7465312C0EB8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1D960A-1C9E-4748-BEF9-34C31E0F8D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476279-9AB6-49C8-A5E3-281FA2A469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731412-C813-4CC5-B49A-CCA74BE3B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539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6" Type="http://schemas.openxmlformats.org/officeDocument/2006/relationships/image" Target="../media/image3.gif"/><Relationship Id="rId5" Type="http://schemas.openxmlformats.org/officeDocument/2006/relationships/image" Target="../media/image2.wmf"/><Relationship Id="rId4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trai dat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025" y="2743201"/>
            <a:ext cx="1905000" cy="184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3" name="Picture 3" descr="BKCHEM"/>
          <p:cNvPicPr>
            <a:picLocks noChangeAspect="1" noChangeArrowheads="1"/>
          </p:cNvPicPr>
          <p:nvPr/>
        </p:nvPicPr>
        <p:blipFill>
          <a:blip r:embed="rId5" cstate="print">
            <a:lum brigh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419600"/>
            <a:ext cx="26670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565" name="WordArt 5"/>
          <p:cNvSpPr>
            <a:spLocks noChangeArrowheads="1" noChangeShapeType="1" noTextEdit="1"/>
          </p:cNvSpPr>
          <p:nvPr/>
        </p:nvSpPr>
        <p:spPr bwMode="auto">
          <a:xfrm>
            <a:off x="4572000" y="1905001"/>
            <a:ext cx="2971800" cy="24034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ArchUpPour">
              <a:avLst>
                <a:gd name="adj1" fmla="val 11501550"/>
                <a:gd name="adj2" fmla="val 58824"/>
              </a:avLst>
            </a:prstTxWarp>
          </a:bodyPr>
          <a:lstStyle/>
          <a:p>
            <a:pPr algn="ctr"/>
            <a:r>
              <a:rPr lang="fr-FR" sz="28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TimeH"/>
              </a:rPr>
              <a:t>Thi</a:t>
            </a:r>
            <a:r>
              <a:rPr lang="fr-FR" sz="28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TimeH"/>
              </a:rPr>
              <a:t> ®</a:t>
            </a:r>
            <a:r>
              <a:rPr lang="fr-FR" sz="28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TimeH"/>
              </a:rPr>
              <a:t>ua</a:t>
            </a:r>
            <a:r>
              <a:rPr lang="fr-FR" sz="28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TimeH"/>
              </a:rPr>
              <a:t> d¹y </a:t>
            </a:r>
            <a:r>
              <a:rPr lang="fr-FR" sz="28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TimeH"/>
              </a:rPr>
              <a:t>tèt</a:t>
            </a:r>
            <a:r>
              <a:rPr lang="fr-FR" sz="28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TimeH"/>
              </a:rPr>
              <a:t> - </a:t>
            </a:r>
            <a:r>
              <a:rPr lang="fr-FR" sz="28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TimeH"/>
              </a:rPr>
              <a:t>häc</a:t>
            </a:r>
            <a:r>
              <a:rPr lang="fr-FR" sz="28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TimeH"/>
              </a:rPr>
              <a:t> </a:t>
            </a:r>
            <a:r>
              <a:rPr lang="fr-FR" sz="28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TimeH"/>
              </a:rPr>
              <a:t>tèt</a:t>
            </a:r>
            <a:endParaRPr lang="vi-VN" sz="28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</a:endParaRPr>
          </a:p>
        </p:txBody>
      </p:sp>
      <p:pic>
        <p:nvPicPr>
          <p:cNvPr id="66567" name="Picture 7" descr="thin bar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685801"/>
            <a:ext cx="571500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569" name="WordArt 9"/>
          <p:cNvSpPr>
            <a:spLocks noChangeArrowheads="1" noChangeShapeType="1" noTextEdit="1"/>
          </p:cNvSpPr>
          <p:nvPr/>
        </p:nvSpPr>
        <p:spPr bwMode="auto">
          <a:xfrm>
            <a:off x="-6096000" y="5715000"/>
            <a:ext cx="1403985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vi-VN" sz="2800" kern="10">
              <a:ln w="9525">
                <a:solidFill>
                  <a:srgbClr val="FF0066"/>
                </a:solidFill>
                <a:round/>
                <a:headEnd/>
                <a:tailEnd/>
              </a:ln>
              <a:solidFill>
                <a:srgbClr val="FFFF66"/>
              </a:solidFill>
              <a:effectLst>
                <a:outerShdw dist="107763" dir="18900000" algn="ctr" rotWithShape="0">
                  <a:srgbClr val="868686">
                    <a:alpha val="50000"/>
                  </a:srgbClr>
                </a:outerShdw>
              </a:effectLst>
            </a:endParaRPr>
          </a:p>
        </p:txBody>
      </p:sp>
      <p:pic>
        <p:nvPicPr>
          <p:cNvPr id="66571" name="Reco4074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Recorded Sound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6553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6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00" fill="hold"/>
                                        <p:tgtEl>
                                          <p:spTgt spid="66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00" fill="hold"/>
                                        <p:tgtEl>
                                          <p:spTgt spid="66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571"/>
                </p:tgtEl>
              </p:cMediaNode>
            </p:audio>
          </p:childTnLst>
        </p:cTn>
      </p:par>
    </p:tnLst>
    <p:bldLst>
      <p:bldP spid="6656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0" name="Picture 4" descr="DSC0140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295400"/>
            <a:ext cx="8001000" cy="5105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9" name="Picture 5" descr="DSC014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371600"/>
            <a:ext cx="8077200" cy="52578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4876800" y="3962401"/>
            <a:ext cx="22860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alt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561" name="Picture 73" descr="DSC0142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371601"/>
            <a:ext cx="7696200" cy="52244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562" name="Text Box 74"/>
          <p:cNvSpPr txBox="1">
            <a:spLocks noChangeArrowheads="1"/>
          </p:cNvSpPr>
          <p:nvPr/>
        </p:nvSpPr>
        <p:spPr bwMode="auto">
          <a:xfrm>
            <a:off x="3886200" y="2528888"/>
            <a:ext cx="396240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alt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6" name="Picture 4" descr="DSC014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371600"/>
            <a:ext cx="8305800" cy="5334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518" name="Text Box 6"/>
          <p:cNvSpPr txBox="1">
            <a:spLocks noChangeArrowheads="1"/>
          </p:cNvSpPr>
          <p:nvPr/>
        </p:nvSpPr>
        <p:spPr bwMode="auto">
          <a:xfrm>
            <a:off x="4953000" y="2514601"/>
            <a:ext cx="18288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alt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2440c61224d11af691dce4342e38a134-59966904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1524000" y="6248400"/>
            <a:ext cx="9144000" cy="7620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vi-VN" altLang="vi-VN" sz="44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40965" name="Picture 5" descr="FI9B5F~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-304800"/>
            <a:ext cx="23622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1524000" y="2178050"/>
            <a:ext cx="91440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.VnTimeH" pitchFamily="34" charset="0"/>
              </a:rPr>
              <a:t>TiÕt häc ®Õn ®©y lµ kÕt thóc</a:t>
            </a: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</a:rPr>
              <a:t>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vi-VN" sz="3200" b="1">
                <a:solidFill>
                  <a:srgbClr val="0000FF"/>
                </a:solidFill>
                <a:latin typeface=".VnTimeH" pitchFamily="34" charset="0"/>
              </a:rPr>
              <a:t>Xin ch©n thµnh c¶m ¬n vµ chóc c¸c thÇy c« gi¸o cïng toµn thÓ c¸c em häc sinh m¹nh khoÎ, h¹nh phóc vµ thµnh ®¹t.</a:t>
            </a:r>
            <a:endParaRPr lang="en-US" altLang="vi-VN" sz="3200" b="1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40967" name="Picture 7" descr="FI9B5F~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-152400"/>
            <a:ext cx="23622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repeatCount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00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3B0D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00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00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 descr="Congso"/>
          <p:cNvPicPr>
            <a:picLocks noGrp="1" noChangeAspect="1" noChangeArrowheads="1" noCrop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219200"/>
            <a:ext cx="9144000" cy="5638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1524000" y="1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vi-VN" sz="2400" b="1" dirty="0" err="1">
                <a:solidFill>
                  <a:schemeClr val="hlink"/>
                </a:solidFill>
                <a:latin typeface=".VnTime" pitchFamily="34" charset="0"/>
              </a:rPr>
              <a:t>Tù</a:t>
            </a:r>
            <a:r>
              <a:rPr lang="en-US" altLang="vi-VN" sz="2400" b="1" dirty="0">
                <a:solidFill>
                  <a:schemeClr val="hlink"/>
                </a:solidFill>
                <a:latin typeface=".VnTime" pitchFamily="34" charset="0"/>
              </a:rPr>
              <a:t> </a:t>
            </a:r>
            <a:r>
              <a:rPr lang="en-US" altLang="vi-VN" sz="2400" b="1" dirty="0" err="1">
                <a:solidFill>
                  <a:schemeClr val="hlink"/>
                </a:solidFill>
                <a:latin typeface=".VnTime" pitchFamily="34" charset="0"/>
              </a:rPr>
              <a:t>nhiªn</a:t>
            </a:r>
            <a:r>
              <a:rPr lang="en-US" altLang="vi-VN" sz="2400" b="1" dirty="0">
                <a:solidFill>
                  <a:schemeClr val="hlink"/>
                </a:solidFill>
                <a:latin typeface=".VnTime" pitchFamily="34" charset="0"/>
              </a:rPr>
              <a:t> vµ x· </a:t>
            </a:r>
            <a:r>
              <a:rPr lang="en-US" altLang="vi-VN" sz="2400" b="1" dirty="0" err="1">
                <a:solidFill>
                  <a:schemeClr val="hlink"/>
                </a:solidFill>
                <a:latin typeface=".VnTime" pitchFamily="34" charset="0"/>
              </a:rPr>
              <a:t>héi</a:t>
            </a:r>
            <a:endParaRPr lang="en-US" altLang="vi-VN" sz="2400" b="1" dirty="0">
              <a:solidFill>
                <a:schemeClr val="hlink"/>
              </a:solidFill>
              <a:latin typeface=".VnTime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2362200" y="1"/>
            <a:ext cx="8153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vi-VN" sz="2400" b="1" dirty="0" err="1">
                <a:solidFill>
                  <a:schemeClr val="hlink"/>
                </a:solidFill>
                <a:latin typeface=".VnTime" pitchFamily="34" charset="0"/>
              </a:rPr>
              <a:t>Tù</a:t>
            </a:r>
            <a:r>
              <a:rPr lang="en-US" altLang="vi-VN" sz="2400" b="1" dirty="0">
                <a:solidFill>
                  <a:schemeClr val="hlink"/>
                </a:solidFill>
                <a:latin typeface=".VnTime" pitchFamily="34" charset="0"/>
              </a:rPr>
              <a:t> </a:t>
            </a:r>
            <a:r>
              <a:rPr lang="en-US" altLang="vi-VN" sz="2400" b="1" dirty="0" err="1">
                <a:solidFill>
                  <a:schemeClr val="hlink"/>
                </a:solidFill>
                <a:latin typeface=".VnTime" pitchFamily="34" charset="0"/>
              </a:rPr>
              <a:t>nhiªn</a:t>
            </a:r>
            <a:r>
              <a:rPr lang="en-US" altLang="vi-VN" sz="2400" b="1" dirty="0">
                <a:solidFill>
                  <a:schemeClr val="hlink"/>
                </a:solidFill>
                <a:latin typeface=".VnTime" pitchFamily="34" charset="0"/>
              </a:rPr>
              <a:t> vµ x· </a:t>
            </a:r>
            <a:r>
              <a:rPr lang="en-US" altLang="vi-VN" sz="2400" b="1" dirty="0" err="1">
                <a:solidFill>
                  <a:schemeClr val="hlink"/>
                </a:solidFill>
                <a:latin typeface=".VnTime" pitchFamily="34" charset="0"/>
              </a:rPr>
              <a:t>héi</a:t>
            </a:r>
            <a:endParaRPr lang="en-US" altLang="vi-VN" sz="2400" b="1" dirty="0">
              <a:solidFill>
                <a:schemeClr val="hlink"/>
              </a:solidFill>
              <a:latin typeface=".VnTime" pitchFamily="34" charset="0"/>
            </a:endParaRPr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1524000" y="6461126"/>
            <a:ext cx="914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2000" b="1" dirty="0" err="1">
                <a:solidFill>
                  <a:schemeClr val="hlink"/>
                </a:solidFill>
                <a:latin typeface=".VnTimeH" pitchFamily="34" charset="0"/>
              </a:rPr>
              <a:t>Uû</a:t>
            </a:r>
            <a:r>
              <a:rPr lang="en-US" altLang="vi-VN" sz="2000" b="1" dirty="0">
                <a:solidFill>
                  <a:schemeClr val="hlink"/>
                </a:solidFill>
                <a:latin typeface=".VnTimeH" pitchFamily="34" charset="0"/>
              </a:rPr>
              <a:t> ban </a:t>
            </a:r>
            <a:r>
              <a:rPr lang="en-US" altLang="vi-VN" sz="2000" b="1" dirty="0" err="1">
                <a:solidFill>
                  <a:schemeClr val="hlink"/>
                </a:solidFill>
                <a:latin typeface=".VnTimeH" pitchFamily="34" charset="0"/>
              </a:rPr>
              <a:t>nh©n</a:t>
            </a:r>
            <a:r>
              <a:rPr lang="en-US" altLang="vi-VN" sz="2000" b="1" dirty="0">
                <a:solidFill>
                  <a:schemeClr val="hlink"/>
                </a:solidFill>
                <a:latin typeface=".VnTimeH" pitchFamily="34" charset="0"/>
              </a:rPr>
              <a:t> </a:t>
            </a:r>
            <a:r>
              <a:rPr lang="en-US" altLang="vi-VN" sz="2000" b="1" dirty="0" err="1">
                <a:solidFill>
                  <a:schemeClr val="hlink"/>
                </a:solidFill>
                <a:latin typeface=".VnTimeH" pitchFamily="34" charset="0"/>
              </a:rPr>
              <a:t>d©n</a:t>
            </a:r>
            <a:r>
              <a:rPr lang="en-US" altLang="vi-VN" sz="2000" b="1" dirty="0">
                <a:solidFill>
                  <a:schemeClr val="hlink"/>
                </a:solidFill>
                <a:latin typeface=".VnTimeH" pitchFamily="34" charset="0"/>
              </a:rPr>
              <a:t> </a:t>
            </a:r>
            <a:r>
              <a:rPr lang="en-US" altLang="vi-VN" sz="20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 PHỐ HÀ NỘI</a:t>
            </a:r>
            <a:endParaRPr lang="en-US" altLang="vi-VN" sz="2000" b="1" dirty="0">
              <a:solidFill>
                <a:schemeClr val="hlink"/>
              </a:solidFill>
              <a:latin typeface=".VnTimeH" pitchFamily="34" charset="0"/>
            </a:endParaRPr>
          </a:p>
        </p:txBody>
      </p:sp>
      <p:pic>
        <p:nvPicPr>
          <p:cNvPr id="49159" name="Picture 7" descr="C:\Users\MyPC\Desktop\Hanoi_City_Hall_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219200"/>
            <a:ext cx="3810000" cy="492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2209800" y="1"/>
            <a:ext cx="7772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vi-VN" sz="2400" b="1" dirty="0" err="1">
                <a:solidFill>
                  <a:schemeClr val="hlink"/>
                </a:solidFill>
                <a:latin typeface=".VnTime" pitchFamily="34" charset="0"/>
              </a:rPr>
              <a:t>Tù</a:t>
            </a:r>
            <a:r>
              <a:rPr lang="en-US" altLang="vi-VN" sz="2400" b="1" dirty="0">
                <a:solidFill>
                  <a:schemeClr val="hlink"/>
                </a:solidFill>
                <a:latin typeface=".VnTime" pitchFamily="34" charset="0"/>
              </a:rPr>
              <a:t> </a:t>
            </a:r>
            <a:r>
              <a:rPr lang="en-US" altLang="vi-VN" sz="2400" b="1" dirty="0" err="1">
                <a:solidFill>
                  <a:schemeClr val="hlink"/>
                </a:solidFill>
                <a:latin typeface=".VnTime" pitchFamily="34" charset="0"/>
              </a:rPr>
              <a:t>nhiªn</a:t>
            </a:r>
            <a:r>
              <a:rPr lang="en-US" altLang="vi-VN" sz="2400" b="1" dirty="0">
                <a:solidFill>
                  <a:schemeClr val="hlink"/>
                </a:solidFill>
                <a:latin typeface=".VnTime" pitchFamily="34" charset="0"/>
              </a:rPr>
              <a:t> vµ x· </a:t>
            </a:r>
            <a:r>
              <a:rPr lang="en-US" altLang="vi-VN" sz="2400" b="1" dirty="0" err="1">
                <a:solidFill>
                  <a:schemeClr val="hlink"/>
                </a:solidFill>
                <a:latin typeface=".VnTime" pitchFamily="34" charset="0"/>
              </a:rPr>
              <a:t>héi</a:t>
            </a:r>
            <a:endParaRPr lang="en-US" altLang="vi-VN" sz="2400" b="1" dirty="0">
              <a:solidFill>
                <a:schemeClr val="hlink"/>
              </a:solidFill>
              <a:latin typeface=".VnTime" pitchFamily="34" charset="0"/>
            </a:endParaRPr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1524000" y="5835651"/>
            <a:ext cx="4648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b="1" dirty="0" err="1">
                <a:solidFill>
                  <a:schemeClr val="hlink"/>
                </a:solidFill>
                <a:latin typeface=".VnTimeH" pitchFamily="34" charset="0"/>
              </a:rPr>
              <a:t>Së</a:t>
            </a:r>
            <a:r>
              <a:rPr lang="en-US" altLang="vi-VN" b="1" dirty="0">
                <a:solidFill>
                  <a:schemeClr val="hlink"/>
                </a:solidFill>
                <a:latin typeface=".VnTimeH" pitchFamily="34" charset="0"/>
              </a:rPr>
              <a:t> </a:t>
            </a:r>
            <a:r>
              <a:rPr lang="en-US" altLang="vi-VN" b="1" dirty="0" err="1">
                <a:solidFill>
                  <a:schemeClr val="hlink"/>
                </a:solidFill>
                <a:latin typeface=".VnTimeH" pitchFamily="34" charset="0"/>
              </a:rPr>
              <a:t>gi¸o</a:t>
            </a:r>
            <a:r>
              <a:rPr lang="en-US" altLang="vi-VN" b="1" dirty="0">
                <a:solidFill>
                  <a:schemeClr val="hlink"/>
                </a:solidFill>
                <a:latin typeface=".VnTimeH" pitchFamily="34" charset="0"/>
              </a:rPr>
              <a:t> </a:t>
            </a:r>
            <a:r>
              <a:rPr lang="en-US" altLang="vi-VN" b="1" dirty="0" err="1">
                <a:solidFill>
                  <a:schemeClr val="hlink"/>
                </a:solidFill>
                <a:latin typeface=".VnTimeH" pitchFamily="34" charset="0"/>
              </a:rPr>
              <a:t>dôc</a:t>
            </a:r>
            <a:r>
              <a:rPr lang="en-US" altLang="vi-VN" b="1" dirty="0">
                <a:solidFill>
                  <a:schemeClr val="hlink"/>
                </a:solidFill>
                <a:latin typeface=".VnTimeH" pitchFamily="34" charset="0"/>
              </a:rPr>
              <a:t> vµ ®µo t¹o                               </a:t>
            </a:r>
            <a:r>
              <a:rPr lang="en-US" altLang="vi-VN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 NỘI</a:t>
            </a:r>
          </a:p>
        </p:txBody>
      </p:sp>
      <p:sp>
        <p:nvSpPr>
          <p:cNvPr id="50187" name="Text Box 11"/>
          <p:cNvSpPr txBox="1">
            <a:spLocks noChangeArrowheads="1"/>
          </p:cNvSpPr>
          <p:nvPr/>
        </p:nvSpPr>
        <p:spPr bwMode="auto">
          <a:xfrm>
            <a:off x="7848600" y="1752601"/>
            <a:ext cx="11430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altLang="vi-VN"/>
          </a:p>
        </p:txBody>
      </p:sp>
      <p:sp>
        <p:nvSpPr>
          <p:cNvPr id="50188" name="Text Box 12"/>
          <p:cNvSpPr txBox="1">
            <a:spLocks noChangeArrowheads="1"/>
          </p:cNvSpPr>
          <p:nvPr/>
        </p:nvSpPr>
        <p:spPr bwMode="auto">
          <a:xfrm>
            <a:off x="6096000" y="5835650"/>
            <a:ext cx="4648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b="1" dirty="0" err="1">
                <a:solidFill>
                  <a:schemeClr val="hlink"/>
                </a:solidFill>
                <a:latin typeface=".VnTimeH" pitchFamily="34" charset="0"/>
              </a:rPr>
              <a:t>Tr­êng</a:t>
            </a:r>
            <a:r>
              <a:rPr lang="en-US" altLang="vi-VN" b="1" dirty="0">
                <a:solidFill>
                  <a:schemeClr val="hlink"/>
                </a:solidFill>
                <a:latin typeface=".VnTimeH" pitchFamily="34" charset="0"/>
              </a:rPr>
              <a:t> </a:t>
            </a:r>
            <a:r>
              <a:rPr lang="en-US" altLang="vi-VN" b="1" dirty="0" err="1">
                <a:solidFill>
                  <a:schemeClr val="hlink"/>
                </a:solidFill>
                <a:latin typeface=".VnTimeH" pitchFamily="34" charset="0"/>
              </a:rPr>
              <a:t>cao</a:t>
            </a:r>
            <a:r>
              <a:rPr lang="en-US" altLang="vi-VN" b="1" dirty="0">
                <a:solidFill>
                  <a:schemeClr val="hlink"/>
                </a:solidFill>
                <a:latin typeface=".VnTimeH" pitchFamily="34" charset="0"/>
              </a:rPr>
              <a:t> ®¼ng </a:t>
            </a:r>
            <a:r>
              <a:rPr lang="vi-VN" altLang="vi-VN" b="1" dirty="0">
                <a:solidFill>
                  <a:schemeClr val="hlink"/>
                </a:solidFill>
                <a:latin typeface=".VnTimeH" pitchFamily="34" charset="0"/>
              </a:rPr>
              <a:t>S</a:t>
            </a:r>
            <a:r>
              <a:rPr lang="vi-VN" altLang="vi-VN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 PHẠM HÀ NỘI</a:t>
            </a:r>
            <a:endParaRPr lang="en-US" altLang="vi-VN" b="1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00" y="1380620"/>
            <a:ext cx="4419600" cy="4334380"/>
          </a:xfrm>
          <a:prstGeom prst="rect">
            <a:avLst/>
          </a:prstGeom>
        </p:spPr>
      </p:pic>
      <p:pic>
        <p:nvPicPr>
          <p:cNvPr id="3" name="Picture 2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380620"/>
            <a:ext cx="4495800" cy="4029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0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0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0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3" grpId="0"/>
      <p:bldP spid="5018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9" name="Text Box 19"/>
          <p:cNvSpPr txBox="1">
            <a:spLocks noChangeArrowheads="1"/>
          </p:cNvSpPr>
          <p:nvPr/>
        </p:nvSpPr>
        <p:spPr bwMode="auto">
          <a:xfrm>
            <a:off x="2057400" y="3092450"/>
            <a:ext cx="3429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16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SỞ CÔNG THƯƠNG TP  HÀ NỘI</a:t>
            </a:r>
          </a:p>
        </p:txBody>
      </p:sp>
      <p:sp>
        <p:nvSpPr>
          <p:cNvPr id="15380" name="Text Box 20"/>
          <p:cNvSpPr txBox="1">
            <a:spLocks noChangeArrowheads="1"/>
          </p:cNvSpPr>
          <p:nvPr/>
        </p:nvSpPr>
        <p:spPr bwMode="auto">
          <a:xfrm>
            <a:off x="7162800" y="6445250"/>
            <a:ext cx="2590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1600" b="1">
                <a:solidFill>
                  <a:schemeClr val="hlink"/>
                </a:solidFill>
                <a:latin typeface=".VnTimeH" pitchFamily="34" charset="0"/>
              </a:rPr>
              <a:t>HiÖu s¸ch nh©n d©n</a:t>
            </a:r>
          </a:p>
        </p:txBody>
      </p:sp>
      <p:sp>
        <p:nvSpPr>
          <p:cNvPr id="15381" name="Text Box 21"/>
          <p:cNvSpPr txBox="1">
            <a:spLocks noChangeArrowheads="1"/>
          </p:cNvSpPr>
          <p:nvPr/>
        </p:nvSpPr>
        <p:spPr bwMode="auto">
          <a:xfrm>
            <a:off x="6934200" y="3078163"/>
            <a:ext cx="2819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1600" b="1" dirty="0">
                <a:solidFill>
                  <a:schemeClr val="hlink"/>
                </a:solidFill>
                <a:latin typeface=".VnTimeH" pitchFamily="34" charset="0"/>
              </a:rPr>
              <a:t>Toµ ¸n </a:t>
            </a:r>
            <a:r>
              <a:rPr lang="en-US" altLang="vi-VN" sz="1600" b="1" dirty="0" err="1">
                <a:solidFill>
                  <a:schemeClr val="hlink"/>
                </a:solidFill>
                <a:latin typeface=".VnTimeH" pitchFamily="34" charset="0"/>
              </a:rPr>
              <a:t>nh©n</a:t>
            </a:r>
            <a:r>
              <a:rPr lang="en-US" altLang="vi-VN" sz="1600" b="1" dirty="0">
                <a:solidFill>
                  <a:schemeClr val="hlink"/>
                </a:solidFill>
                <a:latin typeface=".VnTimeH" pitchFamily="34" charset="0"/>
              </a:rPr>
              <a:t> </a:t>
            </a:r>
            <a:r>
              <a:rPr lang="en-US" altLang="vi-VN" sz="1600" b="1" dirty="0" err="1">
                <a:solidFill>
                  <a:schemeClr val="hlink"/>
                </a:solidFill>
                <a:latin typeface=".VnTimeH" pitchFamily="34" charset="0"/>
              </a:rPr>
              <a:t>d©n</a:t>
            </a:r>
            <a:r>
              <a:rPr lang="en-US" altLang="vi-VN" sz="1600" b="1" dirty="0">
                <a:solidFill>
                  <a:schemeClr val="hlink"/>
                </a:solidFill>
                <a:latin typeface=".VnTimeH" pitchFamily="34" charset="0"/>
              </a:rPr>
              <a:t> </a:t>
            </a:r>
            <a:r>
              <a:rPr lang="en-US" altLang="vi-VN" sz="1600" b="1" dirty="0" err="1">
                <a:solidFill>
                  <a:schemeClr val="hlink"/>
                </a:solidFill>
                <a:latin typeface=".VnTimeH" pitchFamily="34" charset="0"/>
              </a:rPr>
              <a:t>tØnh</a:t>
            </a:r>
            <a:endParaRPr lang="en-US" altLang="vi-VN" sz="1600" b="1" dirty="0">
              <a:solidFill>
                <a:schemeClr val="hlink"/>
              </a:solidFill>
              <a:latin typeface=".VnTimeH" pitchFamily="34" charset="0"/>
            </a:endParaRPr>
          </a:p>
        </p:txBody>
      </p:sp>
      <p:sp>
        <p:nvSpPr>
          <p:cNvPr id="15382" name="Text Box 22"/>
          <p:cNvSpPr txBox="1">
            <a:spLocks noChangeArrowheads="1"/>
          </p:cNvSpPr>
          <p:nvPr/>
        </p:nvSpPr>
        <p:spPr bwMode="auto">
          <a:xfrm>
            <a:off x="2362200" y="6445250"/>
            <a:ext cx="3048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1600" b="1" dirty="0">
                <a:solidFill>
                  <a:schemeClr val="hlink"/>
                </a:solidFill>
                <a:latin typeface=".VnTimeH" pitchFamily="34" charset="0"/>
              </a:rPr>
              <a:t>B­u ®</a:t>
            </a:r>
            <a:r>
              <a:rPr lang="en-US" altLang="vi-VN" sz="1600" b="1" dirty="0" err="1">
                <a:solidFill>
                  <a:schemeClr val="hlink"/>
                </a:solidFill>
                <a:latin typeface=".VnTimeH" pitchFamily="34" charset="0"/>
              </a:rPr>
              <a:t>iÖn</a:t>
            </a:r>
            <a:r>
              <a:rPr lang="en-US" altLang="vi-VN" sz="1600" b="1" dirty="0">
                <a:solidFill>
                  <a:schemeClr val="hlink"/>
                </a:solidFill>
                <a:latin typeface=".VnTimeH" pitchFamily="34" charset="0"/>
              </a:rPr>
              <a:t> </a:t>
            </a:r>
            <a:r>
              <a:rPr lang="en-US" altLang="vi-VN" sz="1600" b="1" dirty="0" err="1">
                <a:solidFill>
                  <a:schemeClr val="hlink"/>
                </a:solidFill>
                <a:latin typeface=".VnTimeH" pitchFamily="34" charset="0"/>
              </a:rPr>
              <a:t>tØnh</a:t>
            </a:r>
            <a:r>
              <a:rPr lang="en-US" altLang="vi-VN" sz="1600" b="1" dirty="0">
                <a:solidFill>
                  <a:schemeClr val="hlink"/>
                </a:solidFill>
                <a:latin typeface=".VnTimeH" pitchFamily="34" charset="0"/>
              </a:rPr>
              <a:t> </a:t>
            </a:r>
            <a:r>
              <a:rPr lang="en-US" altLang="vi-VN" sz="16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altLang="vi-VN" sz="16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6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endParaRPr lang="en-US" altLang="vi-VN" sz="1600" b="1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83" name="Text Box 23"/>
          <p:cNvSpPr txBox="1">
            <a:spLocks noChangeArrowheads="1"/>
          </p:cNvSpPr>
          <p:nvPr/>
        </p:nvSpPr>
        <p:spPr bwMode="auto">
          <a:xfrm>
            <a:off x="6003925" y="838201"/>
            <a:ext cx="18415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altLang="vi-VN"/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438" y="76200"/>
            <a:ext cx="4225925" cy="3007302"/>
          </a:xfrm>
          <a:prstGeom prst="rect">
            <a:avLst/>
          </a:prstGeom>
        </p:spPr>
      </p:pic>
      <p:pic>
        <p:nvPicPr>
          <p:cNvPr id="4" name="Picture 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1" y="172172"/>
            <a:ext cx="4472565" cy="2933700"/>
          </a:xfrm>
          <a:prstGeom prst="rect">
            <a:avLst/>
          </a:prstGeom>
        </p:spPr>
      </p:pic>
      <p:pic>
        <p:nvPicPr>
          <p:cNvPr id="5" name="Picture 4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450" y="3431004"/>
            <a:ext cx="4152900" cy="2893596"/>
          </a:xfrm>
          <a:prstGeom prst="rect">
            <a:avLst/>
          </a:prstGeom>
        </p:spPr>
      </p:pic>
      <p:pic>
        <p:nvPicPr>
          <p:cNvPr id="6" name="Picture 5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3414714"/>
            <a:ext cx="3879850" cy="3030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53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53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153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153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9" grpId="0"/>
      <p:bldP spid="15380" grpId="0"/>
      <p:bldP spid="15381" grpId="0"/>
      <p:bldP spid="1538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81" name="Text Box 61"/>
          <p:cNvSpPr txBox="1">
            <a:spLocks noChangeArrowheads="1"/>
          </p:cNvSpPr>
          <p:nvPr/>
        </p:nvSpPr>
        <p:spPr bwMode="auto">
          <a:xfrm>
            <a:off x="2209800" y="6110288"/>
            <a:ext cx="38100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altLang="vi-VN"/>
          </a:p>
        </p:txBody>
      </p:sp>
      <p:sp>
        <p:nvSpPr>
          <p:cNvPr id="56382" name="Text Box 62"/>
          <p:cNvSpPr txBox="1">
            <a:spLocks noChangeArrowheads="1"/>
          </p:cNvSpPr>
          <p:nvPr/>
        </p:nvSpPr>
        <p:spPr bwMode="auto">
          <a:xfrm>
            <a:off x="2362200" y="3048000"/>
            <a:ext cx="2590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16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ĐÀI TƯỞNG NIỆM</a:t>
            </a:r>
          </a:p>
        </p:txBody>
      </p:sp>
      <p:sp>
        <p:nvSpPr>
          <p:cNvPr id="56383" name="Text Box 63"/>
          <p:cNvSpPr txBox="1">
            <a:spLocks noChangeArrowheads="1"/>
          </p:cNvSpPr>
          <p:nvPr/>
        </p:nvSpPr>
        <p:spPr bwMode="auto">
          <a:xfrm>
            <a:off x="6705600" y="6477000"/>
            <a:ext cx="3276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1600" b="1" dirty="0">
                <a:solidFill>
                  <a:schemeClr val="hlink"/>
                </a:solidFill>
                <a:latin typeface=".VnTimeH" pitchFamily="34" charset="0"/>
              </a:rPr>
              <a:t>§µ</a:t>
            </a:r>
            <a:r>
              <a:rPr lang="en-US" altLang="vi-VN" sz="1600" b="1" dirty="0" err="1">
                <a:solidFill>
                  <a:schemeClr val="hlink"/>
                </a:solidFill>
                <a:latin typeface=".VnTimeH" pitchFamily="34" charset="0"/>
              </a:rPr>
              <a:t>i</a:t>
            </a:r>
            <a:r>
              <a:rPr lang="en-US" altLang="vi-VN" sz="1600" b="1" dirty="0">
                <a:solidFill>
                  <a:schemeClr val="hlink"/>
                </a:solidFill>
                <a:latin typeface=".VnTimeH" pitchFamily="34" charset="0"/>
              </a:rPr>
              <a:t> </a:t>
            </a:r>
            <a:r>
              <a:rPr lang="en-US" altLang="vi-VN" sz="1600" b="1" dirty="0" err="1">
                <a:solidFill>
                  <a:schemeClr val="hlink"/>
                </a:solidFill>
                <a:latin typeface=".VnTimeH" pitchFamily="34" charset="0"/>
              </a:rPr>
              <a:t>truyÒn</a:t>
            </a:r>
            <a:r>
              <a:rPr lang="en-US" altLang="vi-VN" sz="1600" b="1" dirty="0">
                <a:solidFill>
                  <a:schemeClr val="hlink"/>
                </a:solidFill>
                <a:latin typeface=".VnTimeH" pitchFamily="34" charset="0"/>
              </a:rPr>
              <a:t> </a:t>
            </a:r>
            <a:r>
              <a:rPr lang="en-US" altLang="vi-VN" sz="1600" b="1" dirty="0" err="1">
                <a:solidFill>
                  <a:schemeClr val="hlink"/>
                </a:solidFill>
                <a:latin typeface=".VnTimeH" pitchFamily="34" charset="0"/>
              </a:rPr>
              <a:t>h×NH</a:t>
            </a:r>
            <a:r>
              <a:rPr lang="en-US" altLang="vi-VN" sz="1600" b="1" dirty="0">
                <a:solidFill>
                  <a:schemeClr val="hlink"/>
                </a:solidFill>
                <a:latin typeface=".VnTimeH" pitchFamily="34" charset="0"/>
              </a:rPr>
              <a:t> VIỆT NAM</a:t>
            </a:r>
          </a:p>
        </p:txBody>
      </p:sp>
      <p:sp>
        <p:nvSpPr>
          <p:cNvPr id="56384" name="Text Box 64"/>
          <p:cNvSpPr txBox="1">
            <a:spLocks noChangeArrowheads="1"/>
          </p:cNvSpPr>
          <p:nvPr/>
        </p:nvSpPr>
        <p:spPr bwMode="auto">
          <a:xfrm>
            <a:off x="1905000" y="6477000"/>
            <a:ext cx="3276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1600" b="1" dirty="0">
                <a:solidFill>
                  <a:schemeClr val="hlink"/>
                </a:solidFill>
                <a:latin typeface=".VnTimeH" pitchFamily="34" charset="0"/>
              </a:rPr>
              <a:t>R¹p </a:t>
            </a:r>
            <a:r>
              <a:rPr lang="en-US" altLang="vi-VN" sz="1600" b="1" dirty="0" err="1">
                <a:solidFill>
                  <a:schemeClr val="hlink"/>
                </a:solidFill>
                <a:latin typeface=".VnTimeH" pitchFamily="34" charset="0"/>
              </a:rPr>
              <a:t>chiÕu</a:t>
            </a:r>
            <a:r>
              <a:rPr lang="en-US" altLang="vi-VN" sz="1600" b="1" dirty="0">
                <a:solidFill>
                  <a:schemeClr val="hlink"/>
                </a:solidFill>
                <a:latin typeface=".VnTimeH" pitchFamily="34" charset="0"/>
              </a:rPr>
              <a:t> </a:t>
            </a:r>
            <a:r>
              <a:rPr lang="en-US" altLang="vi-VN" sz="1600" b="1" dirty="0" err="1">
                <a:solidFill>
                  <a:schemeClr val="hlink"/>
                </a:solidFill>
                <a:latin typeface=".VnTimeH" pitchFamily="34" charset="0"/>
              </a:rPr>
              <a:t>phim</a:t>
            </a:r>
            <a:r>
              <a:rPr lang="en-US" altLang="vi-VN" sz="1600" b="1" dirty="0">
                <a:solidFill>
                  <a:schemeClr val="hlink"/>
                </a:solidFill>
                <a:latin typeface=".VnTimeH" pitchFamily="34" charset="0"/>
              </a:rPr>
              <a:t> </a:t>
            </a:r>
            <a:r>
              <a:rPr lang="en-US" altLang="vi-VN" sz="1600" b="1" dirty="0" err="1">
                <a:solidFill>
                  <a:schemeClr val="hlink"/>
                </a:solidFill>
                <a:latin typeface=".VnTimeH" pitchFamily="34" charset="0"/>
              </a:rPr>
              <a:t>qu</a:t>
            </a:r>
            <a:r>
              <a:rPr lang="en-US" altLang="vi-VN" sz="16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ỐC</a:t>
            </a:r>
            <a:r>
              <a:rPr lang="en-US" altLang="vi-VN" sz="16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GIA</a:t>
            </a:r>
            <a:endParaRPr lang="en-US" altLang="vi-VN" sz="1600" b="1" dirty="0">
              <a:solidFill>
                <a:schemeClr val="hlink"/>
              </a:solidFill>
              <a:latin typeface=".VnTimeH" pitchFamily="34" charset="0"/>
            </a:endParaRPr>
          </a:p>
        </p:txBody>
      </p:sp>
      <p:sp>
        <p:nvSpPr>
          <p:cNvPr id="56385" name="Text Box 65"/>
          <p:cNvSpPr txBox="1">
            <a:spLocks noChangeArrowheads="1"/>
          </p:cNvSpPr>
          <p:nvPr/>
        </p:nvSpPr>
        <p:spPr bwMode="auto">
          <a:xfrm>
            <a:off x="6781800" y="3048000"/>
            <a:ext cx="3276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1600" b="1" dirty="0" err="1">
                <a:solidFill>
                  <a:schemeClr val="hlink"/>
                </a:solidFill>
                <a:latin typeface=".VnTimeH" pitchFamily="34" charset="0"/>
              </a:rPr>
              <a:t>B¶o</a:t>
            </a:r>
            <a:r>
              <a:rPr lang="en-US" altLang="vi-VN" sz="1600" b="1" dirty="0">
                <a:solidFill>
                  <a:schemeClr val="hlink"/>
                </a:solidFill>
                <a:latin typeface=".VnTimeH" pitchFamily="34" charset="0"/>
              </a:rPr>
              <a:t> </a:t>
            </a:r>
            <a:r>
              <a:rPr lang="en-US" altLang="vi-VN" sz="1600" b="1" dirty="0" err="1">
                <a:solidFill>
                  <a:schemeClr val="hlink"/>
                </a:solidFill>
                <a:latin typeface=".VnTimeH" pitchFamily="34" charset="0"/>
              </a:rPr>
              <a:t>tµng</a:t>
            </a:r>
            <a:r>
              <a:rPr lang="en-US" altLang="vi-VN" sz="1600" b="1" dirty="0">
                <a:solidFill>
                  <a:schemeClr val="hlink"/>
                </a:solidFill>
                <a:latin typeface=".VnTimeH" pitchFamily="34" charset="0"/>
              </a:rPr>
              <a:t> </a:t>
            </a:r>
            <a:r>
              <a:rPr lang="en-US" altLang="vi-VN" sz="16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 CHÍ MINH</a:t>
            </a:r>
            <a:endParaRPr lang="en-US" altLang="vi-VN" sz="1600" b="1" dirty="0">
              <a:solidFill>
                <a:schemeClr val="hlink"/>
              </a:solidFill>
              <a:latin typeface=".VnTimeH" pitchFamily="34" charset="0"/>
            </a:endParaRPr>
          </a:p>
        </p:txBody>
      </p:sp>
      <p:sp>
        <p:nvSpPr>
          <p:cNvPr id="56386" name="Text Box 66"/>
          <p:cNvSpPr txBox="1">
            <a:spLocks noChangeArrowheads="1"/>
          </p:cNvSpPr>
          <p:nvPr/>
        </p:nvSpPr>
        <p:spPr bwMode="auto">
          <a:xfrm>
            <a:off x="7543800" y="304801"/>
            <a:ext cx="19050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altLang="vi-VN"/>
          </a:p>
        </p:txBody>
      </p:sp>
      <p:sp>
        <p:nvSpPr>
          <p:cNvPr id="56390" name="Text Box 70"/>
          <p:cNvSpPr txBox="1">
            <a:spLocks noChangeArrowheads="1"/>
          </p:cNvSpPr>
          <p:nvPr/>
        </p:nvSpPr>
        <p:spPr bwMode="auto">
          <a:xfrm>
            <a:off x="6042025" y="914401"/>
            <a:ext cx="18415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altLang="vi-VN"/>
          </a:p>
        </p:txBody>
      </p:sp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639" y="103909"/>
            <a:ext cx="4414116" cy="2715491"/>
          </a:xfrm>
          <a:prstGeom prst="rect">
            <a:avLst/>
          </a:prstGeom>
        </p:spPr>
      </p:pic>
      <p:pic>
        <p:nvPicPr>
          <p:cNvPr id="3" name="Picture 2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176" y="1"/>
            <a:ext cx="3879273" cy="2819399"/>
          </a:xfrm>
          <a:prstGeom prst="rect">
            <a:avLst/>
          </a:prstGeom>
        </p:spPr>
      </p:pic>
      <p:pic>
        <p:nvPicPr>
          <p:cNvPr id="4" name="Picture 3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911" y="3400353"/>
            <a:ext cx="3429000" cy="3023755"/>
          </a:xfrm>
          <a:prstGeom prst="rect">
            <a:avLst/>
          </a:prstGeom>
        </p:spPr>
      </p:pic>
      <p:pic>
        <p:nvPicPr>
          <p:cNvPr id="5" name="Picture 4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000" y="3010331"/>
            <a:ext cx="4013200" cy="3435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3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3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6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6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63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63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63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63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82" grpId="0"/>
      <p:bldP spid="56383" grpId="0"/>
      <p:bldP spid="56384" grpId="0"/>
      <p:bldP spid="5638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51" name="Picture 7" descr="DSC0138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6038"/>
            <a:ext cx="4419600" cy="29718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352" name="Text Box 8"/>
          <p:cNvSpPr txBox="1">
            <a:spLocks noChangeArrowheads="1"/>
          </p:cNvSpPr>
          <p:nvPr/>
        </p:nvSpPr>
        <p:spPr bwMode="auto">
          <a:xfrm>
            <a:off x="2286000" y="3048001"/>
            <a:ext cx="2895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2000" b="1">
                <a:solidFill>
                  <a:schemeClr val="hlink"/>
                </a:solidFill>
                <a:latin typeface=".VnTimeH" pitchFamily="34" charset="0"/>
              </a:rPr>
              <a:t>BÖnh viÖn</a:t>
            </a:r>
          </a:p>
        </p:txBody>
      </p:sp>
      <p:sp>
        <p:nvSpPr>
          <p:cNvPr id="57353" name="Text Box 9"/>
          <p:cNvSpPr txBox="1">
            <a:spLocks noChangeArrowheads="1"/>
          </p:cNvSpPr>
          <p:nvPr/>
        </p:nvSpPr>
        <p:spPr bwMode="auto">
          <a:xfrm>
            <a:off x="7162800" y="6491288"/>
            <a:ext cx="2590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b="1" dirty="0" err="1">
                <a:solidFill>
                  <a:schemeClr val="hlink"/>
                </a:solidFill>
                <a:latin typeface=".VnTimeH" pitchFamily="34" charset="0"/>
              </a:rPr>
              <a:t>Chî</a:t>
            </a:r>
            <a:r>
              <a:rPr lang="en-US" altLang="vi-VN" b="1" dirty="0">
                <a:solidFill>
                  <a:schemeClr val="hlink"/>
                </a:solidFill>
                <a:latin typeface=".VnTimeH" pitchFamily="34" charset="0"/>
              </a:rPr>
              <a:t> </a:t>
            </a:r>
            <a:r>
              <a:rPr lang="en-US" altLang="vi-VN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 XUÂN</a:t>
            </a:r>
            <a:endParaRPr lang="en-US" altLang="vi-VN" b="1" dirty="0">
              <a:solidFill>
                <a:schemeClr val="hlink"/>
              </a:solidFill>
              <a:latin typeface=".VnTimeH" pitchFamily="34" charset="0"/>
            </a:endParaRPr>
          </a:p>
        </p:txBody>
      </p:sp>
      <p:sp>
        <p:nvSpPr>
          <p:cNvPr id="57354" name="Text Box 10"/>
          <p:cNvSpPr txBox="1">
            <a:spLocks noChangeArrowheads="1"/>
          </p:cNvSpPr>
          <p:nvPr/>
        </p:nvSpPr>
        <p:spPr bwMode="auto">
          <a:xfrm>
            <a:off x="7239000" y="2986088"/>
            <a:ext cx="2590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b="1">
                <a:solidFill>
                  <a:schemeClr val="hlink"/>
                </a:solidFill>
                <a:latin typeface=".VnTimeH" pitchFamily="34" charset="0"/>
              </a:rPr>
              <a:t>C«ng viªn</a:t>
            </a:r>
          </a:p>
        </p:txBody>
      </p:sp>
      <p:sp>
        <p:nvSpPr>
          <p:cNvPr id="57355" name="Text Box 11"/>
          <p:cNvSpPr txBox="1">
            <a:spLocks noChangeArrowheads="1"/>
          </p:cNvSpPr>
          <p:nvPr/>
        </p:nvSpPr>
        <p:spPr bwMode="auto">
          <a:xfrm>
            <a:off x="1981200" y="6477001"/>
            <a:ext cx="3657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 TY CAO SU SAO VÀNG</a:t>
            </a:r>
          </a:p>
        </p:txBody>
      </p:sp>
      <p:sp>
        <p:nvSpPr>
          <p:cNvPr id="57357" name="Text Box 13"/>
          <p:cNvSpPr txBox="1">
            <a:spLocks noChangeArrowheads="1"/>
          </p:cNvSpPr>
          <p:nvPr/>
        </p:nvSpPr>
        <p:spPr bwMode="auto">
          <a:xfrm>
            <a:off x="6042025" y="838201"/>
            <a:ext cx="18415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altLang="vi-VN"/>
          </a:p>
        </p:txBody>
      </p:sp>
      <p:pic>
        <p:nvPicPr>
          <p:cNvPr id="2" name="Picture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145" y="0"/>
            <a:ext cx="3681413" cy="3027724"/>
          </a:xfrm>
          <a:prstGeom prst="rect">
            <a:avLst/>
          </a:prstGeom>
        </p:spPr>
      </p:pic>
      <p:pic>
        <p:nvPicPr>
          <p:cNvPr id="3" name="Picture 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241" y="3505200"/>
            <a:ext cx="4055918" cy="2971800"/>
          </a:xfrm>
          <a:prstGeom prst="rect">
            <a:avLst/>
          </a:prstGeom>
        </p:spPr>
      </p:pic>
      <p:pic>
        <p:nvPicPr>
          <p:cNvPr id="4" name="Picture 3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038" y="3433114"/>
            <a:ext cx="3602181" cy="30581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73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573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7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7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573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57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57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573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57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57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573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573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57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57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2" grpId="0"/>
      <p:bldP spid="57353" grpId="0"/>
      <p:bldP spid="57354" grpId="0"/>
      <p:bldP spid="5735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250" name="Group 2"/>
          <p:cNvGraphicFramePr>
            <a:graphicFrameLocks noGrp="1"/>
          </p:cNvGraphicFramePr>
          <p:nvPr>
            <p:ph sz="half" idx="1"/>
          </p:nvPr>
        </p:nvGraphicFramePr>
        <p:xfrm>
          <a:off x="1600200" y="2286000"/>
          <a:ext cx="3429000" cy="4114802"/>
        </p:xfrm>
        <a:graphic>
          <a:graphicData uri="http://schemas.openxmlformats.org/drawingml/2006/table">
            <a:tbl>
              <a:tblPr/>
              <a:tblGrid>
                <a:gridCol w="342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111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vi-V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  1) Trụ sở UBND </a:t>
                      </a:r>
                      <a:r>
                        <a:rPr kumimoji="0" lang="en-US" altLang="vi-VN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tØnh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2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vi-V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  2) Bệnh viện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95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vi-V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  3) Bưu điện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2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vi-V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  4) Công viên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1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vi-V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  5) Trường học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11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vi-V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  6) Đài phát thanh truyền hình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2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vi-V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  7) Viện bảo tàng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95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vi-V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  8) </a:t>
                      </a:r>
                      <a:r>
                        <a:rPr kumimoji="0" lang="en-US" altLang="vi-V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Nhµ m¸y,</a:t>
                      </a:r>
                      <a:r>
                        <a:rPr kumimoji="0" lang="en-US" altLang="vi-V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xí nghiệp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2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vi-V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  9) Trụ sở công an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11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vi-V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 10) Chợ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3274" name="Text Box 26"/>
          <p:cNvSpPr txBox="1">
            <a:spLocks noChangeArrowheads="1"/>
          </p:cNvSpPr>
          <p:nvPr/>
        </p:nvSpPr>
        <p:spPr bwMode="auto">
          <a:xfrm>
            <a:off x="1828800" y="1143000"/>
            <a:ext cx="77724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vi-VN" sz="2000" b="1">
                <a:solidFill>
                  <a:srgbClr val="0000CC"/>
                </a:solidFill>
              </a:rPr>
              <a:t>PHIẾU HỌC TẬP</a:t>
            </a:r>
          </a:p>
          <a:p>
            <a:r>
              <a:rPr lang="en-US" altLang="vi-VN" sz="2000" b="1"/>
              <a:t>Em hãy ghép tên cơ quan - công sở với chức năng nhiệm vụ tương ứng:</a:t>
            </a:r>
          </a:p>
        </p:txBody>
      </p:sp>
      <p:graphicFrame>
        <p:nvGraphicFramePr>
          <p:cNvPr id="53275" name="Group 27"/>
          <p:cNvGraphicFramePr>
            <a:graphicFrameLocks noGrp="1"/>
          </p:cNvGraphicFramePr>
          <p:nvPr>
            <p:ph sz="half" idx="2"/>
          </p:nvPr>
        </p:nvGraphicFramePr>
        <p:xfrm>
          <a:off x="5786438" y="2305050"/>
          <a:ext cx="4805362" cy="4095754"/>
        </p:xfrm>
        <a:graphic>
          <a:graphicData uri="http://schemas.openxmlformats.org/drawingml/2006/table">
            <a:tbl>
              <a:tblPr/>
              <a:tblGrid>
                <a:gridCol w="48053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35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vi-V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ahoma" pitchFamily="34" charset="0"/>
                        </a:rPr>
                        <a:t> Truyền phát thông tin rộng rãi đến nhân dân</a:t>
                      </a:r>
                      <a:endParaRPr kumimoji="0" lang="en-US" altLang="vi-VN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75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vi-V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 </a:t>
                      </a:r>
                      <a:r>
                        <a:rPr kumimoji="0" lang="en-US" altLang="vi-V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ahoma" pitchFamily="34" charset="0"/>
                        </a:rPr>
                        <a:t>Nơi vui chơi giải trí</a:t>
                      </a:r>
                      <a:endParaRPr kumimoji="0" lang="en-US" altLang="vi-VN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75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vi-V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 </a:t>
                      </a:r>
                      <a:r>
                        <a:rPr kumimoji="0" lang="en-US" altLang="vi-V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ahoma" pitchFamily="34" charset="0"/>
                        </a:rPr>
                        <a:t>Trưng bày, cất giữ tư liệu lịch sử</a:t>
                      </a:r>
                      <a:endParaRPr kumimoji="0" lang="en-US" altLang="vi-VN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75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vi-V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ahoma" pitchFamily="34" charset="0"/>
                        </a:rPr>
                        <a:t> Trao đổi thông tin liên lạc</a:t>
                      </a:r>
                      <a:endParaRPr kumimoji="0" lang="en-US" altLang="vi-VN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75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vi-V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ahoma" pitchFamily="34" charset="0"/>
                        </a:rPr>
                        <a:t> Sản xuất các sản phẩm phục vụ con người</a:t>
                      </a:r>
                      <a:endParaRPr kumimoji="0" lang="en-US" altLang="vi-VN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91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vi-V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ahoma" pitchFamily="34" charset="0"/>
                        </a:rPr>
                        <a:t> Nơi học tập của học sinh</a:t>
                      </a:r>
                      <a:endParaRPr kumimoji="0" lang="en-US" altLang="vi-VN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75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vi-V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 </a:t>
                      </a:r>
                      <a:r>
                        <a:rPr kumimoji="0" lang="en-US" altLang="vi-V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ahoma" pitchFamily="34" charset="0"/>
                        </a:rPr>
                        <a:t>Khám chữa bệnh cho nhân dân</a:t>
                      </a:r>
                      <a:endParaRPr kumimoji="0" lang="en-US" altLang="vi-VN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75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vi-V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ahoma" pitchFamily="34" charset="0"/>
                        </a:rPr>
                        <a:t> Đảm bảo, duy trì trật tự, an ninh </a:t>
                      </a:r>
                      <a:endParaRPr kumimoji="0" lang="en-US" altLang="vi-VN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75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vi-V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 </a:t>
                      </a:r>
                      <a:r>
                        <a:rPr kumimoji="0" lang="en-US" altLang="vi-V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ahoma" pitchFamily="34" charset="0"/>
                        </a:rPr>
                        <a:t>Điều khiển hoạt động của một tỉnh, thành phố </a:t>
                      </a:r>
                      <a:endParaRPr kumimoji="0" lang="en-US" altLang="vi-VN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0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vi-V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ahoma" pitchFamily="34" charset="0"/>
                        </a:rPr>
                        <a:t> Trao đổi mua bán hàng hóa</a:t>
                      </a:r>
                      <a:endParaRPr kumimoji="0" lang="en-US" altLang="vi-VN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3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3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3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3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3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3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3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274" name="Group 2"/>
          <p:cNvGraphicFramePr>
            <a:graphicFrameLocks noGrp="1"/>
          </p:cNvGraphicFramePr>
          <p:nvPr>
            <p:ph/>
          </p:nvPr>
        </p:nvGraphicFramePr>
        <p:xfrm>
          <a:off x="1905000" y="2336800"/>
          <a:ext cx="3276600" cy="4246566"/>
        </p:xfrm>
        <a:graphic>
          <a:graphicData uri="http://schemas.openxmlformats.org/drawingml/2006/table">
            <a:tbl>
              <a:tblPr/>
              <a:tblGrid>
                <a:gridCol w="3276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70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vi-V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  1) Trụ sở UBND </a:t>
                      </a:r>
                      <a:r>
                        <a:rPr kumimoji="0" lang="en-US" altLang="vi-VN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tØnh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0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vi-V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  2) Bệnh viện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54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vi-V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  3) Bưu điện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70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vi-V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  4) Công viên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70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vi-V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  5) Trường học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6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vi-V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  6) Đài phát thanh truyền hình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70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vi-V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  7) Viện bảo tàng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54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vi-V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  8) </a:t>
                      </a:r>
                      <a:r>
                        <a:rPr kumimoji="0" lang="en-US" altLang="vi-V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</a:rPr>
                        <a:t>Nhµ m¸y, xÝ nghiÖp</a:t>
                      </a:r>
                      <a:endParaRPr kumimoji="0" lang="en-US" altLang="vi-V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70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vi-V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  9) Trụ sở công an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70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vi-V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 10) Chợ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54298" name="Group 26"/>
          <p:cNvGraphicFramePr>
            <a:graphicFrameLocks noGrp="1"/>
          </p:cNvGraphicFramePr>
          <p:nvPr/>
        </p:nvGraphicFramePr>
        <p:xfrm>
          <a:off x="5410200" y="2336800"/>
          <a:ext cx="5181600" cy="4267204"/>
        </p:xfrm>
        <a:graphic>
          <a:graphicData uri="http://schemas.openxmlformats.org/drawingml/2006/table">
            <a:tbl>
              <a:tblPr/>
              <a:tblGrid>
                <a:gridCol w="518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70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vi-VN" altLang="vi-V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0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vi-V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 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54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vi-V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 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70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vi-VN" altLang="vi-V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70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vi-VN" altLang="vi-V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70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vi-VN" altLang="vi-V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70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vi-V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 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54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vi-VN" altLang="vi-V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70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vi-V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 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70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vi-VN" altLang="vi-VN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4322" name="Text Box 50"/>
          <p:cNvSpPr txBox="1">
            <a:spLocks noChangeArrowheads="1"/>
          </p:cNvSpPr>
          <p:nvPr/>
        </p:nvSpPr>
        <p:spPr bwMode="auto">
          <a:xfrm>
            <a:off x="5638800" y="2362201"/>
            <a:ext cx="518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vi-VN">
                <a:solidFill>
                  <a:srgbClr val="0000CC"/>
                </a:solidFill>
              </a:rPr>
              <a:t> Điều khiển hoạt động của một tỉnh, thành phố </a:t>
            </a:r>
          </a:p>
        </p:txBody>
      </p:sp>
      <p:sp>
        <p:nvSpPr>
          <p:cNvPr id="54323" name="Text Box 51"/>
          <p:cNvSpPr txBox="1">
            <a:spLocks noChangeArrowheads="1"/>
          </p:cNvSpPr>
          <p:nvPr/>
        </p:nvSpPr>
        <p:spPr bwMode="auto">
          <a:xfrm>
            <a:off x="5715000" y="2808288"/>
            <a:ext cx="5486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vi-VN">
                <a:solidFill>
                  <a:srgbClr val="0000CC"/>
                </a:solidFill>
              </a:rPr>
              <a:t>Khám chữa bệnh cho nhân dân</a:t>
            </a:r>
          </a:p>
        </p:txBody>
      </p:sp>
      <p:sp>
        <p:nvSpPr>
          <p:cNvPr id="54324" name="Text Box 52"/>
          <p:cNvSpPr txBox="1">
            <a:spLocks noChangeArrowheads="1"/>
          </p:cNvSpPr>
          <p:nvPr/>
        </p:nvSpPr>
        <p:spPr bwMode="auto">
          <a:xfrm>
            <a:off x="5715000" y="3209926"/>
            <a:ext cx="5486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vi-VN">
                <a:solidFill>
                  <a:srgbClr val="0000CC"/>
                </a:solidFill>
              </a:rPr>
              <a:t>Trao đổi thông tin liên lạc</a:t>
            </a:r>
          </a:p>
        </p:txBody>
      </p:sp>
      <p:sp>
        <p:nvSpPr>
          <p:cNvPr id="54325" name="Text Box 53"/>
          <p:cNvSpPr txBox="1">
            <a:spLocks noChangeArrowheads="1"/>
          </p:cNvSpPr>
          <p:nvPr/>
        </p:nvSpPr>
        <p:spPr bwMode="auto">
          <a:xfrm>
            <a:off x="5715000" y="3632201"/>
            <a:ext cx="5486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vi-VN">
                <a:solidFill>
                  <a:srgbClr val="0000CC"/>
                </a:solidFill>
              </a:rPr>
              <a:t> Nơi vui chơi giải trí</a:t>
            </a:r>
          </a:p>
        </p:txBody>
      </p:sp>
      <p:sp>
        <p:nvSpPr>
          <p:cNvPr id="54326" name="Text Box 54"/>
          <p:cNvSpPr txBox="1">
            <a:spLocks noChangeArrowheads="1"/>
          </p:cNvSpPr>
          <p:nvPr/>
        </p:nvSpPr>
        <p:spPr bwMode="auto">
          <a:xfrm>
            <a:off x="5715000" y="4470401"/>
            <a:ext cx="5486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vi-VN">
                <a:solidFill>
                  <a:srgbClr val="0000CC"/>
                </a:solidFill>
              </a:rPr>
              <a:t> Truyền phát thông tin rộng rãi đến nhân dân</a:t>
            </a:r>
          </a:p>
        </p:txBody>
      </p:sp>
      <p:sp>
        <p:nvSpPr>
          <p:cNvPr id="54327" name="Text Box 55"/>
          <p:cNvSpPr txBox="1">
            <a:spLocks noChangeArrowheads="1"/>
          </p:cNvSpPr>
          <p:nvPr/>
        </p:nvSpPr>
        <p:spPr bwMode="auto">
          <a:xfrm>
            <a:off x="5715000" y="5308601"/>
            <a:ext cx="5486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vi-VN">
                <a:solidFill>
                  <a:srgbClr val="0000CC"/>
                </a:solidFill>
              </a:rPr>
              <a:t> Sản xuất các sản phẩm phục vụ con người</a:t>
            </a:r>
          </a:p>
        </p:txBody>
      </p:sp>
      <p:sp>
        <p:nvSpPr>
          <p:cNvPr id="54328" name="Text Box 56"/>
          <p:cNvSpPr txBox="1">
            <a:spLocks noChangeArrowheads="1"/>
          </p:cNvSpPr>
          <p:nvPr/>
        </p:nvSpPr>
        <p:spPr bwMode="auto">
          <a:xfrm>
            <a:off x="5715000" y="4062413"/>
            <a:ext cx="5486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vi-VN">
                <a:solidFill>
                  <a:srgbClr val="0000CC"/>
                </a:solidFill>
              </a:rPr>
              <a:t> Nơi học tập của học sinh</a:t>
            </a:r>
          </a:p>
        </p:txBody>
      </p:sp>
      <p:sp>
        <p:nvSpPr>
          <p:cNvPr id="54329" name="Text Box 57"/>
          <p:cNvSpPr txBox="1">
            <a:spLocks noChangeArrowheads="1"/>
          </p:cNvSpPr>
          <p:nvPr/>
        </p:nvSpPr>
        <p:spPr bwMode="auto">
          <a:xfrm>
            <a:off x="5715000" y="4927601"/>
            <a:ext cx="5486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vi-VN">
                <a:solidFill>
                  <a:srgbClr val="0000CC"/>
                </a:solidFill>
              </a:rPr>
              <a:t>Trưng bày, cất giữ tư liệu lịch sử</a:t>
            </a:r>
          </a:p>
        </p:txBody>
      </p:sp>
      <p:sp>
        <p:nvSpPr>
          <p:cNvPr id="54330" name="Text Box 58"/>
          <p:cNvSpPr txBox="1">
            <a:spLocks noChangeArrowheads="1"/>
          </p:cNvSpPr>
          <p:nvPr/>
        </p:nvSpPr>
        <p:spPr bwMode="auto">
          <a:xfrm>
            <a:off x="5638800" y="6223001"/>
            <a:ext cx="5486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vi-VN">
                <a:solidFill>
                  <a:srgbClr val="0000CC"/>
                </a:solidFill>
              </a:rPr>
              <a:t> Trao đổi mua bán hàng hóa</a:t>
            </a:r>
          </a:p>
        </p:txBody>
      </p:sp>
      <p:sp>
        <p:nvSpPr>
          <p:cNvPr id="54331" name="Text Box 59"/>
          <p:cNvSpPr txBox="1">
            <a:spLocks noChangeArrowheads="1"/>
          </p:cNvSpPr>
          <p:nvPr/>
        </p:nvSpPr>
        <p:spPr bwMode="auto">
          <a:xfrm>
            <a:off x="5715000" y="5765801"/>
            <a:ext cx="5486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vi-VN">
                <a:solidFill>
                  <a:srgbClr val="0000CC"/>
                </a:solidFill>
              </a:rPr>
              <a:t>Đảm bảo, duy trì trật tự, an ninh </a:t>
            </a:r>
          </a:p>
        </p:txBody>
      </p:sp>
      <p:sp>
        <p:nvSpPr>
          <p:cNvPr id="54332" name="Text Box 60"/>
          <p:cNvSpPr txBox="1">
            <a:spLocks noChangeArrowheads="1"/>
          </p:cNvSpPr>
          <p:nvPr/>
        </p:nvSpPr>
        <p:spPr bwMode="auto">
          <a:xfrm>
            <a:off x="1828800" y="1143000"/>
            <a:ext cx="77724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vi-VN" sz="2000" b="1">
                <a:solidFill>
                  <a:srgbClr val="0000CC"/>
                </a:solidFill>
              </a:rPr>
              <a:t>PHIẾU HỌC TẬP</a:t>
            </a:r>
          </a:p>
          <a:p>
            <a:r>
              <a:rPr lang="en-US" altLang="vi-VN" sz="2000" b="1"/>
              <a:t>Em hãy ghép tên cơ quan - công sở với chức năng nhiệm vụ tương ứng:</a:t>
            </a:r>
          </a:p>
        </p:txBody>
      </p:sp>
      <p:sp>
        <p:nvSpPr>
          <p:cNvPr id="54333" name="AutoShape 61"/>
          <p:cNvSpPr>
            <a:spLocks noChangeArrowheads="1"/>
          </p:cNvSpPr>
          <p:nvPr/>
        </p:nvSpPr>
        <p:spPr bwMode="auto">
          <a:xfrm>
            <a:off x="5181600" y="3352800"/>
            <a:ext cx="228600" cy="762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54334" name="AutoShape 62"/>
          <p:cNvSpPr>
            <a:spLocks noChangeArrowheads="1"/>
          </p:cNvSpPr>
          <p:nvPr/>
        </p:nvSpPr>
        <p:spPr bwMode="auto">
          <a:xfrm>
            <a:off x="5181600" y="3810000"/>
            <a:ext cx="228600" cy="762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54335" name="AutoShape 63"/>
          <p:cNvSpPr>
            <a:spLocks noChangeArrowheads="1"/>
          </p:cNvSpPr>
          <p:nvPr/>
        </p:nvSpPr>
        <p:spPr bwMode="auto">
          <a:xfrm>
            <a:off x="5181600" y="2514600"/>
            <a:ext cx="228600" cy="762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54336" name="AutoShape 64"/>
          <p:cNvSpPr>
            <a:spLocks noChangeArrowheads="1"/>
          </p:cNvSpPr>
          <p:nvPr/>
        </p:nvSpPr>
        <p:spPr bwMode="auto">
          <a:xfrm>
            <a:off x="5181600" y="4648200"/>
            <a:ext cx="228600" cy="762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54337" name="AutoShape 65"/>
          <p:cNvSpPr>
            <a:spLocks noChangeArrowheads="1"/>
          </p:cNvSpPr>
          <p:nvPr/>
        </p:nvSpPr>
        <p:spPr bwMode="auto">
          <a:xfrm>
            <a:off x="5181600" y="2971800"/>
            <a:ext cx="228600" cy="762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54338" name="AutoShape 66"/>
          <p:cNvSpPr>
            <a:spLocks noChangeArrowheads="1"/>
          </p:cNvSpPr>
          <p:nvPr/>
        </p:nvSpPr>
        <p:spPr bwMode="auto">
          <a:xfrm>
            <a:off x="5181600" y="4191000"/>
            <a:ext cx="228600" cy="762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54339" name="AutoShape 67"/>
          <p:cNvSpPr>
            <a:spLocks noChangeArrowheads="1"/>
          </p:cNvSpPr>
          <p:nvPr/>
        </p:nvSpPr>
        <p:spPr bwMode="auto">
          <a:xfrm>
            <a:off x="5181600" y="5105400"/>
            <a:ext cx="228600" cy="762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54340" name="AutoShape 68"/>
          <p:cNvSpPr>
            <a:spLocks noChangeArrowheads="1"/>
          </p:cNvSpPr>
          <p:nvPr/>
        </p:nvSpPr>
        <p:spPr bwMode="auto">
          <a:xfrm>
            <a:off x="5181600" y="6400800"/>
            <a:ext cx="228600" cy="762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54341" name="AutoShape 69"/>
          <p:cNvSpPr>
            <a:spLocks noChangeArrowheads="1"/>
          </p:cNvSpPr>
          <p:nvPr/>
        </p:nvSpPr>
        <p:spPr bwMode="auto">
          <a:xfrm>
            <a:off x="5181600" y="5486400"/>
            <a:ext cx="228600" cy="762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54342" name="AutoShape 70"/>
          <p:cNvSpPr>
            <a:spLocks noChangeArrowheads="1"/>
          </p:cNvSpPr>
          <p:nvPr/>
        </p:nvSpPr>
        <p:spPr bwMode="auto">
          <a:xfrm>
            <a:off x="5181600" y="5943600"/>
            <a:ext cx="228600" cy="762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54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4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4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4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4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4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543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543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54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54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543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543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54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54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4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4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4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4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54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54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5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54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5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5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800" decel="100000"/>
                                        <p:tgtEl>
                                          <p:spTgt spid="543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543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54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54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4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4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4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4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4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4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4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4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3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5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2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54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4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5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2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54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5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5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54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54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54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54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54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34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34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3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33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33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4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322" grpId="0"/>
      <p:bldP spid="54323" grpId="0"/>
      <p:bldP spid="54324" grpId="0"/>
      <p:bldP spid="54325" grpId="0"/>
      <p:bldP spid="54326" grpId="0"/>
      <p:bldP spid="54327" grpId="0"/>
      <p:bldP spid="54328" grpId="0"/>
      <p:bldP spid="54329" grpId="0"/>
      <p:bldP spid="54330" grpId="0"/>
      <p:bldP spid="54331" grpId="0"/>
      <p:bldP spid="54332" grpId="0" autoUpdateAnimBg="0"/>
      <p:bldP spid="54333" grpId="0" animBg="1"/>
      <p:bldP spid="54334" grpId="0" animBg="1"/>
      <p:bldP spid="54335" grpId="0" animBg="1"/>
      <p:bldP spid="54336" grpId="0" animBg="1"/>
      <p:bldP spid="54337" grpId="0" animBg="1"/>
      <p:bldP spid="54338" grpId="0" animBg="1"/>
      <p:bldP spid="54339" grpId="0" animBg="1"/>
      <p:bldP spid="54340" grpId="0" animBg="1"/>
      <p:bldP spid="54341" grpId="0" animBg="1"/>
      <p:bldP spid="5434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653</Words>
  <Application>Microsoft Office PowerPoint</Application>
  <PresentationFormat>Widescreen</PresentationFormat>
  <Paragraphs>78</Paragraphs>
  <Slides>14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.VnTime</vt:lpstr>
      <vt:lpstr>.VnTimeH</vt:lpstr>
      <vt:lpstr>Arial</vt:lpstr>
      <vt:lpstr>Calibri</vt:lpstr>
      <vt:lpstr>Calibri Light</vt:lpstr>
      <vt:lpstr>Tahoma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OanhTu</dc:creator>
  <cp:lastModifiedBy>OanhTu</cp:lastModifiedBy>
  <cp:revision>1</cp:revision>
  <dcterms:created xsi:type="dcterms:W3CDTF">2020-12-07T12:29:37Z</dcterms:created>
  <dcterms:modified xsi:type="dcterms:W3CDTF">2020-12-07T12:30:05Z</dcterms:modified>
</cp:coreProperties>
</file>