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437" r:id="rId3"/>
    <p:sldId id="423" r:id="rId4"/>
    <p:sldId id="438" r:id="rId5"/>
    <p:sldId id="420" r:id="rId6"/>
    <p:sldId id="439" r:id="rId7"/>
    <p:sldId id="426" r:id="rId8"/>
    <p:sldId id="431" r:id="rId9"/>
    <p:sldId id="440" r:id="rId10"/>
    <p:sldId id="454" r:id="rId11"/>
    <p:sldId id="458" r:id="rId12"/>
    <p:sldId id="455" r:id="rId13"/>
    <p:sldId id="456" r:id="rId14"/>
    <p:sldId id="449" r:id="rId15"/>
    <p:sldId id="447" r:id="rId16"/>
    <p:sldId id="4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5FB7-0939-4D8E-8168-B6DC33083F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1C0035-2030-4E8F-9BDF-19ED53BFA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275F0C-E1EF-4CFA-97D2-6F6284D0ADA2}"/>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5" name="Footer Placeholder 4">
            <a:extLst>
              <a:ext uri="{FF2B5EF4-FFF2-40B4-BE49-F238E27FC236}">
                <a16:creationId xmlns:a16="http://schemas.microsoft.com/office/drawing/2014/main" id="{C85CDFE5-A6E5-47D6-A43D-935FC0453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F35A9-7A55-465B-9AE4-DE86D2460637}"/>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174691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679B-43CD-484F-9A41-F4D48D1B16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A5D0-7BC3-43DB-B285-A79481D594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9B9BF-012E-4E0D-9583-53F357833297}"/>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5" name="Footer Placeholder 4">
            <a:extLst>
              <a:ext uri="{FF2B5EF4-FFF2-40B4-BE49-F238E27FC236}">
                <a16:creationId xmlns:a16="http://schemas.microsoft.com/office/drawing/2014/main" id="{4264AF8F-B929-4695-AAD8-4D7105C78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7E5CE-3AFA-4FC1-A0B9-BADDAFDFD495}"/>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320124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7F8858-9B08-4FF9-9199-7A019B04F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EC69F-1CED-4393-BFDA-2AAAB36A8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D2F02-EC11-4DA9-AA97-BA1AC1757DAB}"/>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5" name="Footer Placeholder 4">
            <a:extLst>
              <a:ext uri="{FF2B5EF4-FFF2-40B4-BE49-F238E27FC236}">
                <a16:creationId xmlns:a16="http://schemas.microsoft.com/office/drawing/2014/main" id="{93834C56-6B51-44D6-B9B0-DBDAAF87E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6AC03-D5C7-4CBE-948B-EF06F5CA03E7}"/>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248996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50B9-24BA-45D1-B015-422097371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E0E59B-0640-4584-B97F-D701366941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F42A8-6BBA-4760-9FB8-AFCAEF6770A8}"/>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5" name="Footer Placeholder 4">
            <a:extLst>
              <a:ext uri="{FF2B5EF4-FFF2-40B4-BE49-F238E27FC236}">
                <a16:creationId xmlns:a16="http://schemas.microsoft.com/office/drawing/2014/main" id="{BA278A92-C1C6-4E66-B575-8C1D20760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C4390-3982-4AE4-B541-1352FD82E79F}"/>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80143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7869-8FC5-4473-B2CA-1A5AFAFDF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DC4E4-450D-4AB6-98EA-06649A5EA4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BE5C2-CA58-40BA-92F5-68D603E8B92C}"/>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5" name="Footer Placeholder 4">
            <a:extLst>
              <a:ext uri="{FF2B5EF4-FFF2-40B4-BE49-F238E27FC236}">
                <a16:creationId xmlns:a16="http://schemas.microsoft.com/office/drawing/2014/main" id="{E729B796-B167-4934-BB74-D78954AD8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7BB98-922F-4768-82E7-FFC0D0DCC8C2}"/>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110716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E0E5-521A-4342-B4A0-A1BA2E317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E5F878-7B1A-4BFA-B205-C9485A93BE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D426D2-59DF-4AC0-9A35-2778EFBD5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67D96-878C-4E0A-B97D-E13331D88555}"/>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6" name="Footer Placeholder 5">
            <a:extLst>
              <a:ext uri="{FF2B5EF4-FFF2-40B4-BE49-F238E27FC236}">
                <a16:creationId xmlns:a16="http://schemas.microsoft.com/office/drawing/2014/main" id="{4F1587EB-D7BA-45B6-88CF-255563FE0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BC430-92E7-4DF0-BB33-04ABE07F354D}"/>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188152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4628-3D46-448F-94D6-FAD8545AC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7874A-95A3-4A29-BADA-02F82D7867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AC6900-AF38-4625-87C5-116AE40C0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B66A49-6408-4B34-9F10-AF6D44917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D43B1-D87A-421B-A557-182439C25F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805AE8-AAD4-4303-B4CC-A403D7535BA5}"/>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8" name="Footer Placeholder 7">
            <a:extLst>
              <a:ext uri="{FF2B5EF4-FFF2-40B4-BE49-F238E27FC236}">
                <a16:creationId xmlns:a16="http://schemas.microsoft.com/office/drawing/2014/main" id="{619F5AD9-56FB-4D4F-AA65-A796C6C637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49F6D-9733-4F60-A612-44881545B677}"/>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25616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843A-7B31-49B1-A8ED-F17B3F523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2E93D4-BE30-42EB-8FC8-C80FC1E95953}"/>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4" name="Footer Placeholder 3">
            <a:extLst>
              <a:ext uri="{FF2B5EF4-FFF2-40B4-BE49-F238E27FC236}">
                <a16:creationId xmlns:a16="http://schemas.microsoft.com/office/drawing/2014/main" id="{A040AF6E-A2FB-4877-AF4D-67A53A67B7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5F7A13-EDA2-43C0-B097-C262D9DB9084}"/>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35980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CF283-D77B-4797-8C83-DF2772ACDE4B}"/>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3" name="Footer Placeholder 2">
            <a:extLst>
              <a:ext uri="{FF2B5EF4-FFF2-40B4-BE49-F238E27FC236}">
                <a16:creationId xmlns:a16="http://schemas.microsoft.com/office/drawing/2014/main" id="{650C2D8E-031C-441D-855D-B97BC86705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A78CF-9621-4D3C-9AA3-22036016C898}"/>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244347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597A-D29F-47D5-88B0-E059F55A4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2ADD32-D95A-4E29-8085-AF52F2D4F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513DF5-DD6A-4164-A680-4EBCB3905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71A33-2001-45B4-BBEB-6E48B52232FB}"/>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6" name="Footer Placeholder 5">
            <a:extLst>
              <a:ext uri="{FF2B5EF4-FFF2-40B4-BE49-F238E27FC236}">
                <a16:creationId xmlns:a16="http://schemas.microsoft.com/office/drawing/2014/main" id="{71121FEB-0E3A-4CDD-AF5D-9A2D3123D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1F2BF-D9E2-437D-A89E-A67F6936E1D2}"/>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191989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3EC1-D64A-4C21-87F3-74AB7DE1F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7A4E6-75C2-4003-9F54-85B3FCC8B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37D02A-2A13-49D2-A48C-D01B0E696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68F19-285C-4D86-80CA-6A104CC35F16}"/>
              </a:ext>
            </a:extLst>
          </p:cNvPr>
          <p:cNvSpPr>
            <a:spLocks noGrp="1"/>
          </p:cNvSpPr>
          <p:nvPr>
            <p:ph type="dt" sz="half" idx="10"/>
          </p:nvPr>
        </p:nvSpPr>
        <p:spPr/>
        <p:txBody>
          <a:bodyPr/>
          <a:lstStyle/>
          <a:p>
            <a:fld id="{84AED26B-15B7-42E1-9176-135F51EBC5BD}" type="datetimeFigureOut">
              <a:rPr lang="en-US" smtClean="0"/>
              <a:t>12/20/2020</a:t>
            </a:fld>
            <a:endParaRPr lang="en-US"/>
          </a:p>
        </p:txBody>
      </p:sp>
      <p:sp>
        <p:nvSpPr>
          <p:cNvPr id="6" name="Footer Placeholder 5">
            <a:extLst>
              <a:ext uri="{FF2B5EF4-FFF2-40B4-BE49-F238E27FC236}">
                <a16:creationId xmlns:a16="http://schemas.microsoft.com/office/drawing/2014/main" id="{F20D0CB1-563B-4740-B5C3-AE499D2D3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3A327-2880-4892-B622-CADC06547EFB}"/>
              </a:ext>
            </a:extLst>
          </p:cNvPr>
          <p:cNvSpPr>
            <a:spLocks noGrp="1"/>
          </p:cNvSpPr>
          <p:nvPr>
            <p:ph type="sldNum" sz="quarter" idx="12"/>
          </p:nvPr>
        </p:nvSpPr>
        <p:spPr/>
        <p:txBody>
          <a:bodyPr/>
          <a:lstStyle/>
          <a:p>
            <a:fld id="{0F41EF4A-B15C-416D-AD8A-69EA8AEFBE57}" type="slidenum">
              <a:rPr lang="en-US" smtClean="0"/>
              <a:t>‹#›</a:t>
            </a:fld>
            <a:endParaRPr lang="en-US"/>
          </a:p>
        </p:txBody>
      </p:sp>
    </p:spTree>
    <p:extLst>
      <p:ext uri="{BB962C8B-B14F-4D97-AF65-F5344CB8AC3E}">
        <p14:creationId xmlns:p14="http://schemas.microsoft.com/office/powerpoint/2010/main" val="65426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57031-8515-4ED3-9D01-2A99DE1A4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21584B-21F0-4A0E-97D6-00134FE27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A2F94-02A3-43B1-9DBC-3374F924C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ED26B-15B7-42E1-9176-135F51EBC5BD}" type="datetimeFigureOut">
              <a:rPr lang="en-US" smtClean="0"/>
              <a:t>12/20/2020</a:t>
            </a:fld>
            <a:endParaRPr lang="en-US"/>
          </a:p>
        </p:txBody>
      </p:sp>
      <p:sp>
        <p:nvSpPr>
          <p:cNvPr id="5" name="Footer Placeholder 4">
            <a:extLst>
              <a:ext uri="{FF2B5EF4-FFF2-40B4-BE49-F238E27FC236}">
                <a16:creationId xmlns:a16="http://schemas.microsoft.com/office/drawing/2014/main" id="{FC1E7135-ACC8-4F00-8327-A6C1D4430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A48831-DD5B-4D20-9191-E5AB1A842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1EF4A-B15C-416D-AD8A-69EA8AEFBE57}" type="slidenum">
              <a:rPr lang="en-US" smtClean="0"/>
              <a:t>‹#›</a:t>
            </a:fld>
            <a:endParaRPr lang="en-US"/>
          </a:p>
        </p:txBody>
      </p:sp>
    </p:spTree>
    <p:extLst>
      <p:ext uri="{BB962C8B-B14F-4D97-AF65-F5344CB8AC3E}">
        <p14:creationId xmlns:p14="http://schemas.microsoft.com/office/powerpoint/2010/main" val="42006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gif"/><Relationship Id="rId1" Type="http://schemas.openxmlformats.org/officeDocument/2006/relationships/slideLayout" Target="../slideLayouts/slideLayout6.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0.gif"/><Relationship Id="rId5" Type="http://schemas.openxmlformats.org/officeDocument/2006/relationships/image" Target="../media/image9.wmf"/><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63" name="Picture 1" descr="Border-88165">
            <a:extLst>
              <a:ext uri="{FF2B5EF4-FFF2-40B4-BE49-F238E27FC236}">
                <a16:creationId xmlns:a16="http://schemas.microsoft.com/office/drawing/2014/main" id="{7475E3EC-F417-4D17-8DAA-6DA55193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1"/>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64" name="Text Box 52">
            <a:extLst>
              <a:ext uri="{FF2B5EF4-FFF2-40B4-BE49-F238E27FC236}">
                <a16:creationId xmlns:a16="http://schemas.microsoft.com/office/drawing/2014/main" id="{951550AB-BCCB-4B9F-B54B-72CDD411A7FC}"/>
              </a:ext>
            </a:extLst>
          </p:cNvPr>
          <p:cNvSpPr txBox="1">
            <a:spLocks noChangeArrowheads="1"/>
          </p:cNvSpPr>
          <p:nvPr/>
        </p:nvSpPr>
        <p:spPr bwMode="auto">
          <a:xfrm>
            <a:off x="3511379" y="2667001"/>
            <a:ext cx="510415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6000">
                <a:solidFill>
                  <a:srgbClr val="FF0000"/>
                </a:solidFill>
              </a:rPr>
              <a:t>TẬP ĐỌC: LỚP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a:extLst>
              <a:ext uri="{FF2B5EF4-FFF2-40B4-BE49-F238E27FC236}">
                <a16:creationId xmlns:a16="http://schemas.microsoft.com/office/drawing/2014/main" id="{A9A3CF20-12E7-4111-AE25-66B2FF5F4BD8}"/>
              </a:ext>
            </a:extLst>
          </p:cNvPr>
          <p:cNvSpPr>
            <a:spLocks noChangeArrowheads="1"/>
          </p:cNvSpPr>
          <p:nvPr>
            <p:ph type="body" idx="1"/>
          </p:nvPr>
        </p:nvSpPr>
        <p:spPr>
          <a:xfrm>
            <a:off x="1898650" y="2514600"/>
            <a:ext cx="8464550" cy="60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spcBef>
                <a:spcPct val="0"/>
              </a:spcBef>
              <a:buFontTx/>
              <a:buNone/>
            </a:pPr>
            <a:r>
              <a:rPr lang="en-US" altLang="en-US" sz="2400">
                <a:solidFill>
                  <a:srgbClr val="FF0000"/>
                </a:solidFill>
              </a:rPr>
              <a:t>Qua hành động này, em thấy Mến có đức tính gì đáng quý?</a:t>
            </a:r>
          </a:p>
        </p:txBody>
      </p:sp>
      <p:sp>
        <p:nvSpPr>
          <p:cNvPr id="642053" name="Rectangle 5">
            <a:extLst>
              <a:ext uri="{FF2B5EF4-FFF2-40B4-BE49-F238E27FC236}">
                <a16:creationId xmlns:a16="http://schemas.microsoft.com/office/drawing/2014/main" id="{3F6DDB97-4741-4847-9CA4-374C0ADA2FBE}"/>
              </a:ext>
            </a:extLst>
          </p:cNvPr>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Times New Roman" panose="02020603050405020304" pitchFamily="18" charset="0"/>
              </a:rPr>
              <a:t> </a:t>
            </a:r>
          </a:p>
        </p:txBody>
      </p:sp>
      <p:sp>
        <p:nvSpPr>
          <p:cNvPr id="14377" name="Rectangle 42">
            <a:extLst>
              <a:ext uri="{FF2B5EF4-FFF2-40B4-BE49-F238E27FC236}">
                <a16:creationId xmlns:a16="http://schemas.microsoft.com/office/drawing/2014/main" id="{3E2EB9D8-B09C-4067-87B0-29D0DB25B6C5}"/>
              </a:ext>
            </a:extLst>
          </p:cNvPr>
          <p:cNvSpPr>
            <a:spLocks noChangeArrowheads="1"/>
          </p:cNvSpPr>
          <p:nvPr/>
        </p:nvSpPr>
        <p:spPr bwMode="auto">
          <a:xfrm>
            <a:off x="1905000" y="29718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a:solidFill>
                  <a:srgbClr val="0000CC"/>
                </a:solidFill>
                <a:latin typeface="Times New Roman" panose="02020603050405020304" pitchFamily="18" charset="0"/>
                <a:cs typeface="Times New Roman" panose="02020603050405020304" pitchFamily="18" charset="0"/>
              </a:rPr>
              <a:t>   Mến dũng cảm và sẵn sàng cứu người, bạn còn rất khéo léo khi cứu cậu bé.</a:t>
            </a:r>
          </a:p>
        </p:txBody>
      </p:sp>
      <p:sp>
        <p:nvSpPr>
          <p:cNvPr id="2181" name="WordArt 133" descr="Narrow vertical">
            <a:extLst>
              <a:ext uri="{FF2B5EF4-FFF2-40B4-BE49-F238E27FC236}">
                <a16:creationId xmlns:a16="http://schemas.microsoft.com/office/drawing/2014/main" id="{1BF301F0-80F0-4F0D-8BC4-03B87557D0E3}"/>
              </a:ext>
            </a:extLst>
          </p:cNvPr>
          <p:cNvSpPr>
            <a:spLocks noChangeArrowheads="1" noChangeShapeType="1" noTextEdit="1"/>
          </p:cNvSpPr>
          <p:nvPr/>
        </p:nvSpPr>
        <p:spPr bwMode="auto">
          <a:xfrm rot="21471546">
            <a:off x="2057400" y="1371601"/>
            <a:ext cx="4343400" cy="950913"/>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Tìm hiểu bài</a:t>
            </a:r>
          </a:p>
        </p:txBody>
      </p:sp>
      <p:sp>
        <p:nvSpPr>
          <p:cNvPr id="642058" name="Rectangle 10">
            <a:extLst>
              <a:ext uri="{FF2B5EF4-FFF2-40B4-BE49-F238E27FC236}">
                <a16:creationId xmlns:a16="http://schemas.microsoft.com/office/drawing/2014/main" id="{1F484C4A-4005-4594-A6FA-15D6FC96AC5F}"/>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42059" name="Text Box 11">
            <a:extLst>
              <a:ext uri="{FF2B5EF4-FFF2-40B4-BE49-F238E27FC236}">
                <a16:creationId xmlns:a16="http://schemas.microsoft.com/office/drawing/2014/main" id="{7124FA5A-9BEF-47C9-9272-7960FF7EB5B9}"/>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76"/>
                                        </p:tgtEl>
                                        <p:attrNameLst>
                                          <p:attrName>style.visibility</p:attrName>
                                        </p:attrNameLst>
                                      </p:cBhvr>
                                      <p:to>
                                        <p:strVal val="visible"/>
                                      </p:to>
                                    </p:set>
                                    <p:animEffect transition="in" filter="randombar(horizontal)">
                                      <p:cBhvr>
                                        <p:cTn id="7" dur="500"/>
                                        <p:tgtEl>
                                          <p:spTgt spid="14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77"/>
                                        </p:tgtEl>
                                        <p:attrNameLst>
                                          <p:attrName>style.visibility</p:attrName>
                                        </p:attrNameLst>
                                      </p:cBhvr>
                                      <p:to>
                                        <p:strVal val="visible"/>
                                      </p:to>
                                    </p:set>
                                    <p:animEffect transition="in" filter="checkerboard(across)">
                                      <p:cBhvr>
                                        <p:cTn id="12" dur="500"/>
                                        <p:tgtEl>
                                          <p:spTgt spid="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6" grpId="0"/>
      <p:bldP spid="143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a:extLst>
              <a:ext uri="{FF2B5EF4-FFF2-40B4-BE49-F238E27FC236}">
                <a16:creationId xmlns:a16="http://schemas.microsoft.com/office/drawing/2014/main" id="{7B3839CA-121D-4EE1-947A-DE5461A4801C}"/>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spcBef>
                <a:spcPct val="0"/>
              </a:spcBef>
              <a:buFontTx/>
              <a:buNone/>
            </a:pPr>
            <a:r>
              <a:rPr lang="en-US" altLang="en-US"/>
              <a:t>       </a:t>
            </a:r>
          </a:p>
        </p:txBody>
      </p:sp>
      <p:sp>
        <p:nvSpPr>
          <p:cNvPr id="646148" name="Rectangle 4">
            <a:extLst>
              <a:ext uri="{FF2B5EF4-FFF2-40B4-BE49-F238E27FC236}">
                <a16:creationId xmlns:a16="http://schemas.microsoft.com/office/drawing/2014/main" id="{C93D704C-50FF-46EB-8378-29CD7E038E68}"/>
              </a:ext>
            </a:extLst>
          </p:cNvPr>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Times New Roman" panose="02020603050405020304" pitchFamily="18" charset="0"/>
              </a:rPr>
              <a:t> </a:t>
            </a:r>
          </a:p>
        </p:txBody>
      </p:sp>
      <p:sp>
        <p:nvSpPr>
          <p:cNvPr id="646149" name="Rectangle 5">
            <a:extLst>
              <a:ext uri="{FF2B5EF4-FFF2-40B4-BE49-F238E27FC236}">
                <a16:creationId xmlns:a16="http://schemas.microsoft.com/office/drawing/2014/main" id="{90241936-3672-4B38-B4C7-7F4D94A356B7}"/>
              </a:ext>
            </a:extLst>
          </p:cNvPr>
          <p:cNvSpPr>
            <a:spLocks noChangeArrowheads="1"/>
          </p:cNvSpPr>
          <p:nvPr/>
        </p:nvSpPr>
        <p:spPr bwMode="auto">
          <a:xfrm>
            <a:off x="5975350" y="3246438"/>
            <a:ext cx="24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Times New Roman" panose="02020603050405020304" pitchFamily="18" charset="0"/>
              </a:rPr>
              <a:t> </a:t>
            </a:r>
          </a:p>
        </p:txBody>
      </p:sp>
      <p:sp>
        <p:nvSpPr>
          <p:cNvPr id="14377" name="Rectangle 42">
            <a:extLst>
              <a:ext uri="{FF2B5EF4-FFF2-40B4-BE49-F238E27FC236}">
                <a16:creationId xmlns:a16="http://schemas.microsoft.com/office/drawing/2014/main" id="{458598C2-26DE-42B1-A99A-C16C01F826CB}"/>
              </a:ext>
            </a:extLst>
          </p:cNvPr>
          <p:cNvSpPr>
            <a:spLocks noChangeArrowheads="1"/>
          </p:cNvSpPr>
          <p:nvPr/>
        </p:nvSpPr>
        <p:spPr bwMode="auto">
          <a:xfrm>
            <a:off x="1905000" y="2819400"/>
            <a:ext cx="792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u="sng">
                <a:solidFill>
                  <a:srgbClr val="FF0000"/>
                </a:solidFill>
                <a:latin typeface="Times New Roman" panose="02020603050405020304" pitchFamily="18" charset="0"/>
                <a:cs typeface="Times New Roman" panose="02020603050405020304" pitchFamily="18" charset="0"/>
              </a:rPr>
              <a:t>Câu 4</a:t>
            </a:r>
            <a:r>
              <a:rPr lang="en-US" altLang="en-US" sz="2800">
                <a:solidFill>
                  <a:srgbClr val="FF0000"/>
                </a:solidFill>
                <a:latin typeface="Times New Roman" panose="02020603050405020304" pitchFamily="18" charset="0"/>
                <a:cs typeface="Times New Roman" panose="02020603050405020304" pitchFamily="18" charset="0"/>
              </a:rPr>
              <a:t>: Em hiểu câu nói của người bố như thế nào?</a:t>
            </a:r>
          </a:p>
        </p:txBody>
      </p:sp>
      <p:sp>
        <p:nvSpPr>
          <p:cNvPr id="2181" name="WordArt 133" descr="Narrow vertical">
            <a:extLst>
              <a:ext uri="{FF2B5EF4-FFF2-40B4-BE49-F238E27FC236}">
                <a16:creationId xmlns:a16="http://schemas.microsoft.com/office/drawing/2014/main" id="{1EAB7192-1801-400A-965D-B3D10555792D}"/>
              </a:ext>
            </a:extLst>
          </p:cNvPr>
          <p:cNvSpPr>
            <a:spLocks noChangeArrowheads="1" noChangeShapeType="1" noTextEdit="1"/>
          </p:cNvSpPr>
          <p:nvPr/>
        </p:nvSpPr>
        <p:spPr bwMode="auto">
          <a:xfrm rot="21471546">
            <a:off x="2057400" y="1676401"/>
            <a:ext cx="4343400" cy="950913"/>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Tìm hiểu bài</a:t>
            </a:r>
          </a:p>
        </p:txBody>
      </p:sp>
      <p:sp>
        <p:nvSpPr>
          <p:cNvPr id="646153" name="Rectangle 9">
            <a:extLst>
              <a:ext uri="{FF2B5EF4-FFF2-40B4-BE49-F238E27FC236}">
                <a16:creationId xmlns:a16="http://schemas.microsoft.com/office/drawing/2014/main" id="{EACBBED6-5E90-4441-BC6A-80457AA126FB}"/>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46154" name="Text Box 10">
            <a:extLst>
              <a:ext uri="{FF2B5EF4-FFF2-40B4-BE49-F238E27FC236}">
                <a16:creationId xmlns:a16="http://schemas.microsoft.com/office/drawing/2014/main" id="{D8A87DFC-F2A0-4F99-A8FA-793E9EFB3350}"/>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76"/>
                                        </p:tgtEl>
                                        <p:attrNameLst>
                                          <p:attrName>style.visibility</p:attrName>
                                        </p:attrNameLst>
                                      </p:cBhvr>
                                      <p:to>
                                        <p:strVal val="visible"/>
                                      </p:to>
                                    </p:set>
                                    <p:animEffect transition="in" filter="randombar(horizontal)">
                                      <p:cBhvr>
                                        <p:cTn id="7" dur="500"/>
                                        <p:tgtEl>
                                          <p:spTgt spid="14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77"/>
                                        </p:tgtEl>
                                        <p:attrNameLst>
                                          <p:attrName>style.visibility</p:attrName>
                                        </p:attrNameLst>
                                      </p:cBhvr>
                                      <p:to>
                                        <p:strVal val="visible"/>
                                      </p:to>
                                    </p:set>
                                    <p:animEffect transition="in" filter="checkerboard(across)">
                                      <p:cBhvr>
                                        <p:cTn id="12" dur="500"/>
                                        <p:tgtEl>
                                          <p:spTgt spid="14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6" grpId="0"/>
      <p:bldP spid="143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a:extLst>
              <a:ext uri="{FF2B5EF4-FFF2-40B4-BE49-F238E27FC236}">
                <a16:creationId xmlns:a16="http://schemas.microsoft.com/office/drawing/2014/main" id="{ACF3ADF9-ABAA-4866-B102-4D4763A8F2C4}"/>
              </a:ext>
            </a:extLst>
          </p:cNvPr>
          <p:cNvSpPr>
            <a:spLocks noChangeArrowheads="1"/>
          </p:cNvSpPr>
          <p:nvPr>
            <p:ph type="body" idx="1"/>
          </p:nvPr>
        </p:nvSpPr>
        <p:spPr>
          <a:xfrm>
            <a:off x="1981200" y="1447800"/>
            <a:ext cx="8229600" cy="129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0" hangingPunct="0">
              <a:lnSpc>
                <a:spcPct val="90000"/>
              </a:lnSpc>
              <a:spcBef>
                <a:spcPct val="0"/>
              </a:spcBef>
              <a:buFontTx/>
              <a:buNone/>
            </a:pPr>
            <a:r>
              <a:rPr lang="en-US" altLang="en-US" u="sng">
                <a:solidFill>
                  <a:srgbClr val="FF3300"/>
                </a:solidFill>
              </a:rPr>
              <a:t>Câu 5</a:t>
            </a:r>
            <a:r>
              <a:rPr lang="en-US" altLang="en-US">
                <a:solidFill>
                  <a:srgbClr val="FF3300"/>
                </a:solidFill>
              </a:rPr>
              <a:t>: Tìm những chi tiết nói lên tình cảm thủy chung của gia đình Thành đối với những người đã giúp đỡ mình.</a:t>
            </a:r>
          </a:p>
        </p:txBody>
      </p:sp>
      <p:sp>
        <p:nvSpPr>
          <p:cNvPr id="17413" name="Rectangle 4">
            <a:extLst>
              <a:ext uri="{FF2B5EF4-FFF2-40B4-BE49-F238E27FC236}">
                <a16:creationId xmlns:a16="http://schemas.microsoft.com/office/drawing/2014/main" id="{9873EE65-A248-46CB-8374-DF9EAC0F06C4}"/>
              </a:ext>
            </a:extLst>
          </p:cNvPr>
          <p:cNvSpPr>
            <a:spLocks noChangeArrowheads="1"/>
          </p:cNvSpPr>
          <p:nvPr/>
        </p:nvSpPr>
        <p:spPr bwMode="auto">
          <a:xfrm>
            <a:off x="1905000" y="2667000"/>
            <a:ext cx="8382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3000">
                <a:solidFill>
                  <a:srgbClr val="0000CC"/>
                </a:solidFill>
                <a:latin typeface="Times New Roman" panose="02020603050405020304" pitchFamily="18" charset="0"/>
                <a:cs typeface="Times New Roman" panose="02020603050405020304" pitchFamily="18" charset="0"/>
              </a:rPr>
              <a:t>       Gia đình Thành tuy đã về thị xã nhưng vẫn nhớ gia đình Mến, bố Thành về thăm lại nơi sơ tán trước đây và đón Mến ra chơi. Thành đưa mến đi thăm khắp thị xã. Bố Thành luôn nhớ và giành những suy nghĩ tốt đẹp cho Mến và những người dân ở quê. </a:t>
            </a:r>
          </a:p>
        </p:txBody>
      </p:sp>
      <p:sp>
        <p:nvSpPr>
          <p:cNvPr id="643080" name="Rectangle 8">
            <a:extLst>
              <a:ext uri="{FF2B5EF4-FFF2-40B4-BE49-F238E27FC236}">
                <a16:creationId xmlns:a16="http://schemas.microsoft.com/office/drawing/2014/main" id="{15EA7CAD-5304-4DEC-84F4-768C36955140}"/>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43081" name="Text Box 9">
            <a:extLst>
              <a:ext uri="{FF2B5EF4-FFF2-40B4-BE49-F238E27FC236}">
                <a16:creationId xmlns:a16="http://schemas.microsoft.com/office/drawing/2014/main" id="{06A90A74-0E8A-481A-B3AF-E76CE4557DF9}"/>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ppt_x</p:attrName>
                                        </p:attrNameLst>
                                      </p:cBhvr>
                                      <p:tavLst>
                                        <p:tav tm="0">
                                          <p:val>
                                            <p:strVal val="#ppt_x-.2"/>
                                          </p:val>
                                        </p:tav>
                                        <p:tav tm="100000">
                                          <p:val>
                                            <p:strVal val="#ppt_x"/>
                                          </p:val>
                                        </p:tav>
                                      </p:tavLst>
                                    </p:anim>
                                    <p:anim calcmode="lin" valueType="num">
                                      <p:cBhvr>
                                        <p:cTn id="8"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7413"/>
                                        </p:tgtEl>
                                        <p:attrNameLst>
                                          <p:attrName>style.visibility</p:attrName>
                                        </p:attrNameLst>
                                      </p:cBhvr>
                                      <p:to>
                                        <p:strVal val="visible"/>
                                      </p:to>
                                    </p:set>
                                    <p:anim calcmode="lin" valueType="num">
                                      <p:cBhvr>
                                        <p:cTn id="14" dur="500" fill="hold"/>
                                        <p:tgtEl>
                                          <p:spTgt spid="17413"/>
                                        </p:tgtEl>
                                        <p:attrNameLst>
                                          <p:attrName>ppt_w</p:attrName>
                                        </p:attrNameLst>
                                      </p:cBhvr>
                                      <p:tavLst>
                                        <p:tav tm="0">
                                          <p:val>
                                            <p:fltVal val="0"/>
                                          </p:val>
                                        </p:tav>
                                        <p:tav tm="100000">
                                          <p:val>
                                            <p:strVal val="#ppt_w"/>
                                          </p:val>
                                        </p:tav>
                                      </p:tavLst>
                                    </p:anim>
                                    <p:anim calcmode="lin" valueType="num">
                                      <p:cBhvr>
                                        <p:cTn id="15" dur="500" fill="hold"/>
                                        <p:tgtEl>
                                          <p:spTgt spid="17413"/>
                                        </p:tgtEl>
                                        <p:attrNameLst>
                                          <p:attrName>ppt_h</p:attrName>
                                        </p:attrNameLst>
                                      </p:cBhvr>
                                      <p:tavLst>
                                        <p:tav tm="0">
                                          <p:val>
                                            <p:fltVal val="0"/>
                                          </p:val>
                                        </p:tav>
                                        <p:tav tm="100000">
                                          <p:val>
                                            <p:strVal val="#ppt_h"/>
                                          </p:val>
                                        </p:tav>
                                      </p:tavLst>
                                    </p:anim>
                                    <p:anim calcmode="lin" valueType="num">
                                      <p:cBhvr>
                                        <p:cTn id="16" dur="500" fill="hold"/>
                                        <p:tgtEl>
                                          <p:spTgt spid="17413"/>
                                        </p:tgtEl>
                                        <p:attrNameLst>
                                          <p:attrName>style.rotation</p:attrName>
                                        </p:attrNameLst>
                                      </p:cBhvr>
                                      <p:tavLst>
                                        <p:tav tm="0">
                                          <p:val>
                                            <p:fltVal val="360"/>
                                          </p:val>
                                        </p:tav>
                                        <p:tav tm="100000">
                                          <p:val>
                                            <p:fltVal val="0"/>
                                          </p:val>
                                        </p:tav>
                                      </p:tavLst>
                                    </p:anim>
                                    <p:animEffect transition="in" filter="fade">
                                      <p:cBhvr>
                                        <p:cTn id="1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D4B79-197B-48CA-950A-6934D188F2C1}"/>
              </a:ext>
            </a:extLst>
          </p:cNvPr>
          <p:cNvSpPr>
            <a:spLocks noChangeArrowheads="1"/>
          </p:cNvSpPr>
          <p:nvPr>
            <p:ph type="body" idx="1"/>
          </p:nvPr>
        </p:nvSpPr>
        <p:spPr>
          <a:xfrm>
            <a:off x="1752601" y="2455864"/>
            <a:ext cx="8912225" cy="973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spcBef>
                <a:spcPct val="0"/>
              </a:spcBef>
              <a:buFontTx/>
              <a:buNone/>
            </a:pPr>
            <a:r>
              <a:rPr lang="en-US" altLang="en-US">
                <a:solidFill>
                  <a:srgbClr val="FF0000"/>
                </a:solidFill>
              </a:rPr>
              <a:t>Qua câu chuyện, em có suy nghĩ gì về phẩm chất của người nông thôn và người thành phố?</a:t>
            </a:r>
          </a:p>
        </p:txBody>
      </p:sp>
      <p:sp>
        <p:nvSpPr>
          <p:cNvPr id="5" name="Rectangle 4">
            <a:extLst>
              <a:ext uri="{FF2B5EF4-FFF2-40B4-BE49-F238E27FC236}">
                <a16:creationId xmlns:a16="http://schemas.microsoft.com/office/drawing/2014/main" id="{BD69B9E9-CF2A-4091-9F81-1706D44A3D9B}"/>
              </a:ext>
            </a:extLst>
          </p:cNvPr>
          <p:cNvSpPr>
            <a:spLocks noChangeArrowheads="1"/>
          </p:cNvSpPr>
          <p:nvPr/>
        </p:nvSpPr>
        <p:spPr bwMode="auto">
          <a:xfrm>
            <a:off x="1676400" y="3352800"/>
            <a:ext cx="8763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3000">
                <a:solidFill>
                  <a:srgbClr val="0000CC"/>
                </a:solidFill>
                <a:latin typeface="Times New Roman" panose="02020603050405020304" pitchFamily="18" charset="0"/>
                <a:cs typeface="Times New Roman" panose="02020603050405020304" pitchFamily="18" charset="0"/>
              </a:rPr>
              <a:t>    </a:t>
            </a:r>
            <a:r>
              <a:rPr lang="en-US" altLang="en-US" sz="3000" u="sng">
                <a:solidFill>
                  <a:srgbClr val="0000CC"/>
                </a:solidFill>
                <a:latin typeface="Times New Roman" panose="02020603050405020304" pitchFamily="18" charset="0"/>
                <a:cs typeface="Times New Roman" panose="02020603050405020304" pitchFamily="18" charset="0"/>
              </a:rPr>
              <a:t>Nội dung:</a:t>
            </a:r>
            <a:r>
              <a:rPr lang="en-US" altLang="en-US" sz="3000">
                <a:solidFill>
                  <a:srgbClr val="0000CC"/>
                </a:solidFill>
                <a:latin typeface="Times New Roman" panose="02020603050405020304" pitchFamily="18" charset="0"/>
                <a:cs typeface="Times New Roman" panose="02020603050405020304" pitchFamily="18" charset="0"/>
              </a:rPr>
              <a:t> Câu chuyện c</a:t>
            </a:r>
            <a:r>
              <a:rPr lang="nl-NL" altLang="en-US" sz="3000">
                <a:solidFill>
                  <a:srgbClr val="0000CC"/>
                </a:solidFill>
                <a:latin typeface="Times New Roman" panose="02020603050405020304" pitchFamily="18" charset="0"/>
              </a:rPr>
              <a:t>a ngợi phẩm chất tốt đẹp của người ở nông thôn và tình cảm thuỷ chung của người thành phố với những người đã giúp đỡ mình lúc gian khổ, khó khăn.</a:t>
            </a:r>
            <a:endParaRPr lang="en-US" altLang="en-US" sz="3000" i="1">
              <a:solidFill>
                <a:srgbClr val="0000CC"/>
              </a:solidFill>
              <a:latin typeface="Times New Roman" panose="02020603050405020304" pitchFamily="18" charset="0"/>
              <a:cs typeface="Times New Roman" panose="02020603050405020304" pitchFamily="18" charset="0"/>
            </a:endParaRPr>
          </a:p>
        </p:txBody>
      </p:sp>
      <p:sp>
        <p:nvSpPr>
          <p:cNvPr id="2181" name="WordArt 133" descr="Narrow vertical">
            <a:extLst>
              <a:ext uri="{FF2B5EF4-FFF2-40B4-BE49-F238E27FC236}">
                <a16:creationId xmlns:a16="http://schemas.microsoft.com/office/drawing/2014/main" id="{69F7B0E1-6555-47CB-8A8B-29D525AA184A}"/>
              </a:ext>
            </a:extLst>
          </p:cNvPr>
          <p:cNvSpPr>
            <a:spLocks noChangeArrowheads="1" noChangeShapeType="1" noTextEdit="1"/>
          </p:cNvSpPr>
          <p:nvPr/>
        </p:nvSpPr>
        <p:spPr bwMode="auto">
          <a:xfrm rot="21471546">
            <a:off x="2057400" y="1371601"/>
            <a:ext cx="4343400" cy="950913"/>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Tìm hiểu bài</a:t>
            </a:r>
          </a:p>
        </p:txBody>
      </p:sp>
      <p:sp>
        <p:nvSpPr>
          <p:cNvPr id="644105" name="Rectangle 9">
            <a:extLst>
              <a:ext uri="{FF2B5EF4-FFF2-40B4-BE49-F238E27FC236}">
                <a16:creationId xmlns:a16="http://schemas.microsoft.com/office/drawing/2014/main" id="{42E97B01-DF3D-4173-BF64-AF48FE0EA726}"/>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44106" name="Text Box 10">
            <a:extLst>
              <a:ext uri="{FF2B5EF4-FFF2-40B4-BE49-F238E27FC236}">
                <a16:creationId xmlns:a16="http://schemas.microsoft.com/office/drawing/2014/main" id="{780AB93F-3280-4D0C-8E69-C3FA4451185E}"/>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6931" name="Text Box 3">
            <a:extLst>
              <a:ext uri="{FF2B5EF4-FFF2-40B4-BE49-F238E27FC236}">
                <a16:creationId xmlns:a16="http://schemas.microsoft.com/office/drawing/2014/main" id="{044FC6C6-70BF-4257-8192-271A225F6303}"/>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pic>
        <p:nvPicPr>
          <p:cNvPr id="636932" name="Picture 4">
            <a:extLst>
              <a:ext uri="{FF2B5EF4-FFF2-40B4-BE49-F238E27FC236}">
                <a16:creationId xmlns:a16="http://schemas.microsoft.com/office/drawing/2014/main" id="{A955E3AF-AC21-4DCF-8B19-EF6677E6549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5562601"/>
            <a:ext cx="11430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36933" name="Picture 5">
            <a:extLst>
              <a:ext uri="{FF2B5EF4-FFF2-40B4-BE49-F238E27FC236}">
                <a16:creationId xmlns:a16="http://schemas.microsoft.com/office/drawing/2014/main" id="{6A4985C4-FB01-4F17-B571-D318170D8C7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810250" y="4476750"/>
            <a:ext cx="762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36934" name="Picture 6">
            <a:extLst>
              <a:ext uri="{FF2B5EF4-FFF2-40B4-BE49-F238E27FC236}">
                <a16:creationId xmlns:a16="http://schemas.microsoft.com/office/drawing/2014/main" id="{D8B1D671-E578-4853-BCDB-F895721EFE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638800"/>
            <a:ext cx="12573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181" name="WordArt 133" descr="Narrow vertical">
            <a:extLst>
              <a:ext uri="{FF2B5EF4-FFF2-40B4-BE49-F238E27FC236}">
                <a16:creationId xmlns:a16="http://schemas.microsoft.com/office/drawing/2014/main" id="{F980BCBE-D26B-40EB-9B3F-73F58BDC6039}"/>
              </a:ext>
            </a:extLst>
          </p:cNvPr>
          <p:cNvSpPr>
            <a:spLocks noChangeArrowheads="1" noChangeShapeType="1" noTextEdit="1"/>
          </p:cNvSpPr>
          <p:nvPr/>
        </p:nvSpPr>
        <p:spPr bwMode="auto">
          <a:xfrm rot="21471546">
            <a:off x="3962400" y="1371600"/>
            <a:ext cx="4343400" cy="1143000"/>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 Củng cố - Dặn dò:</a:t>
            </a:r>
          </a:p>
        </p:txBody>
      </p:sp>
      <p:sp>
        <p:nvSpPr>
          <p:cNvPr id="636936" name="Rectangle 8">
            <a:extLst>
              <a:ext uri="{FF2B5EF4-FFF2-40B4-BE49-F238E27FC236}">
                <a16:creationId xmlns:a16="http://schemas.microsoft.com/office/drawing/2014/main" id="{1FA7FA89-032C-4C3A-8BFF-03C7A0A6F1CC}"/>
              </a:ext>
            </a:extLst>
          </p:cNvPr>
          <p:cNvSpPr>
            <a:spLocks noChangeArrowheads="1"/>
          </p:cNvSpPr>
          <p:nvPr/>
        </p:nvSpPr>
        <p:spPr bwMode="auto">
          <a:xfrm>
            <a:off x="2057400" y="2514601"/>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200" u="sng">
                <a:solidFill>
                  <a:srgbClr val="0000CC"/>
                </a:solidFill>
                <a:latin typeface="Times New Roman" panose="02020603050405020304" pitchFamily="18" charset="0"/>
              </a:rPr>
              <a:t>Nội dung:</a:t>
            </a:r>
            <a:r>
              <a:rPr lang="en-US" altLang="en-US" sz="3200">
                <a:solidFill>
                  <a:srgbClr val="0000CC"/>
                </a:solidFill>
                <a:latin typeface="Times New Roman" panose="02020603050405020304" pitchFamily="18" charset="0"/>
              </a:rPr>
              <a:t> Câu chuyện c</a:t>
            </a:r>
            <a:r>
              <a:rPr lang="nl-NL" altLang="en-US" sz="3200">
                <a:solidFill>
                  <a:srgbClr val="0000CC"/>
                </a:solidFill>
                <a:latin typeface="Times New Roman" panose="02020603050405020304" pitchFamily="18" charset="0"/>
              </a:rPr>
              <a:t>a ngợi phẩm chất tốt đẹp của người ở nông thôn và tình cảm thuỷ chung của người thành phố với những người đã giúp đỡ mình lúc gian khổ, khó khăn.</a:t>
            </a:r>
            <a:endParaRPr lang="en-US" altLang="en-US" sz="3200" i="1">
              <a:solidFill>
                <a:srgbClr val="0000CC"/>
              </a:solidFill>
              <a:latin typeface="Times New Roman" panose="02020603050405020304" pitchFamily="18" charset="0"/>
              <a:cs typeface="Times New Roman" panose="02020603050405020304" pitchFamily="18" charset="0"/>
            </a:endParaRPr>
          </a:p>
        </p:txBody>
      </p:sp>
      <p:sp>
        <p:nvSpPr>
          <p:cNvPr id="636937" name="Rectangle 9">
            <a:extLst>
              <a:ext uri="{FF2B5EF4-FFF2-40B4-BE49-F238E27FC236}">
                <a16:creationId xmlns:a16="http://schemas.microsoft.com/office/drawing/2014/main" id="{DB57C1DC-839E-4C90-8022-24D8D92CF1A9}"/>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36938" name="Text Box 10">
            <a:extLst>
              <a:ext uri="{FF2B5EF4-FFF2-40B4-BE49-F238E27FC236}">
                <a16:creationId xmlns:a16="http://schemas.microsoft.com/office/drawing/2014/main" id="{A258AB58-C696-4FA9-8799-79D059A96028}"/>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181"/>
                                        </p:tgtEl>
                                        <p:attrNameLst>
                                          <p:attrName>style.visibility</p:attrName>
                                        </p:attrNameLst>
                                      </p:cBhvr>
                                      <p:to>
                                        <p:strVal val="visible"/>
                                      </p:to>
                                    </p:set>
                                    <p:animEffect transition="in" filter="fade">
                                      <p:cBhvr>
                                        <p:cTn id="7" dur="385" decel="100000"/>
                                        <p:tgtEl>
                                          <p:spTgt spid="2181"/>
                                        </p:tgtEl>
                                      </p:cBhvr>
                                    </p:animEffect>
                                    <p:animScale>
                                      <p:cBhvr>
                                        <p:cTn id="8" dur="385" decel="100000"/>
                                        <p:tgtEl>
                                          <p:spTgt spid="2181"/>
                                        </p:tgtEl>
                                      </p:cBhvr>
                                      <p:from x="10000" y="10000"/>
                                      <p:to x="200000" y="450000"/>
                                    </p:animScale>
                                    <p:animScale>
                                      <p:cBhvr>
                                        <p:cTn id="9" dur="615" accel="100000" fill="hold">
                                          <p:stCondLst>
                                            <p:cond delay="385"/>
                                          </p:stCondLst>
                                        </p:cTn>
                                        <p:tgtEl>
                                          <p:spTgt spid="2181"/>
                                        </p:tgtEl>
                                      </p:cBhvr>
                                      <p:from x="200000" y="450000"/>
                                      <p:to x="100000" y="100000"/>
                                    </p:animScale>
                                    <p:set>
                                      <p:cBhvr>
                                        <p:cTn id="10" dur="385" fill="hold"/>
                                        <p:tgtEl>
                                          <p:spTgt spid="2181"/>
                                        </p:tgtEl>
                                        <p:attrNameLst>
                                          <p:attrName>ppt_x</p:attrName>
                                        </p:attrNameLst>
                                      </p:cBhvr>
                                      <p:to>
                                        <p:strVal val="(0.5)"/>
                                      </p:to>
                                    </p:set>
                                    <p:anim from="(0.5)" to="(#ppt_x)" calcmode="lin" valueType="num">
                                      <p:cBhvr>
                                        <p:cTn id="11" dur="615" accel="100000" fill="hold">
                                          <p:stCondLst>
                                            <p:cond delay="385"/>
                                          </p:stCondLst>
                                        </p:cTn>
                                        <p:tgtEl>
                                          <p:spTgt spid="2181"/>
                                        </p:tgtEl>
                                        <p:attrNameLst>
                                          <p:attrName>ppt_x</p:attrName>
                                        </p:attrNameLst>
                                      </p:cBhvr>
                                    </p:anim>
                                    <p:set>
                                      <p:cBhvr>
                                        <p:cTn id="12" dur="385" fill="hold"/>
                                        <p:tgtEl>
                                          <p:spTgt spid="2181"/>
                                        </p:tgtEl>
                                        <p:attrNameLst>
                                          <p:attrName>ppt_y</p:attrName>
                                        </p:attrNameLst>
                                      </p:cBhvr>
                                      <p:to>
                                        <p:strVal val="(#ppt_y+0.4)"/>
                                      </p:to>
                                    </p:set>
                                    <p:anim from="(#ppt_y+0.4)" to="(#ppt_y)" calcmode="lin" valueType="num">
                                      <p:cBhvr>
                                        <p:cTn id="13" dur="615" accel="100000" fill="hold">
                                          <p:stCondLst>
                                            <p:cond delay="385"/>
                                          </p:stCondLst>
                                        </p:cTn>
                                        <p:tgtEl>
                                          <p:spTgt spid="218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6936"/>
                                        </p:tgtEl>
                                        <p:attrNameLst>
                                          <p:attrName>style.visibility</p:attrName>
                                        </p:attrNameLst>
                                      </p:cBhvr>
                                      <p:to>
                                        <p:strVal val="visible"/>
                                      </p:to>
                                    </p:set>
                                    <p:anim calcmode="lin" valueType="num">
                                      <p:cBhvr additive="base">
                                        <p:cTn id="18" dur="500" fill="hold"/>
                                        <p:tgtEl>
                                          <p:spTgt spid="636936"/>
                                        </p:tgtEl>
                                        <p:attrNameLst>
                                          <p:attrName>ppt_x</p:attrName>
                                        </p:attrNameLst>
                                      </p:cBhvr>
                                      <p:tavLst>
                                        <p:tav tm="0">
                                          <p:val>
                                            <p:strVal val="#ppt_x"/>
                                          </p:val>
                                        </p:tav>
                                        <p:tav tm="100000">
                                          <p:val>
                                            <p:strVal val="#ppt_x"/>
                                          </p:val>
                                        </p:tav>
                                      </p:tavLst>
                                    </p:anim>
                                    <p:anim calcmode="lin" valueType="num">
                                      <p:cBhvr additive="base">
                                        <p:cTn id="19" dur="500" fill="hold"/>
                                        <p:tgtEl>
                                          <p:spTgt spid="636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83" name="Text Box 3">
            <a:extLst>
              <a:ext uri="{FF2B5EF4-FFF2-40B4-BE49-F238E27FC236}">
                <a16:creationId xmlns:a16="http://schemas.microsoft.com/office/drawing/2014/main" id="{5649A1B4-708E-4E78-8947-E5FE6EEE1F54}"/>
              </a:ext>
            </a:extLst>
          </p:cNvPr>
          <p:cNvSpPr txBox="1">
            <a:spLocks noChangeArrowheads="1"/>
          </p:cNvSpPr>
          <p:nvPr/>
        </p:nvSpPr>
        <p:spPr bwMode="auto">
          <a:xfrm>
            <a:off x="4572000" y="3954463"/>
            <a:ext cx="20574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34884" name="Text Box 4">
            <a:extLst>
              <a:ext uri="{FF2B5EF4-FFF2-40B4-BE49-F238E27FC236}">
                <a16:creationId xmlns:a16="http://schemas.microsoft.com/office/drawing/2014/main" id="{82654243-F027-442F-878E-1BC5D06DE43E}"/>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34895" name="Rectangle 15">
            <a:extLst>
              <a:ext uri="{FF2B5EF4-FFF2-40B4-BE49-F238E27FC236}">
                <a16:creationId xmlns:a16="http://schemas.microsoft.com/office/drawing/2014/main" id="{C40A5556-C933-4320-BB01-FC32F2891261}"/>
              </a:ext>
            </a:extLst>
          </p:cNvPr>
          <p:cNvSpPr>
            <a:spLocks noChangeArrowheads="1"/>
          </p:cNvSpPr>
          <p:nvPr/>
        </p:nvSpPr>
        <p:spPr bwMode="auto">
          <a:xfrm>
            <a:off x="1752600" y="2362200"/>
            <a:ext cx="8839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a:solidFill>
                  <a:srgbClr val="0000CC"/>
                </a:solidFill>
                <a:latin typeface="Times New Roman" panose="02020603050405020304" pitchFamily="18" charset="0"/>
              </a:rPr>
              <a:t> Về nhà, </a:t>
            </a:r>
            <a:r>
              <a:rPr lang="en-US" altLang="en-US" sz="2800">
                <a:solidFill>
                  <a:srgbClr val="FF3300"/>
                </a:solidFill>
                <a:latin typeface="Times New Roman" panose="02020603050405020304" pitchFamily="18" charset="0"/>
              </a:rPr>
              <a:t>/</a:t>
            </a:r>
            <a:r>
              <a:rPr lang="en-US" altLang="en-US" sz="2800">
                <a:solidFill>
                  <a:srgbClr val="0000CC"/>
                </a:solidFill>
                <a:latin typeface="Times New Roman" panose="02020603050405020304" pitchFamily="18" charset="0"/>
              </a:rPr>
              <a:t>Thành và Mến sợ bố lo, </a:t>
            </a:r>
            <a:r>
              <a:rPr lang="en-US" altLang="en-US" sz="2800">
                <a:solidFill>
                  <a:srgbClr val="FF3300"/>
                </a:solidFill>
                <a:latin typeface="Times New Roman" panose="02020603050405020304" pitchFamily="18" charset="0"/>
              </a:rPr>
              <a:t>/</a:t>
            </a:r>
            <a:r>
              <a:rPr lang="en-US" altLang="en-US" sz="2800">
                <a:solidFill>
                  <a:srgbClr val="0000CC"/>
                </a:solidFill>
                <a:latin typeface="Times New Roman" panose="02020603050405020304" pitchFamily="18" charset="0"/>
              </a:rPr>
              <a:t> không dám kể cho bố nghe chuyện xảy ra. :</a:t>
            </a:r>
            <a:r>
              <a:rPr lang="en-US" altLang="en-US" sz="2800" i="1">
                <a:solidFill>
                  <a:srgbClr val="FF3300"/>
                </a:solidFill>
                <a:latin typeface="Times New Roman" panose="02020603050405020304" pitchFamily="18" charset="0"/>
              </a:rPr>
              <a:t>//  </a:t>
            </a:r>
            <a:r>
              <a:rPr lang="en-US" altLang="en-US" sz="2800">
                <a:solidFill>
                  <a:srgbClr val="0000CC"/>
                </a:solidFill>
                <a:latin typeface="Times New Roman" panose="02020603050405020304" pitchFamily="18" charset="0"/>
              </a:rPr>
              <a:t> Mãi khi Mến đã về quê, </a:t>
            </a:r>
            <a:r>
              <a:rPr lang="en-US" altLang="en-US" sz="2800">
                <a:solidFill>
                  <a:srgbClr val="FF3300"/>
                </a:solidFill>
                <a:latin typeface="Times New Roman" panose="02020603050405020304" pitchFamily="18" charset="0"/>
              </a:rPr>
              <a:t>/</a:t>
            </a:r>
            <a:r>
              <a:rPr lang="en-US" altLang="en-US" sz="2800">
                <a:solidFill>
                  <a:srgbClr val="0000CC"/>
                </a:solidFill>
                <a:latin typeface="Times New Roman" panose="02020603050405020304" pitchFamily="18" charset="0"/>
              </a:rPr>
              <a:t> bố mới biết chuyện. </a:t>
            </a:r>
            <a:r>
              <a:rPr lang="en-US" altLang="en-US" sz="2800" i="1">
                <a:solidFill>
                  <a:srgbClr val="FF3300"/>
                </a:solidFill>
                <a:latin typeface="Times New Roman" panose="02020603050405020304" pitchFamily="18" charset="0"/>
              </a:rPr>
              <a:t>//  </a:t>
            </a:r>
            <a:r>
              <a:rPr lang="en-US" altLang="en-US" sz="2800">
                <a:solidFill>
                  <a:srgbClr val="0000CC"/>
                </a:solidFill>
                <a:latin typeface="Times New Roman" panose="02020603050405020304" pitchFamily="18" charset="0"/>
              </a:rPr>
              <a:t>Bố bảo:</a:t>
            </a:r>
            <a:r>
              <a:rPr lang="en-US" altLang="en-US" sz="2800" i="1">
                <a:solidFill>
                  <a:srgbClr val="FF3300"/>
                </a:solidFill>
                <a:latin typeface="Times New Roman" panose="02020603050405020304" pitchFamily="18" charset="0"/>
              </a:rPr>
              <a:t>//  </a:t>
            </a:r>
            <a:endParaRPr lang="en-US" altLang="en-US" sz="2800">
              <a:solidFill>
                <a:srgbClr val="0000CC"/>
              </a:solidFill>
              <a:latin typeface="Times New Roman" panose="02020603050405020304" pitchFamily="18" charset="0"/>
            </a:endParaRPr>
          </a:p>
          <a:p>
            <a:pPr eaLnBrk="0" hangingPunct="0">
              <a:buFontTx/>
              <a:buChar char="-"/>
            </a:pPr>
            <a:r>
              <a:rPr lang="en-US" altLang="en-US" sz="2800">
                <a:solidFill>
                  <a:srgbClr val="0000CC"/>
                </a:solidFill>
                <a:latin typeface="Times New Roman" panose="02020603050405020304" pitchFamily="18" charset="0"/>
              </a:rPr>
              <a:t>Người ở  làng quê </a:t>
            </a:r>
            <a:r>
              <a:rPr lang="en-US" altLang="en-US" sz="2800">
                <a:solidFill>
                  <a:srgbClr val="FF3300"/>
                </a:solidFill>
                <a:latin typeface="Times New Roman" panose="02020603050405020304" pitchFamily="18" charset="0"/>
              </a:rPr>
              <a:t>như thế đấy</a:t>
            </a:r>
            <a:r>
              <a:rPr lang="en-US" altLang="en-US" sz="2800">
                <a:solidFill>
                  <a:srgbClr val="0000CC"/>
                </a:solidFill>
                <a:latin typeface="Times New Roman" panose="02020603050405020304" pitchFamily="18" charset="0"/>
              </a:rPr>
              <a:t>, </a:t>
            </a:r>
            <a:r>
              <a:rPr lang="en-US" altLang="en-US" sz="2800">
                <a:solidFill>
                  <a:srgbClr val="FF3300"/>
                </a:solidFill>
                <a:latin typeface="Times New Roman" panose="02020603050405020304" pitchFamily="18" charset="0"/>
              </a:rPr>
              <a:t>/</a:t>
            </a:r>
            <a:r>
              <a:rPr lang="en-US" altLang="en-US" sz="2800">
                <a:latin typeface="Times New Roman" panose="02020603050405020304" pitchFamily="18" charset="0"/>
              </a:rPr>
              <a:t> </a:t>
            </a:r>
            <a:r>
              <a:rPr lang="en-US" altLang="en-US" sz="2800">
                <a:solidFill>
                  <a:srgbClr val="0000CC"/>
                </a:solidFill>
                <a:latin typeface="Times New Roman" panose="02020603050405020304" pitchFamily="18" charset="0"/>
              </a:rPr>
              <a:t>con ạ. </a:t>
            </a:r>
            <a:r>
              <a:rPr lang="en-US" altLang="en-US" sz="2800" i="1">
                <a:solidFill>
                  <a:srgbClr val="FF3300"/>
                </a:solidFill>
                <a:latin typeface="Times New Roman" panose="02020603050405020304" pitchFamily="18" charset="0"/>
              </a:rPr>
              <a:t>//  </a:t>
            </a:r>
            <a:r>
              <a:rPr lang="en-US" altLang="en-US" sz="2800">
                <a:solidFill>
                  <a:srgbClr val="0000CC"/>
                </a:solidFill>
                <a:latin typeface="Times New Roman" panose="02020603050405020304" pitchFamily="18" charset="0"/>
              </a:rPr>
              <a:t>Lúc đất nước có chiến tranh, </a:t>
            </a:r>
            <a:r>
              <a:rPr lang="en-US" altLang="en-US" sz="2800" i="1">
                <a:solidFill>
                  <a:srgbClr val="FF3300"/>
                </a:solidFill>
                <a:latin typeface="Times New Roman" panose="02020603050405020304" pitchFamily="18" charset="0"/>
              </a:rPr>
              <a:t>/  </a:t>
            </a:r>
            <a:r>
              <a:rPr lang="en-US" altLang="en-US" sz="2800">
                <a:solidFill>
                  <a:srgbClr val="0000CC"/>
                </a:solidFill>
                <a:latin typeface="Times New Roman" panose="02020603050405020304" pitchFamily="18" charset="0"/>
              </a:rPr>
              <a:t>họ sẵn lòng </a:t>
            </a:r>
            <a:r>
              <a:rPr lang="en-US" altLang="en-US" sz="2800">
                <a:solidFill>
                  <a:srgbClr val="FF3300"/>
                </a:solidFill>
                <a:latin typeface="Times New Roman" panose="02020603050405020304" pitchFamily="18" charset="0"/>
              </a:rPr>
              <a:t>sẻ nhà sẻ cửa</a:t>
            </a:r>
            <a:r>
              <a:rPr lang="en-US" altLang="en-US" sz="2800">
                <a:solidFill>
                  <a:srgbClr val="0000CC"/>
                </a:solidFill>
                <a:latin typeface="Times New Roman" panose="02020603050405020304" pitchFamily="18" charset="0"/>
              </a:rPr>
              <a:t>. </a:t>
            </a:r>
            <a:r>
              <a:rPr lang="en-US" altLang="en-US" sz="2800" i="1">
                <a:solidFill>
                  <a:srgbClr val="FF3300"/>
                </a:solidFill>
                <a:latin typeface="Times New Roman" panose="02020603050405020304" pitchFamily="18" charset="0"/>
              </a:rPr>
              <a:t>// </a:t>
            </a:r>
          </a:p>
          <a:p>
            <a:pPr eaLnBrk="0" hangingPunct="0"/>
            <a:r>
              <a:rPr lang="en-US" altLang="en-US" sz="2800">
                <a:solidFill>
                  <a:srgbClr val="FF3300"/>
                </a:solidFill>
                <a:latin typeface="Times New Roman" panose="02020603050405020304" pitchFamily="18" charset="0"/>
              </a:rPr>
              <a:t>Cứu người, </a:t>
            </a:r>
            <a:r>
              <a:rPr lang="en-US" altLang="en-US" sz="2800" i="1">
                <a:solidFill>
                  <a:srgbClr val="FF3300"/>
                </a:solidFill>
                <a:latin typeface="Times New Roman" panose="02020603050405020304" pitchFamily="18" charset="0"/>
              </a:rPr>
              <a:t>/  </a:t>
            </a:r>
            <a:r>
              <a:rPr lang="en-US" altLang="en-US" sz="2800">
                <a:solidFill>
                  <a:srgbClr val="3333CC"/>
                </a:solidFill>
                <a:latin typeface="Times New Roman" panose="02020603050405020304" pitchFamily="18" charset="0"/>
              </a:rPr>
              <a:t>họ</a:t>
            </a:r>
            <a:r>
              <a:rPr lang="en-US" altLang="en-US" sz="2800">
                <a:solidFill>
                  <a:srgbClr val="FF3300"/>
                </a:solidFill>
                <a:latin typeface="Times New Roman" panose="02020603050405020304" pitchFamily="18" charset="0"/>
              </a:rPr>
              <a:t> không hề </a:t>
            </a:r>
            <a:r>
              <a:rPr lang="en-US" altLang="en-US" sz="2800">
                <a:solidFill>
                  <a:srgbClr val="3333CC"/>
                </a:solidFill>
                <a:latin typeface="Times New Roman" panose="02020603050405020304" pitchFamily="18" charset="0"/>
              </a:rPr>
              <a:t>ngần ngại</a:t>
            </a:r>
            <a:r>
              <a:rPr lang="en-US" altLang="en-US" sz="2800">
                <a:solidFill>
                  <a:srgbClr val="FF3300"/>
                </a:solidFill>
                <a:latin typeface="Times New Roman" panose="02020603050405020304" pitchFamily="18" charset="0"/>
              </a:rPr>
              <a:t>.  </a:t>
            </a:r>
            <a:r>
              <a:rPr lang="en-US" altLang="en-US" sz="2800" i="1">
                <a:solidFill>
                  <a:srgbClr val="FF3300"/>
                </a:solidFill>
                <a:latin typeface="Times New Roman" panose="02020603050405020304" pitchFamily="18" charset="0"/>
              </a:rPr>
              <a:t>//</a:t>
            </a:r>
          </a:p>
        </p:txBody>
      </p:sp>
      <p:sp>
        <p:nvSpPr>
          <p:cNvPr id="2181" name="WordArt 133" descr="Narrow vertical">
            <a:extLst>
              <a:ext uri="{FF2B5EF4-FFF2-40B4-BE49-F238E27FC236}">
                <a16:creationId xmlns:a16="http://schemas.microsoft.com/office/drawing/2014/main" id="{A61F3795-AA39-4D32-A26B-1262B8950424}"/>
              </a:ext>
            </a:extLst>
          </p:cNvPr>
          <p:cNvSpPr>
            <a:spLocks noChangeArrowheads="1" noChangeShapeType="1" noTextEdit="1"/>
          </p:cNvSpPr>
          <p:nvPr/>
        </p:nvSpPr>
        <p:spPr bwMode="auto">
          <a:xfrm rot="21471546">
            <a:off x="3048000" y="1371600"/>
            <a:ext cx="3276600" cy="819150"/>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Luyện đọc lại</a:t>
            </a:r>
          </a:p>
        </p:txBody>
      </p:sp>
      <p:sp>
        <p:nvSpPr>
          <p:cNvPr id="634897" name="Rectangle 17">
            <a:extLst>
              <a:ext uri="{FF2B5EF4-FFF2-40B4-BE49-F238E27FC236}">
                <a16:creationId xmlns:a16="http://schemas.microsoft.com/office/drawing/2014/main" id="{BBC015D1-2A2B-41D4-9719-8293F8F5032E}"/>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34898" name="Text Box 18">
            <a:extLst>
              <a:ext uri="{FF2B5EF4-FFF2-40B4-BE49-F238E27FC236}">
                <a16:creationId xmlns:a16="http://schemas.microsoft.com/office/drawing/2014/main" id="{573E75DB-D3F7-45C1-A262-ADE40C7EB643}"/>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81"/>
                                        </p:tgtEl>
                                        <p:attrNameLst>
                                          <p:attrName>style.visibility</p:attrName>
                                        </p:attrNameLst>
                                      </p:cBhvr>
                                      <p:to>
                                        <p:strVal val="visible"/>
                                      </p:to>
                                    </p:set>
                                    <p:animEffect transition="in" filter="blinds(horizontal)">
                                      <p:cBhvr>
                                        <p:cTn id="7" dur="500"/>
                                        <p:tgtEl>
                                          <p:spTgt spid="2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895"/>
                                        </p:tgtEl>
                                        <p:attrNameLst>
                                          <p:attrName>style.visibility</p:attrName>
                                        </p:attrNameLst>
                                      </p:cBhvr>
                                      <p:to>
                                        <p:strVal val="visible"/>
                                      </p:to>
                                    </p:set>
                                    <p:animEffect transition="in" filter="blinds(horizontal)">
                                      <p:cBhvr>
                                        <p:cTn id="12" dur="500"/>
                                        <p:tgtEl>
                                          <p:spTgt spid="634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11">
            <a:extLst>
              <a:ext uri="{FF2B5EF4-FFF2-40B4-BE49-F238E27FC236}">
                <a16:creationId xmlns:a16="http://schemas.microsoft.com/office/drawing/2014/main" id="{EA1747A3-DEB7-412B-B728-DD56C48E1419}"/>
              </a:ext>
            </a:extLst>
          </p:cNvPr>
          <p:cNvSpPr txBox="1">
            <a:spLocks noGrp="1" noChangeArrowheads="1"/>
          </p:cNvSpPr>
          <p:nvPr/>
        </p:nvSpPr>
        <p:spPr bwMode="auto">
          <a:xfrm>
            <a:off x="1981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sz="1200">
              <a:cs typeface="Times New Roman" panose="02020603050405020304" pitchFamily="18" charset="0"/>
            </a:endParaRPr>
          </a:p>
        </p:txBody>
      </p:sp>
      <p:sp>
        <p:nvSpPr>
          <p:cNvPr id="604163" name="Rectangle 12">
            <a:extLst>
              <a:ext uri="{FF2B5EF4-FFF2-40B4-BE49-F238E27FC236}">
                <a16:creationId xmlns:a16="http://schemas.microsoft.com/office/drawing/2014/main" id="{7CF813E5-9839-400E-88F2-1C301718B0B1}"/>
              </a:ext>
            </a:extLst>
          </p:cNvPr>
          <p:cNvSpPr>
            <a:spLocks noChangeArrowheads="1"/>
          </p:cNvSpPr>
          <p:nvPr/>
        </p:nvSpPr>
        <p:spPr bwMode="auto">
          <a:xfrm>
            <a:off x="1524001"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sz="1400">
              <a:latin typeface="Times New Roman" panose="02020603050405020304" pitchFamily="18" charset="0"/>
              <a:cs typeface="Times New Roman" panose="02020603050405020304" pitchFamily="18" charset="0"/>
            </a:endParaRPr>
          </a:p>
        </p:txBody>
      </p:sp>
      <p:sp>
        <p:nvSpPr>
          <p:cNvPr id="151559" name="WordArt 7">
            <a:extLst>
              <a:ext uri="{FF2B5EF4-FFF2-40B4-BE49-F238E27FC236}">
                <a16:creationId xmlns:a16="http://schemas.microsoft.com/office/drawing/2014/main" id="{BA62F98F-AE61-455F-9B1E-B65A1B6E0121}"/>
              </a:ext>
            </a:extLst>
          </p:cNvPr>
          <p:cNvSpPr>
            <a:spLocks noChangeArrowheads="1" noChangeShapeType="1" noTextEdit="1"/>
          </p:cNvSpPr>
          <p:nvPr/>
        </p:nvSpPr>
        <p:spPr bwMode="auto">
          <a:xfrm>
            <a:off x="1752600" y="533401"/>
            <a:ext cx="8686800" cy="6589713"/>
          </a:xfrm>
          <a:prstGeom prst="rect">
            <a:avLst/>
          </a:prstGeom>
        </p:spPr>
        <p:txBody>
          <a:bodyPr spcFirstLastPara="1" wrap="none" fromWordArt="1">
            <a:prstTxWarp prst="textArchUp">
              <a:avLst>
                <a:gd name="adj" fmla="val 10869394"/>
              </a:avLst>
            </a:prstTxWarp>
            <a:scene3d>
              <a:camera prst="legacyObliqueTopRight"/>
              <a:lightRig rig="legacyFlat3" dir="b"/>
            </a:scene3d>
            <a:sp3d extrusionH="430200" prstMaterial="legacyMatte">
              <a:extrusionClr>
                <a:srgbClr val="FF3300"/>
              </a:extrusionClr>
              <a:contourClr>
                <a:srgbClr val="FFFF00"/>
              </a:contourClr>
            </a:sp3d>
          </a:bodyPr>
          <a:lstStyle/>
          <a:p>
            <a:pPr algn="ctr"/>
            <a:r>
              <a:rPr lang="en-US" sz="3600" kern="10">
                <a:ln w="9525">
                  <a:round/>
                  <a:headEnd/>
                  <a:tailEnd/>
                </a:ln>
                <a:solidFill>
                  <a:srgbClr val="FFFF00">
                    <a:alpha val="83920"/>
                  </a:srgbClr>
                </a:solidFill>
                <a:latin typeface="Times New Roman" panose="02020603050405020304" pitchFamily="18" charset="0"/>
                <a:cs typeface="Times New Roman" panose="02020603050405020304" pitchFamily="18" charset="0"/>
              </a:rPr>
              <a:t>Kính chúc các thầy cô mạnh khoẻ hạnh phúc</a:t>
            </a:r>
          </a:p>
        </p:txBody>
      </p:sp>
      <p:pic>
        <p:nvPicPr>
          <p:cNvPr id="151568" name="Picture 16" descr="Hinh dong Phao hoa">
            <a:extLst>
              <a:ext uri="{FF2B5EF4-FFF2-40B4-BE49-F238E27FC236}">
                <a16:creationId xmlns:a16="http://schemas.microsoft.com/office/drawing/2014/main" id="{F0474B44-3A15-49B2-9C29-3275C1CA52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6375" y="-1382713"/>
            <a:ext cx="1771650" cy="45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66" name="Picture 6">
            <a:extLst>
              <a:ext uri="{FF2B5EF4-FFF2-40B4-BE49-F238E27FC236}">
                <a16:creationId xmlns:a16="http://schemas.microsoft.com/office/drawing/2014/main" id="{3A02FAF0-0213-4D6F-8F2F-D483640C88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16525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04167" name="Picture 7">
            <a:extLst>
              <a:ext uri="{FF2B5EF4-FFF2-40B4-BE49-F238E27FC236}">
                <a16:creationId xmlns:a16="http://schemas.microsoft.com/office/drawing/2014/main" id="{EC229A1E-0331-41FF-872F-FE8144059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927306" y="-88106"/>
            <a:ext cx="165258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04169" name="Picture 9">
            <a:extLst>
              <a:ext uri="{FF2B5EF4-FFF2-40B4-BE49-F238E27FC236}">
                <a16:creationId xmlns:a16="http://schemas.microsoft.com/office/drawing/2014/main" id="{3056D37C-4A3A-4D1B-B733-221F98B00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612107" y="5117307"/>
            <a:ext cx="165258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04170" name="Picture 10">
            <a:extLst>
              <a:ext uri="{FF2B5EF4-FFF2-40B4-BE49-F238E27FC236}">
                <a16:creationId xmlns:a16="http://schemas.microsoft.com/office/drawing/2014/main" id="{5234026F-2386-4253-8F3F-F0D441F8E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326564" y="5029200"/>
            <a:ext cx="1341437" cy="1828800"/>
          </a:xfrm>
          <a:prstGeom prst="rect">
            <a:avLst/>
          </a:prstGeom>
          <a:noFill/>
          <a:extLst>
            <a:ext uri="{909E8E84-426E-40DD-AFC4-6F175D3DCCD1}">
              <a14:hiddenFill xmlns:a14="http://schemas.microsoft.com/office/drawing/2010/main">
                <a:solidFill>
                  <a:srgbClr val="FFFFFF"/>
                </a:solidFill>
              </a14:hiddenFill>
            </a:ext>
          </a:extLst>
        </p:spPr>
      </p:pic>
      <p:sp>
        <p:nvSpPr>
          <p:cNvPr id="604173" name="WordArt 13">
            <a:extLst>
              <a:ext uri="{FF2B5EF4-FFF2-40B4-BE49-F238E27FC236}">
                <a16:creationId xmlns:a16="http://schemas.microsoft.com/office/drawing/2014/main" id="{1F3BCBA6-1898-445D-A793-7C84D316EE99}"/>
              </a:ext>
            </a:extLst>
          </p:cNvPr>
          <p:cNvSpPr>
            <a:spLocks noChangeArrowheads="1" noChangeShapeType="1" noTextEdit="1"/>
          </p:cNvSpPr>
          <p:nvPr/>
        </p:nvSpPr>
        <p:spPr bwMode="auto">
          <a:xfrm>
            <a:off x="2895600" y="2514600"/>
            <a:ext cx="69342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D60093"/>
                </a:solidFill>
                <a:effectLst>
                  <a:outerShdw dist="35921" dir="2700000" sy="50000" kx="2115830" algn="bl" rotWithShape="0">
                    <a:srgbClr val="C0C0C0">
                      <a:alpha val="80000"/>
                    </a:srgbClr>
                  </a:outerShdw>
                </a:effectLst>
                <a:cs typeface="Arial" panose="020B0604020202020204" pitchFamily="34" charset="0"/>
              </a:rPr>
              <a:t>Chúc các em chăm ngoan học giỏi!</a:t>
            </a:r>
          </a:p>
        </p:txBody>
      </p:sp>
      <p:pic>
        <p:nvPicPr>
          <p:cNvPr id="604174" name="Picture 14">
            <a:extLst>
              <a:ext uri="{FF2B5EF4-FFF2-40B4-BE49-F238E27FC236}">
                <a16:creationId xmlns:a16="http://schemas.microsoft.com/office/drawing/2014/main" id="{D5CFEC3D-8750-4AFF-8E17-26D3BEB1AB7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75" name="Picture 15">
            <a:extLst>
              <a:ext uri="{FF2B5EF4-FFF2-40B4-BE49-F238E27FC236}">
                <a16:creationId xmlns:a16="http://schemas.microsoft.com/office/drawing/2014/main" id="{F2C57139-5E54-4F44-A7F4-E07A04CD822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76" name="Picture 16">
            <a:extLst>
              <a:ext uri="{FF2B5EF4-FFF2-40B4-BE49-F238E27FC236}">
                <a16:creationId xmlns:a16="http://schemas.microsoft.com/office/drawing/2014/main" id="{E0A485BB-433A-430C-9CF0-DC7FE772200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77" name="Picture 17">
            <a:extLst>
              <a:ext uri="{FF2B5EF4-FFF2-40B4-BE49-F238E27FC236}">
                <a16:creationId xmlns:a16="http://schemas.microsoft.com/office/drawing/2014/main" id="{D872D704-BCBA-42FB-8318-2FDE00A1ED9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78" name="Picture 18">
            <a:extLst>
              <a:ext uri="{FF2B5EF4-FFF2-40B4-BE49-F238E27FC236}">
                <a16:creationId xmlns:a16="http://schemas.microsoft.com/office/drawing/2014/main" id="{CFB48369-9CD1-4898-89FA-03FC7486047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79" name="Picture 19">
            <a:extLst>
              <a:ext uri="{FF2B5EF4-FFF2-40B4-BE49-F238E27FC236}">
                <a16:creationId xmlns:a16="http://schemas.microsoft.com/office/drawing/2014/main" id="{5E42957D-8D0F-42B5-A5E2-01700A8AEA9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80" name="Picture 20">
            <a:extLst>
              <a:ext uri="{FF2B5EF4-FFF2-40B4-BE49-F238E27FC236}">
                <a16:creationId xmlns:a16="http://schemas.microsoft.com/office/drawing/2014/main" id="{715EE140-7652-4E7E-BB6B-E5B27702C59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81" name="Picture 21">
            <a:extLst>
              <a:ext uri="{FF2B5EF4-FFF2-40B4-BE49-F238E27FC236}">
                <a16:creationId xmlns:a16="http://schemas.microsoft.com/office/drawing/2014/main" id="{F7557107-05EB-4E27-83BF-E2CDFB73749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82" name="Picture 22">
            <a:extLst>
              <a:ext uri="{FF2B5EF4-FFF2-40B4-BE49-F238E27FC236}">
                <a16:creationId xmlns:a16="http://schemas.microsoft.com/office/drawing/2014/main" id="{E5C737D0-FA33-47F1-8911-2BD0C6AC1B8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83" name="Picture 23">
            <a:extLst>
              <a:ext uri="{FF2B5EF4-FFF2-40B4-BE49-F238E27FC236}">
                <a16:creationId xmlns:a16="http://schemas.microsoft.com/office/drawing/2014/main" id="{11749C48-5DE7-47F7-A124-B46E5F0B86F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04184" name="Picture 24">
            <a:extLst>
              <a:ext uri="{FF2B5EF4-FFF2-40B4-BE49-F238E27FC236}">
                <a16:creationId xmlns:a16="http://schemas.microsoft.com/office/drawing/2014/main" id="{685A75EF-0EC7-4A97-9A3B-2802A36AC9E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267200"/>
            <a:ext cx="762000" cy="285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sndAc>
      <p:stSnd loop="1">
        <p:snd r:embed="rId3" name="applaus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a:extLst>
              <a:ext uri="{FF2B5EF4-FFF2-40B4-BE49-F238E27FC236}">
                <a16:creationId xmlns:a16="http://schemas.microsoft.com/office/drawing/2014/main" id="{2A8FA766-F3A0-4833-B7BB-628C7ED5CD33}"/>
              </a:ext>
            </a:extLst>
          </p:cNvPr>
          <p:cNvSpPr>
            <a:spLocks noChangeArrowheads="1"/>
          </p:cNvSpPr>
          <p:nvPr/>
        </p:nvSpPr>
        <p:spPr bwMode="auto">
          <a:xfrm>
            <a:off x="1524000" y="-76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a:solidFill>
                  <a:schemeClr val="accent2"/>
                </a:solidFill>
              </a:rPr>
              <a:t>  </a:t>
            </a:r>
            <a:endParaRPr lang="en-US" altLang="en-US" sz="5400">
              <a:solidFill>
                <a:schemeClr val="accent2"/>
              </a:solidFill>
            </a:endParaRPr>
          </a:p>
        </p:txBody>
      </p:sp>
      <p:sp>
        <p:nvSpPr>
          <p:cNvPr id="624643" name="Rectangle 3">
            <a:extLst>
              <a:ext uri="{FF2B5EF4-FFF2-40B4-BE49-F238E27FC236}">
                <a16:creationId xmlns:a16="http://schemas.microsoft.com/office/drawing/2014/main" id="{5B35B71E-60E4-4A72-A765-28E959DB7BE3}"/>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24646" name="Text Box 6">
            <a:extLst>
              <a:ext uri="{FF2B5EF4-FFF2-40B4-BE49-F238E27FC236}">
                <a16:creationId xmlns:a16="http://schemas.microsoft.com/office/drawing/2014/main" id="{E1AE29F3-B831-40AA-86A7-EA4180751BE0}"/>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pic>
        <p:nvPicPr>
          <p:cNvPr id="7177" name="Picture 13" descr="H:\hinh scan\HINH SCAN1.psd.jpg">
            <a:extLst>
              <a:ext uri="{FF2B5EF4-FFF2-40B4-BE49-F238E27FC236}">
                <a16:creationId xmlns:a16="http://schemas.microsoft.com/office/drawing/2014/main" id="{CA802850-57B9-406D-B1EE-B30588B70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71614"/>
            <a:ext cx="7239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24643">
                                            <p:txEl>
                                              <p:pRg st="0" end="0"/>
                                            </p:txEl>
                                          </p:spTgt>
                                        </p:tgtEl>
                                        <p:attrNameLst>
                                          <p:attrName>style.visibility</p:attrName>
                                        </p:attrNameLst>
                                      </p:cBhvr>
                                      <p:to>
                                        <p:strVal val="visible"/>
                                      </p:to>
                                    </p:set>
                                    <p:anim calcmode="discrete" valueType="clr">
                                      <p:cBhvr override="childStyle">
                                        <p:cTn id="7" dur="2000"/>
                                        <p:tgtEl>
                                          <p:spTgt spid="6246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0"/>
                                        <p:tgtEl>
                                          <p:spTgt spid="624643">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62464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24646"/>
                                        </p:tgtEl>
                                        <p:attrNameLst>
                                          <p:attrName>style.visibility</p:attrName>
                                        </p:attrNameLst>
                                      </p:cBhvr>
                                      <p:to>
                                        <p:strVal val="visible"/>
                                      </p:to>
                                    </p:set>
                                    <p:anim calcmode="lin" valueType="num">
                                      <p:cBhvr additive="base">
                                        <p:cTn id="14" dur="500" fill="hold"/>
                                        <p:tgtEl>
                                          <p:spTgt spid="624646"/>
                                        </p:tgtEl>
                                        <p:attrNameLst>
                                          <p:attrName>ppt_x</p:attrName>
                                        </p:attrNameLst>
                                      </p:cBhvr>
                                      <p:tavLst>
                                        <p:tav tm="0">
                                          <p:val>
                                            <p:strVal val="1+#ppt_w/2"/>
                                          </p:val>
                                        </p:tav>
                                        <p:tav tm="100000">
                                          <p:val>
                                            <p:strVal val="#ppt_x"/>
                                          </p:val>
                                        </p:tav>
                                      </p:tavLst>
                                    </p:anim>
                                    <p:anim calcmode="lin" valueType="num">
                                      <p:cBhvr additive="base">
                                        <p:cTn id="15" dur="500" fill="hold"/>
                                        <p:tgtEl>
                                          <p:spTgt spid="62464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diamond(in)">
                                      <p:cBhvr>
                                        <p:cTn id="20"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3" name="Text Box 3">
            <a:extLst>
              <a:ext uri="{FF2B5EF4-FFF2-40B4-BE49-F238E27FC236}">
                <a16:creationId xmlns:a16="http://schemas.microsoft.com/office/drawing/2014/main" id="{C8D19DE9-0410-4E4B-863B-B992FB4AD46E}"/>
              </a:ext>
            </a:extLst>
          </p:cNvPr>
          <p:cNvSpPr txBox="1">
            <a:spLocks noChangeArrowheads="1"/>
          </p:cNvSpPr>
          <p:nvPr/>
        </p:nvSpPr>
        <p:spPr bwMode="auto">
          <a:xfrm>
            <a:off x="2971800" y="3581401"/>
            <a:ext cx="3048000" cy="5191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solidFill>
                  <a:srgbClr val="000066"/>
                </a:solidFill>
                <a:latin typeface="Times New Roman" panose="02020603050405020304" pitchFamily="18" charset="0"/>
              </a:rPr>
              <a:t> </a:t>
            </a:r>
            <a:r>
              <a:rPr lang="en-US" altLang="en-US" sz="2800">
                <a:solidFill>
                  <a:srgbClr val="0000CC"/>
                </a:solidFill>
                <a:latin typeface="Times New Roman" panose="02020603050405020304" pitchFamily="18" charset="0"/>
              </a:rPr>
              <a:t>ướt lướt thướt</a:t>
            </a:r>
          </a:p>
        </p:txBody>
      </p:sp>
      <p:sp>
        <p:nvSpPr>
          <p:cNvPr id="609284" name="Text Box 4">
            <a:extLst>
              <a:ext uri="{FF2B5EF4-FFF2-40B4-BE49-F238E27FC236}">
                <a16:creationId xmlns:a16="http://schemas.microsoft.com/office/drawing/2014/main" id="{C96C7C86-792F-4076-90FD-D8B5B17E4572}"/>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09293" name="Text Box 13">
            <a:extLst>
              <a:ext uri="{FF2B5EF4-FFF2-40B4-BE49-F238E27FC236}">
                <a16:creationId xmlns:a16="http://schemas.microsoft.com/office/drawing/2014/main" id="{52929155-D39F-4EBA-B597-FE18CACC1502}"/>
              </a:ext>
            </a:extLst>
          </p:cNvPr>
          <p:cNvSpPr txBox="1">
            <a:spLocks noChangeArrowheads="1"/>
          </p:cNvSpPr>
          <p:nvPr/>
        </p:nvSpPr>
        <p:spPr bwMode="auto">
          <a:xfrm>
            <a:off x="2209800" y="1676401"/>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a:solidFill>
                  <a:srgbClr val="FF0000"/>
                </a:solidFill>
                <a:latin typeface="Times New Roman" panose="02020603050405020304" pitchFamily="18" charset="0"/>
              </a:rPr>
              <a:t>Luyện đọc</a:t>
            </a:r>
          </a:p>
        </p:txBody>
      </p:sp>
      <p:sp>
        <p:nvSpPr>
          <p:cNvPr id="609294" name="Rectangle 14">
            <a:extLst>
              <a:ext uri="{FF2B5EF4-FFF2-40B4-BE49-F238E27FC236}">
                <a16:creationId xmlns:a16="http://schemas.microsoft.com/office/drawing/2014/main" id="{324A8379-1C1C-47DE-B001-1AD2DE4693F2}"/>
              </a:ext>
            </a:extLst>
          </p:cNvPr>
          <p:cNvSpPr>
            <a:spLocks noChangeArrowheads="1"/>
          </p:cNvSpPr>
          <p:nvPr/>
        </p:nvSpPr>
        <p:spPr bwMode="auto">
          <a:xfrm>
            <a:off x="6629400" y="1676401"/>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a:solidFill>
                  <a:srgbClr val="FF0000"/>
                </a:solidFill>
                <a:latin typeface="Times New Roman" panose="02020603050405020304" pitchFamily="18" charset="0"/>
              </a:rPr>
              <a:t>Tìm hiểu bài</a:t>
            </a:r>
          </a:p>
        </p:txBody>
      </p:sp>
      <p:sp>
        <p:nvSpPr>
          <p:cNvPr id="609295" name="Line 15">
            <a:extLst>
              <a:ext uri="{FF2B5EF4-FFF2-40B4-BE49-F238E27FC236}">
                <a16:creationId xmlns:a16="http://schemas.microsoft.com/office/drawing/2014/main" id="{EFE09FB3-1A04-49D5-A703-F730DF8E002F}"/>
              </a:ext>
            </a:extLst>
          </p:cNvPr>
          <p:cNvSpPr>
            <a:spLocks noChangeShapeType="1"/>
          </p:cNvSpPr>
          <p:nvPr/>
        </p:nvSpPr>
        <p:spPr bwMode="auto">
          <a:xfrm>
            <a:off x="1981200" y="22098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296" name="Line 16">
            <a:extLst>
              <a:ext uri="{FF2B5EF4-FFF2-40B4-BE49-F238E27FC236}">
                <a16:creationId xmlns:a16="http://schemas.microsoft.com/office/drawing/2014/main" id="{C116D79B-A792-456E-97C4-BA6BCE6EE3A6}"/>
              </a:ext>
            </a:extLst>
          </p:cNvPr>
          <p:cNvSpPr>
            <a:spLocks noChangeShapeType="1"/>
          </p:cNvSpPr>
          <p:nvPr/>
        </p:nvSpPr>
        <p:spPr bwMode="auto">
          <a:xfrm>
            <a:off x="6705600" y="22098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297" name="Line 17">
            <a:extLst>
              <a:ext uri="{FF2B5EF4-FFF2-40B4-BE49-F238E27FC236}">
                <a16:creationId xmlns:a16="http://schemas.microsoft.com/office/drawing/2014/main" id="{9F90B463-A051-4D0A-A2F9-479DB6CF754C}"/>
              </a:ext>
            </a:extLst>
          </p:cNvPr>
          <p:cNvSpPr>
            <a:spLocks noChangeShapeType="1"/>
          </p:cNvSpPr>
          <p:nvPr/>
        </p:nvSpPr>
        <p:spPr bwMode="auto">
          <a:xfrm>
            <a:off x="6248400" y="22098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9301" name="Rectangle 21">
            <a:extLst>
              <a:ext uri="{FF2B5EF4-FFF2-40B4-BE49-F238E27FC236}">
                <a16:creationId xmlns:a16="http://schemas.microsoft.com/office/drawing/2014/main" id="{EBBB6C71-571B-4811-B9E7-2287A0D317B7}"/>
              </a:ext>
            </a:extLst>
          </p:cNvPr>
          <p:cNvSpPr>
            <a:spLocks noChangeArrowheads="1"/>
          </p:cNvSpPr>
          <p:nvPr/>
        </p:nvSpPr>
        <p:spPr bwMode="auto">
          <a:xfrm>
            <a:off x="2514600" y="2286001"/>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0000CC"/>
                </a:solidFill>
                <a:latin typeface="Times New Roman" panose="02020603050405020304" pitchFamily="18" charset="0"/>
              </a:rPr>
              <a:t>san sát</a:t>
            </a:r>
          </a:p>
        </p:txBody>
      </p:sp>
      <p:sp>
        <p:nvSpPr>
          <p:cNvPr id="609303" name="Rectangle 23">
            <a:extLst>
              <a:ext uri="{FF2B5EF4-FFF2-40B4-BE49-F238E27FC236}">
                <a16:creationId xmlns:a16="http://schemas.microsoft.com/office/drawing/2014/main" id="{D90978AC-59F9-48F6-9993-9CED3B3CCBC7}"/>
              </a:ext>
            </a:extLst>
          </p:cNvPr>
          <p:cNvSpPr>
            <a:spLocks noChangeArrowheads="1"/>
          </p:cNvSpPr>
          <p:nvPr/>
        </p:nvSpPr>
        <p:spPr bwMode="auto">
          <a:xfrm>
            <a:off x="2787650" y="2743201"/>
            <a:ext cx="2698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0000CC"/>
                </a:solidFill>
                <a:latin typeface="Times New Roman" panose="02020603050405020304" pitchFamily="18" charset="0"/>
              </a:rPr>
              <a:t>nườm nượp</a:t>
            </a:r>
          </a:p>
        </p:txBody>
      </p:sp>
      <p:sp>
        <p:nvSpPr>
          <p:cNvPr id="609307" name="Rectangle 27">
            <a:extLst>
              <a:ext uri="{FF2B5EF4-FFF2-40B4-BE49-F238E27FC236}">
                <a16:creationId xmlns:a16="http://schemas.microsoft.com/office/drawing/2014/main" id="{72CE4786-2F01-4AB7-86F0-E6EF6137984E}"/>
              </a:ext>
            </a:extLst>
          </p:cNvPr>
          <p:cNvSpPr>
            <a:spLocks noChangeArrowheads="1"/>
          </p:cNvSpPr>
          <p:nvPr/>
        </p:nvSpPr>
        <p:spPr bwMode="auto">
          <a:xfrm>
            <a:off x="2667000" y="3124201"/>
            <a:ext cx="2527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0000CC"/>
                </a:solidFill>
                <a:latin typeface="Times New Roman" panose="02020603050405020304" pitchFamily="18" charset="0"/>
              </a:rPr>
              <a:t>cứu người</a:t>
            </a:r>
          </a:p>
        </p:txBody>
      </p:sp>
      <p:sp>
        <p:nvSpPr>
          <p:cNvPr id="609316" name="Rectangle 36">
            <a:extLst>
              <a:ext uri="{FF2B5EF4-FFF2-40B4-BE49-F238E27FC236}">
                <a16:creationId xmlns:a16="http://schemas.microsoft.com/office/drawing/2014/main" id="{7CAB358C-1A5C-490D-BCB2-147C43AABAE0}"/>
              </a:ext>
            </a:extLst>
          </p:cNvPr>
          <p:cNvSpPr>
            <a:spLocks noChangeArrowheads="1"/>
          </p:cNvSpPr>
          <p:nvPr/>
        </p:nvSpPr>
        <p:spPr bwMode="auto">
          <a:xfrm>
            <a:off x="1828800" y="4038601"/>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a:solidFill>
                  <a:srgbClr val="0000CC"/>
                </a:solidFill>
                <a:latin typeface="Times New Roman" panose="02020603050405020304" pitchFamily="18" charset="0"/>
              </a:rPr>
              <a:t>   Hồ này </a:t>
            </a:r>
            <a:r>
              <a:rPr lang="en-US" altLang="en-US" sz="2800">
                <a:solidFill>
                  <a:srgbClr val="D60093"/>
                </a:solidFill>
                <a:latin typeface="Times New Roman" panose="02020603050405020304" pitchFamily="18" charset="0"/>
              </a:rPr>
              <a:t>/</a:t>
            </a:r>
            <a:r>
              <a:rPr lang="en-US" altLang="en-US" sz="2800">
                <a:solidFill>
                  <a:srgbClr val="0000CC"/>
                </a:solidFill>
                <a:latin typeface="Times New Roman" panose="02020603050405020304" pitchFamily="18" charset="0"/>
              </a:rPr>
              <a:t> rộng hơn cái đầm ở làng của Mến </a:t>
            </a:r>
            <a:r>
              <a:rPr lang="en-US" altLang="en-US" sz="2800">
                <a:solidFill>
                  <a:srgbClr val="D60093"/>
                </a:solidFill>
                <a:latin typeface="Times New Roman" panose="02020603050405020304" pitchFamily="18" charset="0"/>
              </a:rPr>
              <a:t>/</a:t>
            </a:r>
            <a:r>
              <a:rPr lang="en-US" altLang="en-US" sz="2800">
                <a:solidFill>
                  <a:srgbClr val="0000CC"/>
                </a:solidFill>
                <a:latin typeface="Times New Roman" panose="02020603050405020304" pitchFamily="18" charset="0"/>
              </a:rPr>
              <a:t>nhưng không trồng sen</a:t>
            </a:r>
            <a:r>
              <a:rPr lang="en-US" altLang="en-US" sz="2800">
                <a:solidFill>
                  <a:srgbClr val="D60093"/>
                </a:solidFill>
                <a:latin typeface="Times New Roman" panose="02020603050405020304" pitchFamily="18" charset="0"/>
              </a:rPr>
              <a:t>.//</a:t>
            </a:r>
          </a:p>
          <a:p>
            <a:pPr eaLnBrk="0" hangingPunct="0"/>
            <a:r>
              <a:rPr lang="en-US" altLang="en-US" sz="2800">
                <a:solidFill>
                  <a:srgbClr val="0000CC"/>
                </a:solidFill>
                <a:latin typeface="Times New Roman" panose="02020603050405020304" pitchFamily="18" charset="0"/>
              </a:rPr>
              <a:t>  Nhìn mặt hồ sóng gợn lăn tăn, hai đứa lại nhắc chuyện hồi nào </a:t>
            </a:r>
            <a:r>
              <a:rPr lang="en-US" altLang="en-US" sz="2800">
                <a:solidFill>
                  <a:srgbClr val="D60093"/>
                </a:solidFill>
                <a:latin typeface="Times New Roman" panose="02020603050405020304" pitchFamily="18" charset="0"/>
              </a:rPr>
              <a:t>/ </a:t>
            </a:r>
            <a:r>
              <a:rPr lang="en-US" altLang="en-US" sz="2800">
                <a:solidFill>
                  <a:srgbClr val="0000CC"/>
                </a:solidFill>
                <a:latin typeface="Times New Roman" panose="02020603050405020304" pitchFamily="18" charset="0"/>
              </a:rPr>
              <a:t>bơi thuyền thúng ra giữa đầm </a:t>
            </a:r>
            <a:r>
              <a:rPr lang="en-US" altLang="en-US" sz="2800">
                <a:solidFill>
                  <a:srgbClr val="D60093"/>
                </a:solidFill>
                <a:latin typeface="Times New Roman" panose="02020603050405020304" pitchFamily="18" charset="0"/>
              </a:rPr>
              <a:t>/</a:t>
            </a:r>
            <a:r>
              <a:rPr lang="en-US" altLang="en-US" sz="2800">
                <a:solidFill>
                  <a:srgbClr val="0000CC"/>
                </a:solidFill>
                <a:latin typeface="Times New Roman" panose="02020603050405020304" pitchFamily="18" charset="0"/>
              </a:rPr>
              <a:t> hái hoa.</a:t>
            </a:r>
            <a:r>
              <a:rPr lang="en-US" altLang="en-US" sz="2800">
                <a:solidFill>
                  <a:srgbClr val="D60093"/>
                </a:solidFill>
                <a:latin typeface="Times New Roman" panose="02020603050405020304" pitchFamily="18" charset="0"/>
              </a:rPr>
              <a:t>//</a:t>
            </a:r>
          </a:p>
        </p:txBody>
      </p:sp>
      <p:sp>
        <p:nvSpPr>
          <p:cNvPr id="609317" name="Rectangle 37">
            <a:extLst>
              <a:ext uri="{FF2B5EF4-FFF2-40B4-BE49-F238E27FC236}">
                <a16:creationId xmlns:a16="http://schemas.microsoft.com/office/drawing/2014/main" id="{F2652AC7-B7EA-46DE-9A10-68939978C7E1}"/>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09318" name="Text Box 38">
            <a:extLst>
              <a:ext uri="{FF2B5EF4-FFF2-40B4-BE49-F238E27FC236}">
                <a16:creationId xmlns:a16="http://schemas.microsoft.com/office/drawing/2014/main" id="{F0173761-F20F-4C43-B575-112BC0EB4C4D}"/>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9301">
                                            <p:txEl>
                                              <p:pRg st="0" end="0"/>
                                            </p:txEl>
                                          </p:spTgt>
                                        </p:tgtEl>
                                        <p:attrNameLst>
                                          <p:attrName>style.visibility</p:attrName>
                                        </p:attrNameLst>
                                      </p:cBhvr>
                                      <p:to>
                                        <p:strVal val="visible"/>
                                      </p:to>
                                    </p:set>
                                    <p:animEffect transition="in" filter="blinds(horizontal)">
                                      <p:cBhvr>
                                        <p:cTn id="7" dur="500"/>
                                        <p:tgtEl>
                                          <p:spTgt spid="6093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09303">
                                            <p:txEl>
                                              <p:pRg st="0" end="0"/>
                                            </p:txEl>
                                          </p:spTgt>
                                        </p:tgtEl>
                                        <p:attrNameLst>
                                          <p:attrName>style.visibility</p:attrName>
                                        </p:attrNameLst>
                                      </p:cBhvr>
                                      <p:to>
                                        <p:strVal val="visible"/>
                                      </p:to>
                                    </p:set>
                                    <p:animEffect transition="in" filter="box(in)">
                                      <p:cBhvr>
                                        <p:cTn id="12" dur="500"/>
                                        <p:tgtEl>
                                          <p:spTgt spid="6093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09307">
                                            <p:txEl>
                                              <p:pRg st="0" end="0"/>
                                            </p:txEl>
                                          </p:spTgt>
                                        </p:tgtEl>
                                        <p:attrNameLst>
                                          <p:attrName>style.visibility</p:attrName>
                                        </p:attrNameLst>
                                      </p:cBhvr>
                                      <p:to>
                                        <p:strVal val="visible"/>
                                      </p:to>
                                    </p:set>
                                    <p:animEffect transition="in" filter="blinds(horizontal)">
                                      <p:cBhvr>
                                        <p:cTn id="17" dur="500"/>
                                        <p:tgtEl>
                                          <p:spTgt spid="60930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09283"/>
                                        </p:tgtEl>
                                        <p:attrNameLst>
                                          <p:attrName>style.visibility</p:attrName>
                                        </p:attrNameLst>
                                      </p:cBhvr>
                                      <p:to>
                                        <p:strVal val="visible"/>
                                      </p:to>
                                    </p:set>
                                    <p:animEffect transition="in" filter="box(in)">
                                      <p:cBhvr>
                                        <p:cTn id="22" dur="500"/>
                                        <p:tgtEl>
                                          <p:spTgt spid="6092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9316"/>
                                        </p:tgtEl>
                                        <p:attrNameLst>
                                          <p:attrName>style.visibility</p:attrName>
                                        </p:attrNameLst>
                                      </p:cBhvr>
                                      <p:to>
                                        <p:strVal val="visible"/>
                                      </p:to>
                                    </p:set>
                                    <p:animEffect transition="in" filter="blinds(horizontal)">
                                      <p:cBhvr>
                                        <p:cTn id="27" dur="500"/>
                                        <p:tgtEl>
                                          <p:spTgt spid="60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p:bldP spid="6093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5667" name="Text Box 3">
            <a:extLst>
              <a:ext uri="{FF2B5EF4-FFF2-40B4-BE49-F238E27FC236}">
                <a16:creationId xmlns:a16="http://schemas.microsoft.com/office/drawing/2014/main" id="{9C648C37-2039-4AE6-8F68-0A15EA9D0270}"/>
              </a:ext>
            </a:extLst>
          </p:cNvPr>
          <p:cNvSpPr txBox="1">
            <a:spLocks noChangeArrowheads="1"/>
          </p:cNvSpPr>
          <p:nvPr/>
        </p:nvSpPr>
        <p:spPr bwMode="auto">
          <a:xfrm>
            <a:off x="4572000" y="3954463"/>
            <a:ext cx="20574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25668" name="Text Box 4">
            <a:extLst>
              <a:ext uri="{FF2B5EF4-FFF2-40B4-BE49-F238E27FC236}">
                <a16:creationId xmlns:a16="http://schemas.microsoft.com/office/drawing/2014/main" id="{B27F0DAB-E993-4897-B02B-F12E26F95F36}"/>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25672" name="Text Box 8">
            <a:extLst>
              <a:ext uri="{FF2B5EF4-FFF2-40B4-BE49-F238E27FC236}">
                <a16:creationId xmlns:a16="http://schemas.microsoft.com/office/drawing/2014/main" id="{C29EBB49-7B17-4CFD-9888-E43FF40DB02B}"/>
              </a:ext>
            </a:extLst>
          </p:cNvPr>
          <p:cNvSpPr txBox="1">
            <a:spLocks noChangeArrowheads="1"/>
          </p:cNvSpPr>
          <p:nvPr/>
        </p:nvSpPr>
        <p:spPr bwMode="auto">
          <a:xfrm>
            <a:off x="2209800" y="1676401"/>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a:solidFill>
                  <a:srgbClr val="FF0000"/>
                </a:solidFill>
                <a:latin typeface="Times New Roman" panose="02020603050405020304" pitchFamily="18" charset="0"/>
              </a:rPr>
              <a:t>Luyện đọc</a:t>
            </a:r>
          </a:p>
        </p:txBody>
      </p:sp>
      <p:sp>
        <p:nvSpPr>
          <p:cNvPr id="625673" name="Rectangle 9">
            <a:extLst>
              <a:ext uri="{FF2B5EF4-FFF2-40B4-BE49-F238E27FC236}">
                <a16:creationId xmlns:a16="http://schemas.microsoft.com/office/drawing/2014/main" id="{A95B1045-7E6C-4A87-806D-E6882F563AA1}"/>
              </a:ext>
            </a:extLst>
          </p:cNvPr>
          <p:cNvSpPr>
            <a:spLocks noChangeArrowheads="1"/>
          </p:cNvSpPr>
          <p:nvPr/>
        </p:nvSpPr>
        <p:spPr bwMode="auto">
          <a:xfrm>
            <a:off x="6629400" y="1676401"/>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a:solidFill>
                  <a:srgbClr val="FF0000"/>
                </a:solidFill>
                <a:latin typeface="Times New Roman" panose="02020603050405020304" pitchFamily="18" charset="0"/>
              </a:rPr>
              <a:t>Tìm hiểu bài</a:t>
            </a:r>
          </a:p>
        </p:txBody>
      </p:sp>
      <p:sp>
        <p:nvSpPr>
          <p:cNvPr id="625674" name="Line 10">
            <a:extLst>
              <a:ext uri="{FF2B5EF4-FFF2-40B4-BE49-F238E27FC236}">
                <a16:creationId xmlns:a16="http://schemas.microsoft.com/office/drawing/2014/main" id="{7F350487-1EF8-4806-A1CA-C6397AFC8DEA}"/>
              </a:ext>
            </a:extLst>
          </p:cNvPr>
          <p:cNvSpPr>
            <a:spLocks noChangeShapeType="1"/>
          </p:cNvSpPr>
          <p:nvPr/>
        </p:nvSpPr>
        <p:spPr bwMode="auto">
          <a:xfrm>
            <a:off x="1981200" y="22098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75" name="Line 11">
            <a:extLst>
              <a:ext uri="{FF2B5EF4-FFF2-40B4-BE49-F238E27FC236}">
                <a16:creationId xmlns:a16="http://schemas.microsoft.com/office/drawing/2014/main" id="{F33A8FE7-EF70-4AC2-B446-1FAE19AC01DB}"/>
              </a:ext>
            </a:extLst>
          </p:cNvPr>
          <p:cNvSpPr>
            <a:spLocks noChangeShapeType="1"/>
          </p:cNvSpPr>
          <p:nvPr/>
        </p:nvSpPr>
        <p:spPr bwMode="auto">
          <a:xfrm>
            <a:off x="6705600" y="22098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76" name="Line 12">
            <a:extLst>
              <a:ext uri="{FF2B5EF4-FFF2-40B4-BE49-F238E27FC236}">
                <a16:creationId xmlns:a16="http://schemas.microsoft.com/office/drawing/2014/main" id="{DC366DEF-A4BE-4FF7-9CBA-44FD0D5A7AF2}"/>
              </a:ext>
            </a:extLst>
          </p:cNvPr>
          <p:cNvSpPr>
            <a:spLocks noChangeShapeType="1"/>
          </p:cNvSpPr>
          <p:nvPr/>
        </p:nvSpPr>
        <p:spPr bwMode="auto">
          <a:xfrm>
            <a:off x="6248400" y="22098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677" name="Rectangle 13">
            <a:extLst>
              <a:ext uri="{FF2B5EF4-FFF2-40B4-BE49-F238E27FC236}">
                <a16:creationId xmlns:a16="http://schemas.microsoft.com/office/drawing/2014/main" id="{56790087-E8B6-4484-9DF3-2D307E81124D}"/>
              </a:ext>
            </a:extLst>
          </p:cNvPr>
          <p:cNvSpPr>
            <a:spLocks noChangeArrowheads="1"/>
          </p:cNvSpPr>
          <p:nvPr/>
        </p:nvSpPr>
        <p:spPr bwMode="auto">
          <a:xfrm>
            <a:off x="2514600" y="2286001"/>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san sát</a:t>
            </a:r>
          </a:p>
        </p:txBody>
      </p:sp>
      <p:sp>
        <p:nvSpPr>
          <p:cNvPr id="625678" name="Rectangle 14">
            <a:extLst>
              <a:ext uri="{FF2B5EF4-FFF2-40B4-BE49-F238E27FC236}">
                <a16:creationId xmlns:a16="http://schemas.microsoft.com/office/drawing/2014/main" id="{88638E6A-4E52-4406-AA8B-C93FA49C5283}"/>
              </a:ext>
            </a:extLst>
          </p:cNvPr>
          <p:cNvSpPr>
            <a:spLocks noChangeArrowheads="1"/>
          </p:cNvSpPr>
          <p:nvPr/>
        </p:nvSpPr>
        <p:spPr bwMode="auto">
          <a:xfrm>
            <a:off x="2787650" y="2833688"/>
            <a:ext cx="2698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nườm nượp</a:t>
            </a:r>
          </a:p>
        </p:txBody>
      </p:sp>
      <p:sp>
        <p:nvSpPr>
          <p:cNvPr id="625679" name="Rectangle 15">
            <a:extLst>
              <a:ext uri="{FF2B5EF4-FFF2-40B4-BE49-F238E27FC236}">
                <a16:creationId xmlns:a16="http://schemas.microsoft.com/office/drawing/2014/main" id="{FED0E95E-1A4F-419B-B798-4E8FE8C046C2}"/>
              </a:ext>
            </a:extLst>
          </p:cNvPr>
          <p:cNvSpPr>
            <a:spLocks noChangeArrowheads="1"/>
          </p:cNvSpPr>
          <p:nvPr/>
        </p:nvSpPr>
        <p:spPr bwMode="auto">
          <a:xfrm>
            <a:off x="2895600" y="3276601"/>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lấp lánh</a:t>
            </a:r>
          </a:p>
        </p:txBody>
      </p:sp>
      <p:sp>
        <p:nvSpPr>
          <p:cNvPr id="625680" name="Rectangle 16">
            <a:extLst>
              <a:ext uri="{FF2B5EF4-FFF2-40B4-BE49-F238E27FC236}">
                <a16:creationId xmlns:a16="http://schemas.microsoft.com/office/drawing/2014/main" id="{82F064FC-13AE-47AC-9EFF-5D371210AAED}"/>
              </a:ext>
            </a:extLst>
          </p:cNvPr>
          <p:cNvSpPr>
            <a:spLocks noChangeArrowheads="1"/>
          </p:cNvSpPr>
          <p:nvPr/>
        </p:nvSpPr>
        <p:spPr bwMode="auto">
          <a:xfrm>
            <a:off x="2730500" y="3733801"/>
            <a:ext cx="2527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cứu người</a:t>
            </a:r>
          </a:p>
        </p:txBody>
      </p:sp>
      <p:sp>
        <p:nvSpPr>
          <p:cNvPr id="625683" name="Rectangle 19">
            <a:extLst>
              <a:ext uri="{FF2B5EF4-FFF2-40B4-BE49-F238E27FC236}">
                <a16:creationId xmlns:a16="http://schemas.microsoft.com/office/drawing/2014/main" id="{7EEEFDDE-AEA6-4613-94D9-74E461958977}"/>
              </a:ext>
            </a:extLst>
          </p:cNvPr>
          <p:cNvSpPr>
            <a:spLocks noChangeArrowheads="1"/>
          </p:cNvSpPr>
          <p:nvPr/>
        </p:nvSpPr>
        <p:spPr bwMode="auto">
          <a:xfrm>
            <a:off x="6538913" y="2438401"/>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sơ tán</a:t>
            </a:r>
          </a:p>
        </p:txBody>
      </p:sp>
      <p:sp>
        <p:nvSpPr>
          <p:cNvPr id="625684" name="Rectangle 20">
            <a:extLst>
              <a:ext uri="{FF2B5EF4-FFF2-40B4-BE49-F238E27FC236}">
                <a16:creationId xmlns:a16="http://schemas.microsoft.com/office/drawing/2014/main" id="{6A293176-0EE0-40DA-8D46-012B601F3CB7}"/>
              </a:ext>
            </a:extLst>
          </p:cNvPr>
          <p:cNvSpPr>
            <a:spLocks noChangeArrowheads="1"/>
          </p:cNvSpPr>
          <p:nvPr/>
        </p:nvSpPr>
        <p:spPr bwMode="auto">
          <a:xfrm>
            <a:off x="6477000" y="2986088"/>
            <a:ext cx="2698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sao sa</a:t>
            </a:r>
          </a:p>
        </p:txBody>
      </p:sp>
      <p:sp>
        <p:nvSpPr>
          <p:cNvPr id="625685" name="Rectangle 21">
            <a:extLst>
              <a:ext uri="{FF2B5EF4-FFF2-40B4-BE49-F238E27FC236}">
                <a16:creationId xmlns:a16="http://schemas.microsoft.com/office/drawing/2014/main" id="{36C9C652-6A68-4EA9-9F66-9B047B9789B5}"/>
              </a:ext>
            </a:extLst>
          </p:cNvPr>
          <p:cNvSpPr>
            <a:spLocks noChangeArrowheads="1"/>
          </p:cNvSpPr>
          <p:nvPr/>
        </p:nvSpPr>
        <p:spPr bwMode="auto">
          <a:xfrm>
            <a:off x="6919913" y="3429001"/>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    công viên</a:t>
            </a:r>
          </a:p>
        </p:txBody>
      </p:sp>
      <p:sp>
        <p:nvSpPr>
          <p:cNvPr id="625686" name="Rectangle 22">
            <a:extLst>
              <a:ext uri="{FF2B5EF4-FFF2-40B4-BE49-F238E27FC236}">
                <a16:creationId xmlns:a16="http://schemas.microsoft.com/office/drawing/2014/main" id="{6DA4F48F-6CF8-4ED3-9C5F-49E83FD45A73}"/>
              </a:ext>
            </a:extLst>
          </p:cNvPr>
          <p:cNvSpPr>
            <a:spLocks noChangeArrowheads="1"/>
          </p:cNvSpPr>
          <p:nvPr/>
        </p:nvSpPr>
        <p:spPr bwMode="auto">
          <a:xfrm>
            <a:off x="6754813" y="3886201"/>
            <a:ext cx="2527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solidFill>
                  <a:srgbClr val="3333CC"/>
                </a:solidFill>
                <a:latin typeface="Times New Roman" panose="02020603050405020304" pitchFamily="18" charset="0"/>
              </a:rPr>
              <a:t>   tuyệt vọng</a:t>
            </a:r>
          </a:p>
        </p:txBody>
      </p:sp>
      <p:sp>
        <p:nvSpPr>
          <p:cNvPr id="625687" name="Text Box 23">
            <a:extLst>
              <a:ext uri="{FF2B5EF4-FFF2-40B4-BE49-F238E27FC236}">
                <a16:creationId xmlns:a16="http://schemas.microsoft.com/office/drawing/2014/main" id="{90BD6EC1-1883-43C1-9187-D011125DC843}"/>
              </a:ext>
            </a:extLst>
          </p:cNvPr>
          <p:cNvSpPr txBox="1">
            <a:spLocks noChangeArrowheads="1"/>
          </p:cNvSpPr>
          <p:nvPr/>
        </p:nvSpPr>
        <p:spPr bwMode="auto">
          <a:xfrm>
            <a:off x="6781800" y="43434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solidFill>
                  <a:srgbClr val="3333CC"/>
                </a:solidFill>
                <a:latin typeface="Times New Roman" panose="02020603050405020304" pitchFamily="18" charset="0"/>
              </a:rPr>
              <a:t>     thuyền thúng</a:t>
            </a:r>
          </a:p>
        </p:txBody>
      </p:sp>
      <p:sp>
        <p:nvSpPr>
          <p:cNvPr id="625688" name="Rectangle 24">
            <a:extLst>
              <a:ext uri="{FF2B5EF4-FFF2-40B4-BE49-F238E27FC236}">
                <a16:creationId xmlns:a16="http://schemas.microsoft.com/office/drawing/2014/main" id="{6E373510-0525-40D6-9A53-293D29A24C40}"/>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25689" name="Text Box 25">
            <a:extLst>
              <a:ext uri="{FF2B5EF4-FFF2-40B4-BE49-F238E27FC236}">
                <a16:creationId xmlns:a16="http://schemas.microsoft.com/office/drawing/2014/main" id="{2AED6B39-E346-4C3C-B718-964CD5EEC3DA}"/>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5683">
                                            <p:txEl>
                                              <p:pRg st="0" end="0"/>
                                            </p:txEl>
                                          </p:spTgt>
                                        </p:tgtEl>
                                        <p:attrNameLst>
                                          <p:attrName>style.visibility</p:attrName>
                                        </p:attrNameLst>
                                      </p:cBhvr>
                                      <p:to>
                                        <p:strVal val="visible"/>
                                      </p:to>
                                    </p:set>
                                    <p:animEffect transition="in" filter="blinds(horizontal)">
                                      <p:cBhvr>
                                        <p:cTn id="7" dur="500"/>
                                        <p:tgtEl>
                                          <p:spTgt spid="625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25684">
                                            <p:txEl>
                                              <p:pRg st="0" end="0"/>
                                            </p:txEl>
                                          </p:spTgt>
                                        </p:tgtEl>
                                        <p:attrNameLst>
                                          <p:attrName>style.visibility</p:attrName>
                                        </p:attrNameLst>
                                      </p:cBhvr>
                                      <p:to>
                                        <p:strVal val="visible"/>
                                      </p:to>
                                    </p:set>
                                    <p:animEffect transition="in" filter="box(in)">
                                      <p:cBhvr>
                                        <p:cTn id="12" dur="500"/>
                                        <p:tgtEl>
                                          <p:spTgt spid="6256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25685">
                                            <p:txEl>
                                              <p:pRg st="0" end="0"/>
                                            </p:txEl>
                                          </p:spTgt>
                                        </p:tgtEl>
                                        <p:attrNameLst>
                                          <p:attrName>style.visibility</p:attrName>
                                        </p:attrNameLst>
                                      </p:cBhvr>
                                      <p:to>
                                        <p:strVal val="visible"/>
                                      </p:to>
                                    </p:set>
                                    <p:animEffect transition="in" filter="checkerboard(across)">
                                      <p:cBhvr>
                                        <p:cTn id="17" dur="500"/>
                                        <p:tgtEl>
                                          <p:spTgt spid="62568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25686">
                                            <p:txEl>
                                              <p:pRg st="0" end="0"/>
                                            </p:txEl>
                                          </p:spTgt>
                                        </p:tgtEl>
                                        <p:attrNameLst>
                                          <p:attrName>style.visibility</p:attrName>
                                        </p:attrNameLst>
                                      </p:cBhvr>
                                      <p:to>
                                        <p:strVal val="visible"/>
                                      </p:to>
                                    </p:set>
                                    <p:animEffect transition="in" filter="blinds(horizontal)">
                                      <p:cBhvr>
                                        <p:cTn id="22" dur="500"/>
                                        <p:tgtEl>
                                          <p:spTgt spid="62568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25687"/>
                                        </p:tgtEl>
                                        <p:attrNameLst>
                                          <p:attrName>style.visibility</p:attrName>
                                        </p:attrNameLst>
                                      </p:cBhvr>
                                      <p:to>
                                        <p:strVal val="visible"/>
                                      </p:to>
                                    </p:set>
                                    <p:animEffect transition="in" filter="box(in)">
                                      <p:cBhvr>
                                        <p:cTn id="27" dur="500"/>
                                        <p:tgtEl>
                                          <p:spTgt spid="625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8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1" name="Text Box 3">
            <a:extLst>
              <a:ext uri="{FF2B5EF4-FFF2-40B4-BE49-F238E27FC236}">
                <a16:creationId xmlns:a16="http://schemas.microsoft.com/office/drawing/2014/main" id="{86A67546-12A2-4EC6-A653-45AE12F081B4}"/>
              </a:ext>
            </a:extLst>
          </p:cNvPr>
          <p:cNvSpPr txBox="1">
            <a:spLocks noChangeArrowheads="1"/>
          </p:cNvSpPr>
          <p:nvPr/>
        </p:nvSpPr>
        <p:spPr bwMode="auto">
          <a:xfrm>
            <a:off x="4572000" y="3954463"/>
            <a:ext cx="20574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06212" name="Text Box 4">
            <a:extLst>
              <a:ext uri="{FF2B5EF4-FFF2-40B4-BE49-F238E27FC236}">
                <a16:creationId xmlns:a16="http://schemas.microsoft.com/office/drawing/2014/main" id="{EA9D8115-56C7-4D40-9BD6-1FC78FEF8989}"/>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pic>
        <p:nvPicPr>
          <p:cNvPr id="606216" name="Picture 8">
            <a:extLst>
              <a:ext uri="{FF2B5EF4-FFF2-40B4-BE49-F238E27FC236}">
                <a16:creationId xmlns:a16="http://schemas.microsoft.com/office/drawing/2014/main" id="{CE00598A-703F-4AD3-B8FA-D252F3DB97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276850" y="4476750"/>
            <a:ext cx="7620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606217" name="Picture 9">
            <a:extLst>
              <a:ext uri="{FF2B5EF4-FFF2-40B4-BE49-F238E27FC236}">
                <a16:creationId xmlns:a16="http://schemas.microsoft.com/office/drawing/2014/main" id="{2E4CE8FB-2B3E-49A1-A46D-7FF802FB318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10176"/>
            <a:ext cx="1257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606220" name="Text Box 12">
            <a:extLst>
              <a:ext uri="{FF2B5EF4-FFF2-40B4-BE49-F238E27FC236}">
                <a16:creationId xmlns:a16="http://schemas.microsoft.com/office/drawing/2014/main" id="{05CB87AB-F520-493A-B832-D0B4B75A43FC}"/>
              </a:ext>
            </a:extLst>
          </p:cNvPr>
          <p:cNvSpPr txBox="1">
            <a:spLocks noChangeArrowheads="1"/>
          </p:cNvSpPr>
          <p:nvPr/>
        </p:nvSpPr>
        <p:spPr bwMode="auto">
          <a:xfrm>
            <a:off x="2667000" y="1371601"/>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altLang="en-US">
              <a:latin typeface="Times New Roman" panose="02020603050405020304" pitchFamily="18" charset="0"/>
            </a:endParaRPr>
          </a:p>
        </p:txBody>
      </p:sp>
      <p:pic>
        <p:nvPicPr>
          <p:cNvPr id="606223" name="Picture 15">
            <a:extLst>
              <a:ext uri="{FF2B5EF4-FFF2-40B4-BE49-F238E27FC236}">
                <a16:creationId xmlns:a16="http://schemas.microsoft.com/office/drawing/2014/main" id="{7BB5FD69-AF46-473F-924F-723CBFE0D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606224" name="Rectangle 16">
            <a:extLst>
              <a:ext uri="{FF2B5EF4-FFF2-40B4-BE49-F238E27FC236}">
                <a16:creationId xmlns:a16="http://schemas.microsoft.com/office/drawing/2014/main" id="{503E6D6A-9534-4C74-B755-63CCE6A894CE}"/>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06225" name="Text Box 17">
            <a:extLst>
              <a:ext uri="{FF2B5EF4-FFF2-40B4-BE49-F238E27FC236}">
                <a16:creationId xmlns:a16="http://schemas.microsoft.com/office/drawing/2014/main" id="{6BAE09B3-46A4-4F2F-94B2-16E8C848FECD}"/>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06223"/>
                                        </p:tgtEl>
                                        <p:attrNameLst>
                                          <p:attrName>style.visibility</p:attrName>
                                        </p:attrNameLst>
                                      </p:cBhvr>
                                      <p:to>
                                        <p:strVal val="visible"/>
                                      </p:to>
                                    </p:set>
                                    <p:animEffect transition="in" filter="wheel(4)">
                                      <p:cBhvr>
                                        <p:cTn id="7" dur="2000"/>
                                        <p:tgtEl>
                                          <p:spTgt spid="606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xit" presetSubtype="4" fill="hold" nodeType="clickEffect">
                                  <p:stCondLst>
                                    <p:cond delay="0"/>
                                  </p:stCondLst>
                                  <p:childTnLst>
                                    <p:animEffect transition="out" filter="wheel(4)">
                                      <p:cBhvr>
                                        <p:cTn id="11" dur="2000"/>
                                        <p:tgtEl>
                                          <p:spTgt spid="606223"/>
                                        </p:tgtEl>
                                      </p:cBhvr>
                                    </p:animEffect>
                                    <p:set>
                                      <p:cBhvr>
                                        <p:cTn id="12" dur="1" fill="hold">
                                          <p:stCondLst>
                                            <p:cond delay="1999"/>
                                          </p:stCondLst>
                                        </p:cTn>
                                        <p:tgtEl>
                                          <p:spTgt spid="606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1" name="Text Box 3">
            <a:extLst>
              <a:ext uri="{FF2B5EF4-FFF2-40B4-BE49-F238E27FC236}">
                <a16:creationId xmlns:a16="http://schemas.microsoft.com/office/drawing/2014/main" id="{9D683A98-0C8B-47BE-A6CB-F61E7F4C1B91}"/>
              </a:ext>
            </a:extLst>
          </p:cNvPr>
          <p:cNvSpPr txBox="1">
            <a:spLocks noChangeArrowheads="1"/>
          </p:cNvSpPr>
          <p:nvPr/>
        </p:nvSpPr>
        <p:spPr bwMode="auto">
          <a:xfrm>
            <a:off x="4572000" y="3954463"/>
            <a:ext cx="20574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26692" name="Text Box 4">
            <a:extLst>
              <a:ext uri="{FF2B5EF4-FFF2-40B4-BE49-F238E27FC236}">
                <a16:creationId xmlns:a16="http://schemas.microsoft.com/office/drawing/2014/main" id="{C94EB1CB-C8B6-4C42-8318-73B4B4F43333}"/>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626696" name="Text Box 8">
            <a:extLst>
              <a:ext uri="{FF2B5EF4-FFF2-40B4-BE49-F238E27FC236}">
                <a16:creationId xmlns:a16="http://schemas.microsoft.com/office/drawing/2014/main" id="{5E51B061-CC37-415A-B830-F9900EB33EC8}"/>
              </a:ext>
            </a:extLst>
          </p:cNvPr>
          <p:cNvSpPr txBox="1">
            <a:spLocks noChangeArrowheads="1"/>
          </p:cNvSpPr>
          <p:nvPr/>
        </p:nvSpPr>
        <p:spPr bwMode="auto">
          <a:xfrm>
            <a:off x="2667000" y="1371601"/>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altLang="en-US">
              <a:latin typeface="Times New Roman" panose="02020603050405020304" pitchFamily="18" charset="0"/>
            </a:endParaRPr>
          </a:p>
        </p:txBody>
      </p:sp>
      <p:sp>
        <p:nvSpPr>
          <p:cNvPr id="2181" name="WordArt 133" descr="Narrow vertical">
            <a:extLst>
              <a:ext uri="{FF2B5EF4-FFF2-40B4-BE49-F238E27FC236}">
                <a16:creationId xmlns:a16="http://schemas.microsoft.com/office/drawing/2014/main" id="{B5B4F4A6-A6D9-448A-8B64-E8B35D297E67}"/>
              </a:ext>
            </a:extLst>
          </p:cNvPr>
          <p:cNvSpPr>
            <a:spLocks noChangeArrowheads="1" noChangeShapeType="1" noTextEdit="1"/>
          </p:cNvSpPr>
          <p:nvPr/>
        </p:nvSpPr>
        <p:spPr bwMode="auto">
          <a:xfrm rot="21471546">
            <a:off x="2590800" y="1600200"/>
            <a:ext cx="7239000" cy="1600200"/>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Đọc từng đoạn theo nhóm </a:t>
            </a:r>
          </a:p>
        </p:txBody>
      </p:sp>
      <p:sp>
        <p:nvSpPr>
          <p:cNvPr id="2" name="WordArt 133" descr="Narrow vertical">
            <a:extLst>
              <a:ext uri="{FF2B5EF4-FFF2-40B4-BE49-F238E27FC236}">
                <a16:creationId xmlns:a16="http://schemas.microsoft.com/office/drawing/2014/main" id="{15C649B6-8323-4115-9461-41C1D31FB296}"/>
              </a:ext>
            </a:extLst>
          </p:cNvPr>
          <p:cNvSpPr>
            <a:spLocks noChangeArrowheads="1" noChangeShapeType="1" noTextEdit="1"/>
          </p:cNvSpPr>
          <p:nvPr/>
        </p:nvSpPr>
        <p:spPr bwMode="auto">
          <a:xfrm rot="21471546">
            <a:off x="4038600" y="3200400"/>
            <a:ext cx="4953000" cy="1066800"/>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Thi đọc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181"/>
                                        </p:tgtEl>
                                        <p:attrNameLst>
                                          <p:attrName>style.visibility</p:attrName>
                                        </p:attrNameLst>
                                      </p:cBhvr>
                                      <p:to>
                                        <p:strVal val="visible"/>
                                      </p:to>
                                    </p:set>
                                    <p:animEffect transition="in" filter="fade">
                                      <p:cBhvr>
                                        <p:cTn id="7" dur="385" decel="100000"/>
                                        <p:tgtEl>
                                          <p:spTgt spid="2181"/>
                                        </p:tgtEl>
                                      </p:cBhvr>
                                    </p:animEffect>
                                    <p:animScale>
                                      <p:cBhvr>
                                        <p:cTn id="8" dur="385" decel="100000"/>
                                        <p:tgtEl>
                                          <p:spTgt spid="2181"/>
                                        </p:tgtEl>
                                      </p:cBhvr>
                                      <p:from x="10000" y="10000"/>
                                      <p:to x="200000" y="450000"/>
                                    </p:animScale>
                                    <p:animScale>
                                      <p:cBhvr>
                                        <p:cTn id="9" dur="615" accel="100000" fill="hold">
                                          <p:stCondLst>
                                            <p:cond delay="385"/>
                                          </p:stCondLst>
                                        </p:cTn>
                                        <p:tgtEl>
                                          <p:spTgt spid="2181"/>
                                        </p:tgtEl>
                                      </p:cBhvr>
                                      <p:from x="200000" y="450000"/>
                                      <p:to x="100000" y="100000"/>
                                    </p:animScale>
                                    <p:set>
                                      <p:cBhvr>
                                        <p:cTn id="10" dur="385" fill="hold"/>
                                        <p:tgtEl>
                                          <p:spTgt spid="2181"/>
                                        </p:tgtEl>
                                        <p:attrNameLst>
                                          <p:attrName>ppt_x</p:attrName>
                                        </p:attrNameLst>
                                      </p:cBhvr>
                                      <p:to>
                                        <p:strVal val="(0.5)"/>
                                      </p:to>
                                    </p:set>
                                    <p:anim from="(0.5)" to="(#ppt_x)" calcmode="lin" valueType="num">
                                      <p:cBhvr>
                                        <p:cTn id="11" dur="615" accel="100000" fill="hold">
                                          <p:stCondLst>
                                            <p:cond delay="385"/>
                                          </p:stCondLst>
                                        </p:cTn>
                                        <p:tgtEl>
                                          <p:spTgt spid="2181"/>
                                        </p:tgtEl>
                                        <p:attrNameLst>
                                          <p:attrName>ppt_x</p:attrName>
                                        </p:attrNameLst>
                                      </p:cBhvr>
                                    </p:anim>
                                    <p:set>
                                      <p:cBhvr>
                                        <p:cTn id="12" dur="385" fill="hold"/>
                                        <p:tgtEl>
                                          <p:spTgt spid="2181"/>
                                        </p:tgtEl>
                                        <p:attrNameLst>
                                          <p:attrName>ppt_y</p:attrName>
                                        </p:attrNameLst>
                                      </p:cBhvr>
                                      <p:to>
                                        <p:strVal val="(#ppt_y+0.4)"/>
                                      </p:to>
                                    </p:set>
                                    <p:anim from="(#ppt_y+0.4)" to="(#ppt_y)" calcmode="lin" valueType="num">
                                      <p:cBhvr>
                                        <p:cTn id="13" dur="615" accel="100000" fill="hold">
                                          <p:stCondLst>
                                            <p:cond delay="385"/>
                                          </p:stCondLst>
                                        </p:cTn>
                                        <p:tgtEl>
                                          <p:spTgt spid="2181"/>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385" decel="100000"/>
                                        <p:tgtEl>
                                          <p:spTgt spid="2"/>
                                        </p:tgtEl>
                                      </p:cBhvr>
                                    </p:animEffect>
                                    <p:animScale>
                                      <p:cBhvr>
                                        <p:cTn id="17" dur="385" decel="100000"/>
                                        <p:tgtEl>
                                          <p:spTgt spid="2"/>
                                        </p:tgtEl>
                                      </p:cBhvr>
                                      <p:from x="10000" y="10000"/>
                                      <p:to x="200000" y="450000"/>
                                    </p:animScale>
                                    <p:animScale>
                                      <p:cBhvr>
                                        <p:cTn id="18" dur="615" accel="100000" fill="hold">
                                          <p:stCondLst>
                                            <p:cond delay="385"/>
                                          </p:stCondLst>
                                        </p:cTn>
                                        <p:tgtEl>
                                          <p:spTgt spid="2"/>
                                        </p:tgtEl>
                                      </p:cBhvr>
                                      <p:from x="200000" y="450000"/>
                                      <p:to x="100000" y="100000"/>
                                    </p:animScale>
                                    <p:set>
                                      <p:cBhvr>
                                        <p:cTn id="19" dur="385" fill="hold"/>
                                        <p:tgtEl>
                                          <p:spTgt spid="2"/>
                                        </p:tgtEl>
                                        <p:attrNameLst>
                                          <p:attrName>ppt_x</p:attrName>
                                        </p:attrNameLst>
                                      </p:cBhvr>
                                      <p:to>
                                        <p:strVal val="(0.5)"/>
                                      </p:to>
                                    </p:set>
                                    <p:anim from="(0.5)" to="(#ppt_x)" calcmode="lin" valueType="num">
                                      <p:cBhvr>
                                        <p:cTn id="20" dur="615" accel="100000" fill="hold">
                                          <p:stCondLst>
                                            <p:cond delay="385"/>
                                          </p:stCondLst>
                                        </p:cTn>
                                        <p:tgtEl>
                                          <p:spTgt spid="2"/>
                                        </p:tgtEl>
                                        <p:attrNameLst>
                                          <p:attrName>ppt_x</p:attrName>
                                        </p:attrNameLst>
                                      </p:cBhvr>
                                    </p:anim>
                                    <p:set>
                                      <p:cBhvr>
                                        <p:cTn id="21" dur="385" fill="hold"/>
                                        <p:tgtEl>
                                          <p:spTgt spid="2"/>
                                        </p:tgtEl>
                                        <p:attrNameLst>
                                          <p:attrName>ppt_y</p:attrName>
                                        </p:attrNameLst>
                                      </p:cBhvr>
                                      <p:to>
                                        <p:strVal val="(#ppt_y+0.4)"/>
                                      </p:to>
                                    </p:set>
                                    <p:anim from="(#ppt_y+0.4)" to="(#ppt_y)" calcmode="lin" valueType="num">
                                      <p:cBhvr>
                                        <p:cTn id="22" dur="615" accel="100000" fill="hold">
                                          <p:stCondLst>
                                            <p:cond delay="385"/>
                                          </p:stCondLst>
                                        </p:cTn>
                                        <p:tgtEl>
                                          <p:spTgt spid="2"/>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181"/>
                                        </p:tgtEl>
                                        <p:attrNameLst>
                                          <p:attrName>style.visibility</p:attrName>
                                        </p:attrNameLst>
                                      </p:cBhvr>
                                      <p:to>
                                        <p:strVal val="visible"/>
                                      </p:to>
                                    </p:set>
                                    <p:animEffect transition="in" filter="blinds(horizontal)">
                                      <p:cBhvr>
                                        <p:cTn id="27" dur="500"/>
                                        <p:tgtEl>
                                          <p:spTgt spid="21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5" name="Text Box 3">
            <a:extLst>
              <a:ext uri="{FF2B5EF4-FFF2-40B4-BE49-F238E27FC236}">
                <a16:creationId xmlns:a16="http://schemas.microsoft.com/office/drawing/2014/main" id="{19F5A361-155D-446C-8F15-004A13E588C8}"/>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2181" name="WordArt 133" descr="Narrow vertical">
            <a:extLst>
              <a:ext uri="{FF2B5EF4-FFF2-40B4-BE49-F238E27FC236}">
                <a16:creationId xmlns:a16="http://schemas.microsoft.com/office/drawing/2014/main" id="{3C7FEFD3-1B66-4BFD-8EF5-4D60805C6FD7}"/>
              </a:ext>
            </a:extLst>
          </p:cNvPr>
          <p:cNvSpPr>
            <a:spLocks noChangeArrowheads="1" noChangeShapeType="1" noTextEdit="1"/>
          </p:cNvSpPr>
          <p:nvPr/>
        </p:nvSpPr>
        <p:spPr bwMode="auto">
          <a:xfrm rot="21471546">
            <a:off x="2286000" y="1371601"/>
            <a:ext cx="4343400" cy="1027113"/>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Tìm hiểu bài</a:t>
            </a:r>
          </a:p>
        </p:txBody>
      </p:sp>
      <p:sp>
        <p:nvSpPr>
          <p:cNvPr id="612365" name="Text Box 13">
            <a:extLst>
              <a:ext uri="{FF2B5EF4-FFF2-40B4-BE49-F238E27FC236}">
                <a16:creationId xmlns:a16="http://schemas.microsoft.com/office/drawing/2014/main" id="{9399EF3D-91C5-42EA-8127-B67A3B3DD630}"/>
              </a:ext>
            </a:extLst>
          </p:cNvPr>
          <p:cNvSpPr txBox="1">
            <a:spLocks noChangeArrowheads="1"/>
          </p:cNvSpPr>
          <p:nvPr/>
        </p:nvSpPr>
        <p:spPr bwMode="auto">
          <a:xfrm>
            <a:off x="1981200" y="2667001"/>
            <a:ext cx="815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u="sng">
                <a:solidFill>
                  <a:srgbClr val="FF0000"/>
                </a:solidFill>
                <a:latin typeface="Times New Roman" panose="02020603050405020304" pitchFamily="18" charset="0"/>
              </a:rPr>
              <a:t>Câu 1:</a:t>
            </a:r>
            <a:r>
              <a:rPr lang="en-US" altLang="en-US" sz="2800">
                <a:solidFill>
                  <a:srgbClr val="FF0000"/>
                </a:solidFill>
                <a:latin typeface="Times New Roman" panose="02020603050405020304" pitchFamily="18" charset="0"/>
              </a:rPr>
              <a:t> Thành và Mến kết bạn với nhau vào dịp nào?</a:t>
            </a:r>
          </a:p>
        </p:txBody>
      </p:sp>
      <p:sp>
        <p:nvSpPr>
          <p:cNvPr id="612366" name="Text Box 14">
            <a:extLst>
              <a:ext uri="{FF2B5EF4-FFF2-40B4-BE49-F238E27FC236}">
                <a16:creationId xmlns:a16="http://schemas.microsoft.com/office/drawing/2014/main" id="{E07471BC-B5BD-40E1-A366-3D731C082452}"/>
              </a:ext>
            </a:extLst>
          </p:cNvPr>
          <p:cNvSpPr txBox="1">
            <a:spLocks noChangeArrowheads="1"/>
          </p:cNvSpPr>
          <p:nvPr/>
        </p:nvSpPr>
        <p:spPr bwMode="auto">
          <a:xfrm>
            <a:off x="1981200" y="3200400"/>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solidFill>
                  <a:srgbClr val="0000CC"/>
                </a:solidFill>
                <a:latin typeface="Times New Roman" panose="02020603050405020304" pitchFamily="18" charset="0"/>
              </a:rPr>
              <a:t>Thành và Mến kết bạn với nhau</a:t>
            </a:r>
            <a:r>
              <a:rPr lang="en-US" altLang="en-US" sz="2800" i="1">
                <a:solidFill>
                  <a:srgbClr val="0000CC"/>
                </a:solidFill>
                <a:latin typeface="Times New Roman" panose="02020603050405020304" pitchFamily="18" charset="0"/>
              </a:rPr>
              <a:t> </a:t>
            </a:r>
            <a:r>
              <a:rPr lang="en-US" altLang="en-US" sz="2800">
                <a:solidFill>
                  <a:srgbClr val="0000CC"/>
                </a:solidFill>
                <a:latin typeface="Times New Roman" panose="02020603050405020304" pitchFamily="18" charset="0"/>
              </a:rPr>
              <a:t>từ</a:t>
            </a:r>
            <a:r>
              <a:rPr lang="en-US" altLang="en-US" sz="2800" i="1">
                <a:solidFill>
                  <a:srgbClr val="0000CC"/>
                </a:solidFill>
                <a:latin typeface="Times New Roman" panose="02020603050405020304" pitchFamily="18" charset="0"/>
              </a:rPr>
              <a:t> </a:t>
            </a:r>
            <a:r>
              <a:rPr lang="en-US" altLang="en-US" sz="2800">
                <a:solidFill>
                  <a:srgbClr val="0000CC"/>
                </a:solidFill>
                <a:latin typeface="Times New Roman" panose="02020603050405020304" pitchFamily="18" charset="0"/>
              </a:rPr>
              <a:t>lúc còn nhỏ, khi giặc Mĩ ném bom bắn phá miền Bắc. Thành theo bố mẹ sơ tán về quê Mến.</a:t>
            </a:r>
          </a:p>
        </p:txBody>
      </p:sp>
      <p:sp>
        <p:nvSpPr>
          <p:cNvPr id="612367" name="Rectangle 15">
            <a:extLst>
              <a:ext uri="{FF2B5EF4-FFF2-40B4-BE49-F238E27FC236}">
                <a16:creationId xmlns:a16="http://schemas.microsoft.com/office/drawing/2014/main" id="{B9997BF4-8212-4294-A2F4-940F2D9B0BF3}"/>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12368" name="Text Box 16">
            <a:extLst>
              <a:ext uri="{FF2B5EF4-FFF2-40B4-BE49-F238E27FC236}">
                <a16:creationId xmlns:a16="http://schemas.microsoft.com/office/drawing/2014/main" id="{072845A1-8FFB-40B6-88CE-35698BDBF84B}"/>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181"/>
                                        </p:tgtEl>
                                        <p:attrNameLst>
                                          <p:attrName>style.visibility</p:attrName>
                                        </p:attrNameLst>
                                      </p:cBhvr>
                                      <p:to>
                                        <p:strVal val="visible"/>
                                      </p:to>
                                    </p:set>
                                    <p:animEffect transition="in" filter="fade">
                                      <p:cBhvr>
                                        <p:cTn id="7" dur="385" decel="100000"/>
                                        <p:tgtEl>
                                          <p:spTgt spid="2181"/>
                                        </p:tgtEl>
                                      </p:cBhvr>
                                    </p:animEffect>
                                    <p:animScale>
                                      <p:cBhvr>
                                        <p:cTn id="8" dur="385" decel="100000"/>
                                        <p:tgtEl>
                                          <p:spTgt spid="2181"/>
                                        </p:tgtEl>
                                      </p:cBhvr>
                                      <p:from x="10000" y="10000"/>
                                      <p:to x="200000" y="450000"/>
                                    </p:animScale>
                                    <p:animScale>
                                      <p:cBhvr>
                                        <p:cTn id="9" dur="615" accel="100000" fill="hold">
                                          <p:stCondLst>
                                            <p:cond delay="385"/>
                                          </p:stCondLst>
                                        </p:cTn>
                                        <p:tgtEl>
                                          <p:spTgt spid="2181"/>
                                        </p:tgtEl>
                                      </p:cBhvr>
                                      <p:from x="200000" y="450000"/>
                                      <p:to x="100000" y="100000"/>
                                    </p:animScale>
                                    <p:set>
                                      <p:cBhvr>
                                        <p:cTn id="10" dur="385" fill="hold"/>
                                        <p:tgtEl>
                                          <p:spTgt spid="2181"/>
                                        </p:tgtEl>
                                        <p:attrNameLst>
                                          <p:attrName>ppt_x</p:attrName>
                                        </p:attrNameLst>
                                      </p:cBhvr>
                                      <p:to>
                                        <p:strVal val="(0.5)"/>
                                      </p:to>
                                    </p:set>
                                    <p:anim from="(0.5)" to="(#ppt_x)" calcmode="lin" valueType="num">
                                      <p:cBhvr>
                                        <p:cTn id="11" dur="615" accel="100000" fill="hold">
                                          <p:stCondLst>
                                            <p:cond delay="385"/>
                                          </p:stCondLst>
                                        </p:cTn>
                                        <p:tgtEl>
                                          <p:spTgt spid="2181"/>
                                        </p:tgtEl>
                                        <p:attrNameLst>
                                          <p:attrName>ppt_x</p:attrName>
                                        </p:attrNameLst>
                                      </p:cBhvr>
                                    </p:anim>
                                    <p:set>
                                      <p:cBhvr>
                                        <p:cTn id="12" dur="385" fill="hold"/>
                                        <p:tgtEl>
                                          <p:spTgt spid="2181"/>
                                        </p:tgtEl>
                                        <p:attrNameLst>
                                          <p:attrName>ppt_y</p:attrName>
                                        </p:attrNameLst>
                                      </p:cBhvr>
                                      <p:to>
                                        <p:strVal val="(#ppt_y+0.4)"/>
                                      </p:to>
                                    </p:set>
                                    <p:anim from="(#ppt_y+0.4)" to="(#ppt_y)" calcmode="lin" valueType="num">
                                      <p:cBhvr>
                                        <p:cTn id="13" dur="615" accel="100000" fill="hold">
                                          <p:stCondLst>
                                            <p:cond delay="385"/>
                                          </p:stCondLst>
                                        </p:cTn>
                                        <p:tgtEl>
                                          <p:spTgt spid="218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2365"/>
                                        </p:tgtEl>
                                        <p:attrNameLst>
                                          <p:attrName>style.visibility</p:attrName>
                                        </p:attrNameLst>
                                      </p:cBhvr>
                                      <p:to>
                                        <p:strVal val="visible"/>
                                      </p:to>
                                    </p:set>
                                    <p:animEffect transition="in" filter="blinds(horizontal)">
                                      <p:cBhvr>
                                        <p:cTn id="18" dur="500"/>
                                        <p:tgtEl>
                                          <p:spTgt spid="6123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12366"/>
                                        </p:tgtEl>
                                        <p:attrNameLst>
                                          <p:attrName>style.visibility</p:attrName>
                                        </p:attrNameLst>
                                      </p:cBhvr>
                                      <p:to>
                                        <p:strVal val="visible"/>
                                      </p:to>
                                    </p:set>
                                    <p:animEffect transition="in" filter="box(in)">
                                      <p:cBhvr>
                                        <p:cTn id="23" dur="500"/>
                                        <p:tgtEl>
                                          <p:spTgt spid="612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65" grpId="0"/>
      <p:bldP spid="61236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5" name="Text Box 3">
            <a:extLst>
              <a:ext uri="{FF2B5EF4-FFF2-40B4-BE49-F238E27FC236}">
                <a16:creationId xmlns:a16="http://schemas.microsoft.com/office/drawing/2014/main" id="{021D4D02-6BD4-4C2A-A043-1108069D3443}"/>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2181" name="WordArt 133" descr="Narrow vertical">
            <a:extLst>
              <a:ext uri="{FF2B5EF4-FFF2-40B4-BE49-F238E27FC236}">
                <a16:creationId xmlns:a16="http://schemas.microsoft.com/office/drawing/2014/main" id="{30FFCE7A-E491-41A1-BD22-9C0DCEC8CE41}"/>
              </a:ext>
            </a:extLst>
          </p:cNvPr>
          <p:cNvSpPr>
            <a:spLocks noChangeArrowheads="1" noChangeShapeType="1" noTextEdit="1"/>
          </p:cNvSpPr>
          <p:nvPr/>
        </p:nvSpPr>
        <p:spPr bwMode="auto">
          <a:xfrm rot="21471546">
            <a:off x="2057400" y="1371601"/>
            <a:ext cx="4343400" cy="950913"/>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Tìm hiểu bài</a:t>
            </a:r>
          </a:p>
        </p:txBody>
      </p:sp>
      <p:sp>
        <p:nvSpPr>
          <p:cNvPr id="617480" name="Text Box 8">
            <a:extLst>
              <a:ext uri="{FF2B5EF4-FFF2-40B4-BE49-F238E27FC236}">
                <a16:creationId xmlns:a16="http://schemas.microsoft.com/office/drawing/2014/main" id="{2CAF2107-3DB7-4B58-8E1E-594B1AE16ED0}"/>
              </a:ext>
            </a:extLst>
          </p:cNvPr>
          <p:cNvSpPr txBox="1">
            <a:spLocks noChangeArrowheads="1"/>
          </p:cNvSpPr>
          <p:nvPr/>
        </p:nvSpPr>
        <p:spPr bwMode="auto">
          <a:xfrm>
            <a:off x="2057400" y="2605088"/>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u="sng">
                <a:solidFill>
                  <a:srgbClr val="FF0000"/>
                </a:solidFill>
                <a:latin typeface="Times New Roman" panose="02020603050405020304" pitchFamily="18" charset="0"/>
              </a:rPr>
              <a:t>Câu 2</a:t>
            </a:r>
            <a:r>
              <a:rPr lang="en-US" altLang="en-US" sz="2800">
                <a:solidFill>
                  <a:srgbClr val="FF0000"/>
                </a:solidFill>
                <a:latin typeface="Times New Roman" panose="02020603050405020304" pitchFamily="18" charset="0"/>
              </a:rPr>
              <a:t>: Lần đầu ra phố, Mến thấy thị xã có gì lạ?</a:t>
            </a:r>
          </a:p>
        </p:txBody>
      </p:sp>
      <p:sp>
        <p:nvSpPr>
          <p:cNvPr id="617482" name="Rectangle 10">
            <a:extLst>
              <a:ext uri="{FF2B5EF4-FFF2-40B4-BE49-F238E27FC236}">
                <a16:creationId xmlns:a16="http://schemas.microsoft.com/office/drawing/2014/main" id="{93867B9C-2CCB-4F28-B7A3-C07BED378005}"/>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17483" name="Text Box 11">
            <a:extLst>
              <a:ext uri="{FF2B5EF4-FFF2-40B4-BE49-F238E27FC236}">
                <a16:creationId xmlns:a16="http://schemas.microsoft.com/office/drawing/2014/main" id="{8CAAE086-9A94-4549-B84E-CCDE5EB7E5FF}"/>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7480"/>
                                        </p:tgtEl>
                                        <p:attrNameLst>
                                          <p:attrName>style.visibility</p:attrName>
                                        </p:attrNameLst>
                                      </p:cBhvr>
                                      <p:to>
                                        <p:strVal val="visible"/>
                                      </p:to>
                                    </p:set>
                                    <p:animEffect transition="in" filter="blinds(horizontal)">
                                      <p:cBhvr>
                                        <p:cTn id="7" dur="500"/>
                                        <p:tgtEl>
                                          <p:spTgt spid="617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8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5" name="Text Box 3">
            <a:extLst>
              <a:ext uri="{FF2B5EF4-FFF2-40B4-BE49-F238E27FC236}">
                <a16:creationId xmlns:a16="http://schemas.microsoft.com/office/drawing/2014/main" id="{F6CE56D0-936B-43CF-89DB-02A1F7808490}"/>
              </a:ext>
            </a:extLst>
          </p:cNvPr>
          <p:cNvSpPr txBox="1">
            <a:spLocks noChangeArrowheads="1"/>
          </p:cNvSpPr>
          <p:nvPr/>
        </p:nvSpPr>
        <p:spPr bwMode="auto">
          <a:xfrm>
            <a:off x="4648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latin typeface="VNI-Times" pitchFamily="2" charset="0"/>
            </a:endParaRPr>
          </a:p>
        </p:txBody>
      </p:sp>
      <p:sp>
        <p:nvSpPr>
          <p:cNvPr id="2181" name="WordArt 133" descr="Narrow vertical">
            <a:extLst>
              <a:ext uri="{FF2B5EF4-FFF2-40B4-BE49-F238E27FC236}">
                <a16:creationId xmlns:a16="http://schemas.microsoft.com/office/drawing/2014/main" id="{C5C40C09-1930-4F9B-9FE9-C37EC0E20118}"/>
              </a:ext>
            </a:extLst>
          </p:cNvPr>
          <p:cNvSpPr>
            <a:spLocks noChangeArrowheads="1" noChangeShapeType="1" noTextEdit="1"/>
          </p:cNvSpPr>
          <p:nvPr/>
        </p:nvSpPr>
        <p:spPr bwMode="auto">
          <a:xfrm rot="21471546">
            <a:off x="2209800" y="1143000"/>
            <a:ext cx="4343400" cy="838200"/>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Tìm hiểu bài</a:t>
            </a:r>
          </a:p>
        </p:txBody>
      </p:sp>
      <p:sp>
        <p:nvSpPr>
          <p:cNvPr id="627720" name="Text Box 8">
            <a:extLst>
              <a:ext uri="{FF2B5EF4-FFF2-40B4-BE49-F238E27FC236}">
                <a16:creationId xmlns:a16="http://schemas.microsoft.com/office/drawing/2014/main" id="{0EFE9B24-FD4A-4C8D-BB46-B64673D317EA}"/>
              </a:ext>
            </a:extLst>
          </p:cNvPr>
          <p:cNvSpPr txBox="1">
            <a:spLocks noChangeArrowheads="1"/>
          </p:cNvSpPr>
          <p:nvPr/>
        </p:nvSpPr>
        <p:spPr bwMode="auto">
          <a:xfrm>
            <a:off x="1981200" y="1981201"/>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a:solidFill>
                  <a:srgbClr val="FF0000"/>
                </a:solidFill>
                <a:latin typeface="Times New Roman" panose="02020603050405020304" pitchFamily="18" charset="0"/>
              </a:rPr>
              <a:t>Câu 3: Ở công viên, Mến có hành động gì đáng khen? </a:t>
            </a:r>
          </a:p>
        </p:txBody>
      </p:sp>
      <p:pic>
        <p:nvPicPr>
          <p:cNvPr id="627724" name="Picture 12">
            <a:extLst>
              <a:ext uri="{FF2B5EF4-FFF2-40B4-BE49-F238E27FC236}">
                <a16:creationId xmlns:a16="http://schemas.microsoft.com/office/drawing/2014/main" id="{DDC8E49E-86D9-4042-BDEA-C6F863E3B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743200"/>
            <a:ext cx="6172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627725" name="Rectangle 13">
            <a:extLst>
              <a:ext uri="{FF2B5EF4-FFF2-40B4-BE49-F238E27FC236}">
                <a16:creationId xmlns:a16="http://schemas.microsoft.com/office/drawing/2014/main" id="{7065B3D4-9A09-4DF0-A2D7-47C13F0E4EEF}"/>
              </a:ext>
            </a:extLst>
          </p:cNvPr>
          <p:cNvSpPr>
            <a:spLocks noChangeArrowheads="1"/>
          </p:cNvSpPr>
          <p:nvPr/>
        </p:nvSpPr>
        <p:spPr bwMode="auto">
          <a:xfrm>
            <a:off x="4569909" y="166688"/>
            <a:ext cx="26187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3300"/>
                </a:solidFill>
              </a:rPr>
              <a:t>Tập đọc: Đôi bạn</a:t>
            </a:r>
          </a:p>
        </p:txBody>
      </p:sp>
      <p:sp>
        <p:nvSpPr>
          <p:cNvPr id="627726" name="Text Box 14">
            <a:extLst>
              <a:ext uri="{FF2B5EF4-FFF2-40B4-BE49-F238E27FC236}">
                <a16:creationId xmlns:a16="http://schemas.microsoft.com/office/drawing/2014/main" id="{8409E4C6-6969-4473-8298-54E84D4ECB39}"/>
              </a:ext>
            </a:extLst>
          </p:cNvPr>
          <p:cNvSpPr txBox="1">
            <a:spLocks noChangeArrowheads="1"/>
          </p:cNvSpPr>
          <p:nvPr/>
        </p:nvSpPr>
        <p:spPr bwMode="auto">
          <a:xfrm>
            <a:off x="6629400" y="762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Times New Roman" panose="02020603050405020304" pitchFamily="18" charset="0"/>
              </a:rPr>
              <a:t>(Nguyễn Minh)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7720"/>
                                        </p:tgtEl>
                                        <p:attrNameLst>
                                          <p:attrName>style.visibility</p:attrName>
                                        </p:attrNameLst>
                                      </p:cBhvr>
                                      <p:to>
                                        <p:strVal val="visible"/>
                                      </p:to>
                                    </p:set>
                                    <p:animEffect transition="in" filter="blinds(horizontal)">
                                      <p:cBhvr>
                                        <p:cTn id="7" dur="500"/>
                                        <p:tgtEl>
                                          <p:spTgt spid="6277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27724"/>
                                        </p:tgtEl>
                                        <p:attrNameLst>
                                          <p:attrName>style.visibility</p:attrName>
                                        </p:attrNameLst>
                                      </p:cBhvr>
                                      <p:to>
                                        <p:strVal val="visible"/>
                                      </p:to>
                                    </p:set>
                                    <p:animEffect transition="in" filter="diamond(in)">
                                      <p:cBhvr>
                                        <p:cTn id="12" dur="1000"/>
                                        <p:tgtEl>
                                          <p:spTgt spid="627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2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1.|0.8|2.6|5.6|3.2|3.4|5.1|3.9|3.8|3.8|2.9|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2020-12-20T09:28:43Z</dcterms:created>
  <dcterms:modified xsi:type="dcterms:W3CDTF">2020-12-20T09:28:57Z</dcterms:modified>
</cp:coreProperties>
</file>