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0" r:id="rId3"/>
    <p:sldId id="281" r:id="rId4"/>
    <p:sldId id="282" r:id="rId5"/>
    <p:sldId id="286" r:id="rId6"/>
    <p:sldId id="287" r:id="rId7"/>
    <p:sldId id="288" r:id="rId8"/>
    <p:sldId id="290" r:id="rId9"/>
    <p:sldId id="283" r:id="rId10"/>
    <p:sldId id="291" r:id="rId11"/>
    <p:sldId id="292" r:id="rId12"/>
    <p:sldId id="2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7812-4FE5-4F87-95C5-0AF7C2EAF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E3186-4738-47C6-BD93-70248504F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7FA16-03E2-4AFB-B018-1BC0DE1B9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910F0-2873-4A83-AA64-0A25832CE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2670A-E51F-4EE9-8E14-76E0FC60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E598F-0020-4D5B-B0C0-4C552117A6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59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6E15F-E9F9-471D-8C64-DFE673C29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4C1ACF-0D2E-4B38-9EB3-724B293B7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E911D-BA6A-4092-9E0F-312C48FD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7C20D-2144-4190-B9A7-7F6FDA1A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061F8-FED9-4EA1-9F78-FEF0F02D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E98AB-0021-4C57-A682-3475085D2E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21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6B756F-B457-4D96-859A-EC17C7850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F4EB40-FBC4-4ABE-9731-3AC53760B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30C6D-5241-4D71-85D3-02ED43900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09053-F2B4-4874-A669-5503D7149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54779-4AB6-4207-85AB-19958664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B0D5A-8A2E-4706-8718-D7E6310B0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22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DD29-175B-4917-9CCA-CA0649A4A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70842-E79B-4367-A3EC-81143443B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032F-63D5-4DD1-8D13-924788B6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487C7-AF51-4676-AC1D-A1075BE33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A19AB-4982-4CCB-8272-391EF100B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F8441-F0BF-4D82-94C8-130BE2E65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4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A844-2119-44B1-8A74-FE64F3FBA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58B73-DE00-477F-9FB5-6DBDEA1B9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D62B2-A214-470D-86E7-DE9EEC43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EEEFA-6FD0-4450-B1B5-EBB87175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CF4CE-B5FC-4F68-9476-D5CC7962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51F9C-BDA9-42C8-99DC-AB9AF06A70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29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9DDE7-C37A-4B6C-905E-906704CE9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A5FCB-C690-4CF9-B32D-1A9A69A4C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07080-1C92-45E2-B0C3-E74B9CD5B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3EE90-37EF-4B78-A189-9CF3A72B2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B83B9-734A-4EF8-9F1F-ACB6361F2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1707B-99EA-441B-B4C6-FC58523B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2B811-58DA-4F45-8DFC-94604A0182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1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1E272-2219-4BD4-91BB-D61B82F8D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23606-C4C0-4A9B-9F5A-996EB83C8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161698-B8E6-41CD-8CBE-2EC2BBA51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12A2AD-8683-4FB4-B155-15E4130A5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54536-94A0-43C1-9607-CA2110D3D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1A9CD1-1C2A-4504-A76B-0CAAC4972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E67BB3-110E-4947-BD8A-7AC31AC1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809E7B-8D49-47E1-97D1-2AE9B7D9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56E28-FF66-4310-9A7F-181CED565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48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E4170-C8B8-4041-B219-3FD447B2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50295-8F04-453E-8037-3DEA3C558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FE7A19-745C-4222-B070-835D052B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28BFD-5D09-4D31-9D00-831297C0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EA9D9-2626-4843-A394-D5979B9BDB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283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747BFB-AF2D-4BA3-BC80-B20CE50AA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885825-C337-41F9-8ADE-EF6F721B5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97A58-F805-4740-925A-F3FAEEE35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B06F0-AFB1-4930-9DE6-89D325AD2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5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C5977-9794-4854-8194-23538729E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ED22E-063F-4322-B0A1-CBF638CFB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815C2-3D13-4764-B7A1-70892AB62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EF2F9-EF51-4C96-A7D3-1AB4125FF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B3865-6B15-4804-9469-37395756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790FA-63D6-4E5C-8418-3A92519C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EA174-ADDF-4CBD-A037-780C9DC62F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52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E7B3D-96EE-4419-A57D-F5156569F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6ECF12-A91D-4711-BC62-D79A6CD28F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1A777-54F2-4555-8A66-D0D7980BE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838F9-F49D-4E12-A703-29FEBFB7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6065A-36AF-4177-BAFC-3F6611732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50B68-238B-46B1-9ACE-A8980A0B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7743A-BDC9-4106-8237-78C415848F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98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AC0D3D-BDDD-4561-969A-7D6DA976B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5849E34-0E27-4B35-9118-D3E8668B0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56E271A-E47C-4518-BABB-5BE8779AEC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140C77A-2151-45B3-8B34-7ADE6BEBE7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9EB502B-F774-4C8A-943A-D088E98F17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080233F7-C3CC-49AF-96AB-6D499A5D94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77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Anh dep (4)">
            <a:extLst>
              <a:ext uri="{FF2B5EF4-FFF2-40B4-BE49-F238E27FC236}">
                <a16:creationId xmlns:a16="http://schemas.microsoft.com/office/drawing/2014/main" id="{9A6DE25B-A30E-4DAE-964C-9E9E2766D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6">
            <a:extLst>
              <a:ext uri="{FF2B5EF4-FFF2-40B4-BE49-F238E27FC236}">
                <a16:creationId xmlns:a16="http://schemas.microsoft.com/office/drawing/2014/main" id="{443089FE-6B30-4B7B-A9B8-38FE6A041A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2819400"/>
            <a:ext cx="7467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CC00">
                        <a:alpha val="98000"/>
                      </a:srgbClr>
                    </a:gs>
                    <a:gs pos="50000">
                      <a:srgbClr val="FF0000"/>
                    </a:gs>
                    <a:gs pos="100000">
                      <a:srgbClr val="99CC00">
                        <a:alpha val="98000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đọc: Lớp 3</a:t>
            </a: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id="{D0E4A436-45F5-46A2-A23B-9604856E4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172201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Line 3">
            <a:extLst>
              <a:ext uri="{FF2B5EF4-FFF2-40B4-BE49-F238E27FC236}">
                <a16:creationId xmlns:a16="http://schemas.microsoft.com/office/drawing/2014/main" id="{C6EFA94D-D0FD-475F-9D91-6C08EDDE02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914400"/>
            <a:ext cx="0" cy="594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8FDD223E-A1C4-4EA6-9E54-B6645A5A8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143000"/>
            <a:ext cx="4648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4. Theo em, phong tục trên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nói lên tình cảm của người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Ê-ti-ô-pi-a với quê hương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như thế nào?</a:t>
            </a:r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DC22A71F-772F-4207-A933-4FAA7F3DE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990600"/>
            <a:ext cx="4191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Người Ê-ti-ô-pi-a rất yêu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quý và trân trọng mảnh đất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của quê hương.</a:t>
            </a:r>
          </a:p>
        </p:txBody>
      </p:sp>
      <p:sp>
        <p:nvSpPr>
          <p:cNvPr id="43017" name="Rectangle 9">
            <a:extLst>
              <a:ext uri="{FF2B5EF4-FFF2-40B4-BE49-F238E27FC236}">
                <a16:creationId xmlns:a16="http://schemas.microsoft.com/office/drawing/2014/main" id="{B6361AA6-2CFC-491B-AF68-FA3ADE7E9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88620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Đất đai Tổ quốc là thứ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thiêng liêng, cao quý nhất..</a:t>
            </a:r>
          </a:p>
        </p:txBody>
      </p:sp>
      <p:sp>
        <p:nvSpPr>
          <p:cNvPr id="43018" name="Rectangle 10">
            <a:extLst>
              <a:ext uri="{FF2B5EF4-FFF2-40B4-BE49-F238E27FC236}">
                <a16:creationId xmlns:a16="http://schemas.microsoft.com/office/drawing/2014/main" id="{8D19637C-405D-4302-B0A2-860CDA620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733800"/>
            <a:ext cx="464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Nội dung bài nói lên điều gì?</a:t>
            </a:r>
          </a:p>
        </p:txBody>
      </p:sp>
      <p:sp>
        <p:nvSpPr>
          <p:cNvPr id="43019" name="AutoShape 11">
            <a:extLst>
              <a:ext uri="{FF2B5EF4-FFF2-40B4-BE49-F238E27FC236}">
                <a16:creationId xmlns:a16="http://schemas.microsoft.com/office/drawing/2014/main" id="{DDC3F1B8-150E-4ADA-B873-FD80B066A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0"/>
            <a:ext cx="84582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Tìm hiểu bài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Câu hỏi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:                                                </a:t>
            </a: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Trả lời: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/>
      <p:bldP spid="43017" grpId="0"/>
      <p:bldP spid="430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>
            <a:extLst>
              <a:ext uri="{FF2B5EF4-FFF2-40B4-BE49-F238E27FC236}">
                <a16:creationId xmlns:a16="http://schemas.microsoft.com/office/drawing/2014/main" id="{D3995975-BA42-4243-B483-D4D1DFDBB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600200"/>
            <a:ext cx="2819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3. Luyện đọc lại:</a:t>
            </a: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F8EC1120-282A-4456-88DA-E127125A9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133600"/>
            <a:ext cx="7696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GV đọc diễn cảm đoạn 2..</a:t>
            </a:r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71470EBD-179E-482E-8F48-9E0334371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66700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HS thi đọc đoạn 2 (phân biệt lời dẫn chuyện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và lời các nhân vật)</a:t>
            </a:r>
          </a:p>
        </p:txBody>
      </p:sp>
      <p:sp>
        <p:nvSpPr>
          <p:cNvPr id="44040" name="Rectangle 8">
            <a:extLst>
              <a:ext uri="{FF2B5EF4-FFF2-40B4-BE49-F238E27FC236}">
                <a16:creationId xmlns:a16="http://schemas.microsoft.com/office/drawing/2014/main" id="{257A153E-99BD-47BC-9866-D099ED599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657600"/>
            <a:ext cx="3886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1 học sinh đọc cả bài.</a:t>
            </a:r>
          </a:p>
        </p:txBody>
      </p:sp>
      <p:sp>
        <p:nvSpPr>
          <p:cNvPr id="44041" name="Rectangle 9">
            <a:extLst>
              <a:ext uri="{FF2B5EF4-FFF2-40B4-BE49-F238E27FC236}">
                <a16:creationId xmlns:a16="http://schemas.microsoft.com/office/drawing/2014/main" id="{36156BB8-8AEA-433B-BA7E-2611FCEBE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191000"/>
            <a:ext cx="6019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.Lớp nhận xét và chọn bạn đọc hay</a:t>
            </a:r>
          </a:p>
        </p:txBody>
      </p:sp>
      <p:sp>
        <p:nvSpPr>
          <p:cNvPr id="44042" name="Rectangle 10">
            <a:extLst>
              <a:ext uri="{FF2B5EF4-FFF2-40B4-BE49-F238E27FC236}">
                <a16:creationId xmlns:a16="http://schemas.microsoft.com/office/drawing/2014/main" id="{E3CD42F4-A44E-4612-8409-F843B48AE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724400"/>
            <a:ext cx="373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Giáo viên nhận xét.</a:t>
            </a:r>
          </a:p>
        </p:txBody>
      </p:sp>
      <p:sp>
        <p:nvSpPr>
          <p:cNvPr id="44045" name="Rectangle 13">
            <a:extLst>
              <a:ext uri="{FF2B5EF4-FFF2-40B4-BE49-F238E27FC236}">
                <a16:creationId xmlns:a16="http://schemas.microsoft.com/office/drawing/2014/main" id="{04F6E7E3-1CB1-4564-BA23-2E295DBCE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05200" y="304800"/>
            <a:ext cx="5105400" cy="9906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Tập đọc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 Đất quý, đất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39" grpId="0"/>
      <p:bldP spid="44040" grpId="0"/>
      <p:bldP spid="44041" grpId="0"/>
      <p:bldP spid="440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2" descr="gentileframe1181x1772pngh0">
            <a:extLst>
              <a:ext uri="{FF2B5EF4-FFF2-40B4-BE49-F238E27FC236}">
                <a16:creationId xmlns:a16="http://schemas.microsoft.com/office/drawing/2014/main" id="{52D57705-44F9-4E7E-B986-A912139DC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048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9">
            <a:extLst>
              <a:ext uri="{FF2B5EF4-FFF2-40B4-BE49-F238E27FC236}">
                <a16:creationId xmlns:a16="http://schemas.microsoft.com/office/drawing/2014/main" id="{D778A88C-F5CF-451F-AC97-6139131E9E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1" y="2286000"/>
            <a:ext cx="7415213" cy="20383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kern="10">
                <a:ln w="18034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giỏi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A7DC8287-2E43-4B9A-A5DC-5ACE7E6D7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2400" y="228600"/>
            <a:ext cx="4114800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  Kiểm tra bài cũ:   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D7F91FA3-4BBB-436B-A1E4-0C10A8A30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0668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0000"/>
                </a:solidFill>
              </a:rPr>
              <a:t>Đức kể với bà những gì? </a:t>
            </a: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AF900057-53B8-4B0D-8395-8D65648E2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524000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0000"/>
                </a:solidFill>
              </a:rPr>
              <a:t>Qua bức thư em thấy tình cảm của Đức đối với bà ở quê như thế nào?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AEC422AD-7A3E-440A-8D1F-50A3D88DF6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05200" y="152400"/>
            <a:ext cx="5105400" cy="990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Tập đọc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 Đất quý, đất yêu</a:t>
            </a:r>
          </a:p>
        </p:txBody>
      </p:sp>
      <p:pic>
        <p:nvPicPr>
          <p:cNvPr id="31751" name="Picture 7">
            <a:extLst>
              <a:ext uri="{FF2B5EF4-FFF2-40B4-BE49-F238E27FC236}">
                <a16:creationId xmlns:a16="http://schemas.microsoft.com/office/drawing/2014/main" id="{4804681E-2B6C-4D26-A1AF-36FE0B865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8839200" cy="4876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Rectangle 7">
            <a:extLst>
              <a:ext uri="{FF2B5EF4-FFF2-40B4-BE49-F238E27FC236}">
                <a16:creationId xmlns:a16="http://schemas.microsoft.com/office/drawing/2014/main" id="{1C71F7A1-C1D0-4196-9890-C349A5DCE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143000"/>
            <a:ext cx="2362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1. Luyện đọc</a:t>
            </a:r>
          </a:p>
        </p:txBody>
      </p:sp>
      <p:sp>
        <p:nvSpPr>
          <p:cNvPr id="32776" name="Rectangle 8">
            <a:extLst>
              <a:ext uri="{FF2B5EF4-FFF2-40B4-BE49-F238E27FC236}">
                <a16:creationId xmlns:a16="http://schemas.microsoft.com/office/drawing/2014/main" id="{A8DBC461-2D7D-4595-B7DF-A19B8B792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600200"/>
            <a:ext cx="7696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* Hướng dẫn đọc: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- Lời dẫn chuyện: khoan thai, nhẹ nhàng.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- Lời viên quan: chậm rãi, cảm động.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- Học sinh đọc tiếp nối từng câu.</a:t>
            </a:r>
          </a:p>
        </p:txBody>
      </p:sp>
      <p:sp>
        <p:nvSpPr>
          <p:cNvPr id="32779" name="Rectangle 11">
            <a:extLst>
              <a:ext uri="{FF2B5EF4-FFF2-40B4-BE49-F238E27FC236}">
                <a16:creationId xmlns:a16="http://schemas.microsoft.com/office/drawing/2014/main" id="{015DC432-E67B-429E-A96A-BB85808B5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05200" y="152400"/>
            <a:ext cx="5105400" cy="9906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Tập đọc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 Đất quý, đất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>
            <a:extLst>
              <a:ext uri="{FF2B5EF4-FFF2-40B4-BE49-F238E27FC236}">
                <a16:creationId xmlns:a16="http://schemas.microsoft.com/office/drawing/2014/main" id="{25D65100-4126-4D9E-A44F-573108A76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752600"/>
            <a:ext cx="1981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u="sng">
                <a:solidFill>
                  <a:srgbClr val="FF0000"/>
                </a:solidFill>
                <a:latin typeface="Times New Roman" panose="02020603050405020304" pitchFamily="18" charset="0"/>
              </a:rPr>
              <a:t>Luyện đọc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6870" name="Line 6">
            <a:extLst>
              <a:ext uri="{FF2B5EF4-FFF2-40B4-BE49-F238E27FC236}">
                <a16:creationId xmlns:a16="http://schemas.microsoft.com/office/drawing/2014/main" id="{37E3887E-D239-4FF1-81AB-710C876772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5146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FA4A6110-E9EB-4495-93C3-BDABB9FCC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676400"/>
            <a:ext cx="1981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u="sng">
                <a:solidFill>
                  <a:srgbClr val="FF0000"/>
                </a:solidFill>
                <a:latin typeface="Times New Roman" panose="02020603050405020304" pitchFamily="18" charset="0"/>
              </a:rPr>
              <a:t>Từ ngữ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6872" name="Rectangle 8">
            <a:extLst>
              <a:ext uri="{FF2B5EF4-FFF2-40B4-BE49-F238E27FC236}">
                <a16:creationId xmlns:a16="http://schemas.microsoft.com/office/drawing/2014/main" id="{71B3814C-4401-4C27-847B-BA516FB62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1981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mở tiệc</a:t>
            </a:r>
          </a:p>
        </p:txBody>
      </p:sp>
      <p:sp>
        <p:nvSpPr>
          <p:cNvPr id="36873" name="Rectangle 9">
            <a:extLst>
              <a:ext uri="{FF2B5EF4-FFF2-40B4-BE49-F238E27FC236}">
                <a16:creationId xmlns:a16="http://schemas.microsoft.com/office/drawing/2014/main" id="{F1BB06A8-34C9-47C5-971C-9A5168412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048000"/>
            <a:ext cx="198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chiêu đãi</a:t>
            </a:r>
          </a:p>
        </p:txBody>
      </p:sp>
      <p:sp>
        <p:nvSpPr>
          <p:cNvPr id="36874" name="Rectangle 10">
            <a:extLst>
              <a:ext uri="{FF2B5EF4-FFF2-40B4-BE49-F238E27FC236}">
                <a16:creationId xmlns:a16="http://schemas.microsoft.com/office/drawing/2014/main" id="{0263C928-0154-4B9C-9B6E-924AB6F9E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657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vật quý</a:t>
            </a:r>
          </a:p>
        </p:txBody>
      </p:sp>
      <p:sp>
        <p:nvSpPr>
          <p:cNvPr id="36875" name="Rectangle 11">
            <a:extLst>
              <a:ext uri="{FF2B5EF4-FFF2-40B4-BE49-F238E27FC236}">
                <a16:creationId xmlns:a16="http://schemas.microsoft.com/office/drawing/2014/main" id="{72B93173-B4EC-4079-8022-CBF4D5DD0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191000"/>
            <a:ext cx="2362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sản vật hiếm</a:t>
            </a:r>
          </a:p>
        </p:txBody>
      </p:sp>
      <p:sp>
        <p:nvSpPr>
          <p:cNvPr id="36878" name="Rectangle 14">
            <a:extLst>
              <a:ext uri="{FF2B5EF4-FFF2-40B4-BE49-F238E27FC236}">
                <a16:creationId xmlns:a16="http://schemas.microsoft.com/office/drawing/2014/main" id="{A06BCC91-980F-407D-BB45-13DF74EAD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05200" y="152400"/>
            <a:ext cx="5105400" cy="9906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Tập đọc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 Đất quý, đất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73" grpId="0"/>
      <p:bldP spid="36874" grpId="0"/>
      <p:bldP spid="368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>
            <a:extLst>
              <a:ext uri="{FF2B5EF4-FFF2-40B4-BE49-F238E27FC236}">
                <a16:creationId xmlns:a16="http://schemas.microsoft.com/office/drawing/2014/main" id="{F08B6B41-B35C-47D3-8177-6015FF202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52400"/>
            <a:ext cx="198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1. Luyện đọc</a:t>
            </a: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1ED3E2C8-45CE-4685-BF74-7C154D93B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762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Đoạn 2 chia ra 2 đoạn: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+ Lúc hai người…………như vậy.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+ Viên quan………….hạt cát nhỏ.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- 4 học sinh đọc tiếp nối từng đoạn.</a:t>
            </a:r>
          </a:p>
        </p:txBody>
      </p:sp>
      <p:sp>
        <p:nvSpPr>
          <p:cNvPr id="37896" name="Rectangle 8">
            <a:extLst>
              <a:ext uri="{FF2B5EF4-FFF2-40B4-BE49-F238E27FC236}">
                <a16:creationId xmlns:a16="http://schemas.microsoft.com/office/drawing/2014/main" id="{B9319903-AC29-4450-AEE3-639849938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200400"/>
            <a:ext cx="8763000" cy="2286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Ông sai người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cạo sạch đất ở đế giày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của khách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rồi mới để họ xuống tàu trở về nước.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//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Tại sao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các ông lại phải làm như vậy?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Đất Ê-ti-ô-pi-a là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cha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là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,/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là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anh em ruột thịt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của chúng tôi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.//</a:t>
            </a:r>
          </a:p>
        </p:txBody>
      </p:sp>
      <p:sp>
        <p:nvSpPr>
          <p:cNvPr id="37897" name="Rectangle 9">
            <a:extLst>
              <a:ext uri="{FF2B5EF4-FFF2-40B4-BE49-F238E27FC236}">
                <a16:creationId xmlns:a16="http://schemas.microsoft.com/office/drawing/2014/main" id="{819E350A-EC80-4D15-B034-CFD099A8C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514600"/>
            <a:ext cx="472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Hướng dẫn đọc đoạn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animBg="1"/>
      <p:bldP spid="378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>
            <a:extLst>
              <a:ext uri="{FF2B5EF4-FFF2-40B4-BE49-F238E27FC236}">
                <a16:creationId xmlns:a16="http://schemas.microsoft.com/office/drawing/2014/main" id="{1DCC14FD-9890-4F42-8457-7D8742D26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1981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Luyện đọc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8917" name="Line 5">
            <a:extLst>
              <a:ext uri="{FF2B5EF4-FFF2-40B4-BE49-F238E27FC236}">
                <a16:creationId xmlns:a16="http://schemas.microsoft.com/office/drawing/2014/main" id="{EC9334B7-0926-4F6E-88EA-F07DE5F7B4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057400"/>
            <a:ext cx="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D8E42A96-0038-4104-B13E-1F90AA18A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828800"/>
            <a:ext cx="1981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Từ ngữ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98BFDCA2-A785-4496-A8AA-3CD46848A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mở tiệc</a:t>
            </a:r>
          </a:p>
        </p:txBody>
      </p:sp>
      <p:sp>
        <p:nvSpPr>
          <p:cNvPr id="38920" name="Rectangle 8">
            <a:extLst>
              <a:ext uri="{FF2B5EF4-FFF2-40B4-BE49-F238E27FC236}">
                <a16:creationId xmlns:a16="http://schemas.microsoft.com/office/drawing/2014/main" id="{DF00DCFD-407C-4CBF-8A3D-D6F50B56B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971800"/>
            <a:ext cx="1981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chiêu đãi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FA3BD29B-8BD2-496A-8168-D95AFFF4F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429000"/>
            <a:ext cx="1752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vật quý</a:t>
            </a:r>
          </a:p>
        </p:txBody>
      </p:sp>
      <p:sp>
        <p:nvSpPr>
          <p:cNvPr id="38922" name="Rectangle 10">
            <a:extLst>
              <a:ext uri="{FF2B5EF4-FFF2-40B4-BE49-F238E27FC236}">
                <a16:creationId xmlns:a16="http://schemas.microsoft.com/office/drawing/2014/main" id="{97AEDEEE-BFAF-428F-94E8-94B24CA5D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505200"/>
            <a:ext cx="198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Khâm phục</a:t>
            </a:r>
          </a:p>
        </p:txBody>
      </p:sp>
      <p:sp>
        <p:nvSpPr>
          <p:cNvPr id="38923" name="Rectangle 11">
            <a:extLst>
              <a:ext uri="{FF2B5EF4-FFF2-40B4-BE49-F238E27FC236}">
                <a16:creationId xmlns:a16="http://schemas.microsoft.com/office/drawing/2014/main" id="{EDDF9415-C54F-4D42-A9EB-0C088B16F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362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Ê-ti-ô-pi-a</a:t>
            </a:r>
          </a:p>
        </p:txBody>
      </p:sp>
      <p:sp>
        <p:nvSpPr>
          <p:cNvPr id="38924" name="Rectangle 12">
            <a:extLst>
              <a:ext uri="{FF2B5EF4-FFF2-40B4-BE49-F238E27FC236}">
                <a16:creationId xmlns:a16="http://schemas.microsoft.com/office/drawing/2014/main" id="{30296107-AA65-4D85-92FD-C9E2498C3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895600"/>
            <a:ext cx="198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Cung điện</a:t>
            </a:r>
          </a:p>
        </p:txBody>
      </p:sp>
      <p:sp>
        <p:nvSpPr>
          <p:cNvPr id="38925" name="Rectangle 13">
            <a:extLst>
              <a:ext uri="{FF2B5EF4-FFF2-40B4-BE49-F238E27FC236}">
                <a16:creationId xmlns:a16="http://schemas.microsoft.com/office/drawing/2014/main" id="{C3048973-86AE-4F4B-83B9-235674A7B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038600"/>
            <a:ext cx="2209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sản vật hiếm</a:t>
            </a:r>
          </a:p>
        </p:txBody>
      </p:sp>
      <p:sp>
        <p:nvSpPr>
          <p:cNvPr id="38928" name="Rectangle 16">
            <a:extLst>
              <a:ext uri="{FF2B5EF4-FFF2-40B4-BE49-F238E27FC236}">
                <a16:creationId xmlns:a16="http://schemas.microsoft.com/office/drawing/2014/main" id="{1C4D13DC-3B28-414D-A230-027196F688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05200" y="304800"/>
            <a:ext cx="5105400" cy="9906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Tập đọc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 Đất quý, đất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/>
      <p:bldP spid="38923" grpId="0"/>
      <p:bldP spid="389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>
            <a:extLst>
              <a:ext uri="{FF2B5EF4-FFF2-40B4-BE49-F238E27FC236}">
                <a16:creationId xmlns:a16="http://schemas.microsoft.com/office/drawing/2014/main" id="{5565A434-2071-49C9-B8C6-C88DF0F69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219200"/>
            <a:ext cx="2438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1. Luyện đọc</a:t>
            </a: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C84B3EE4-6A16-46AA-8063-86F3C26D9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828800"/>
            <a:ext cx="7239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- Học sinh luyện đọc nhóm 4.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- Một học sinh đọc lời viên quan.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- Đại diện nhóm tiếp nối nhau đọc 4 đoạn</a:t>
            </a:r>
          </a:p>
        </p:txBody>
      </p:sp>
      <p:sp>
        <p:nvSpPr>
          <p:cNvPr id="40969" name="Rectangle 9">
            <a:extLst>
              <a:ext uri="{FF2B5EF4-FFF2-40B4-BE49-F238E27FC236}">
                <a16:creationId xmlns:a16="http://schemas.microsoft.com/office/drawing/2014/main" id="{53A45A31-2E9E-4BC8-94B6-E4487BA5A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05200" y="304800"/>
            <a:ext cx="5105400" cy="9906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Tập đọc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 Đất quý, đất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Line 5">
            <a:extLst>
              <a:ext uri="{FF2B5EF4-FFF2-40B4-BE49-F238E27FC236}">
                <a16:creationId xmlns:a16="http://schemas.microsoft.com/office/drawing/2014/main" id="{9BECAA56-03B9-4E11-A803-5D2666129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914400"/>
            <a:ext cx="0" cy="594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64BE8FE7-EBF5-4635-9198-749D97D11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90600"/>
            <a:ext cx="4648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1. Hai người khách được vua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Ê-ti-ô-pi-a đón tiếp như thế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nào?</a:t>
            </a:r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456FCF3B-CAAD-4DF4-93A8-FDEFF6A2D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838200"/>
            <a:ext cx="4191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FF"/>
                </a:solidFill>
                <a:latin typeface="Times New Roman" panose="02020603050405020304" pitchFamily="18" charset="0"/>
              </a:rPr>
              <a:t>Vua mời họ vào cung, mở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FF"/>
                </a:solidFill>
                <a:latin typeface="Times New Roman" panose="02020603050405020304" pitchFamily="18" charset="0"/>
              </a:rPr>
              <a:t> tiệc chiêu đãi, tặng nhiều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FF"/>
                </a:solidFill>
                <a:latin typeface="Times New Roman" panose="02020603050405020304" pitchFamily="18" charset="0"/>
              </a:rPr>
              <a:t> vật quý.</a:t>
            </a:r>
          </a:p>
        </p:txBody>
      </p:sp>
      <p:sp>
        <p:nvSpPr>
          <p:cNvPr id="33801" name="Rectangle 9">
            <a:extLst>
              <a:ext uri="{FF2B5EF4-FFF2-40B4-BE49-F238E27FC236}">
                <a16:creationId xmlns:a16="http://schemas.microsoft.com/office/drawing/2014/main" id="{2CB3E9CB-FF8E-4599-BA34-67FCC007C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19400"/>
            <a:ext cx="4648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2. Khi khách sắp xuống tàu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có điều gì bất ngờ xảy ra?</a:t>
            </a:r>
          </a:p>
        </p:txBody>
      </p:sp>
      <p:sp>
        <p:nvSpPr>
          <p:cNvPr id="33802" name="Rectangle 10">
            <a:extLst>
              <a:ext uri="{FF2B5EF4-FFF2-40B4-BE49-F238E27FC236}">
                <a16:creationId xmlns:a16="http://schemas.microsoft.com/office/drawing/2014/main" id="{FF846954-B126-4604-B960-EC8436F6B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743200"/>
            <a:ext cx="441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FF"/>
                </a:solidFill>
                <a:latin typeface="Times New Roman" panose="02020603050405020304" pitchFamily="18" charset="0"/>
              </a:rPr>
              <a:t>Viên quan bảo khách dừng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FF"/>
                </a:solidFill>
                <a:latin typeface="Times New Roman" panose="02020603050405020304" pitchFamily="18" charset="0"/>
              </a:rPr>
              <a:t>lại,cởi giày ra để họ cạo sạch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FF"/>
                </a:solidFill>
                <a:latin typeface="Times New Roman" panose="02020603050405020304" pitchFamily="18" charset="0"/>
              </a:rPr>
              <a:t>đất ở đế giày rồi mới để khách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FF"/>
                </a:solidFill>
                <a:latin typeface="Times New Roman" panose="02020603050405020304" pitchFamily="18" charset="0"/>
              </a:rPr>
              <a:t>xuống tàu trở về nước.</a:t>
            </a:r>
          </a:p>
        </p:txBody>
      </p:sp>
      <p:sp>
        <p:nvSpPr>
          <p:cNvPr id="33803" name="Rectangle 11">
            <a:extLst>
              <a:ext uri="{FF2B5EF4-FFF2-40B4-BE49-F238E27FC236}">
                <a16:creationId xmlns:a16="http://schemas.microsoft.com/office/drawing/2014/main" id="{FA744AF1-8F84-494C-ADF5-1DC731579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81600"/>
            <a:ext cx="4648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3. Vì sao người Ê-ti-ô-pi-a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không để khách mang đi, dù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chỉ là một hạt cát nhỏ?</a:t>
            </a:r>
          </a:p>
        </p:txBody>
      </p:sp>
      <p:sp>
        <p:nvSpPr>
          <p:cNvPr id="33804" name="Rectangle 12">
            <a:extLst>
              <a:ext uri="{FF2B5EF4-FFF2-40B4-BE49-F238E27FC236}">
                <a16:creationId xmlns:a16="http://schemas.microsoft.com/office/drawing/2014/main" id="{702006EC-606A-42C6-97C1-CE8236F5C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953000"/>
            <a:ext cx="4419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FF"/>
                </a:solidFill>
                <a:latin typeface="Times New Roman" panose="02020603050405020304" pitchFamily="18" charset="0"/>
              </a:rPr>
              <a:t>Vì người Ê-ti-ô-pi-a coi đất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FF"/>
                </a:solidFill>
                <a:latin typeface="Times New Roman" panose="02020603050405020304" pitchFamily="18" charset="0"/>
              </a:rPr>
              <a:t>của quê hương họ là thứ thiêng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FF"/>
                </a:solidFill>
                <a:latin typeface="Times New Roman" panose="02020603050405020304" pitchFamily="18" charset="0"/>
              </a:rPr>
              <a:t>liêng, cao quý nhất.</a:t>
            </a:r>
          </a:p>
        </p:txBody>
      </p:sp>
      <p:sp>
        <p:nvSpPr>
          <p:cNvPr id="33805" name="AutoShape 13">
            <a:extLst>
              <a:ext uri="{FF2B5EF4-FFF2-40B4-BE49-F238E27FC236}">
                <a16:creationId xmlns:a16="http://schemas.microsoft.com/office/drawing/2014/main" id="{563661A3-2C3D-4799-B75F-F3A67849C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0"/>
            <a:ext cx="84582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 Tìm hiểu bài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Câu hỏi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:                                                </a:t>
            </a: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Trả lời: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33801" grpId="0"/>
      <p:bldP spid="33802" grpId="0"/>
      <p:bldP spid="33803" grpId="0"/>
      <p:bldP spid="3380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</Words>
  <Application>Microsoft Office PowerPoint</Application>
  <PresentationFormat>Widescreen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2020-11-25T01:55:14Z</dcterms:created>
  <dcterms:modified xsi:type="dcterms:W3CDTF">2020-11-25T01:55:28Z</dcterms:modified>
</cp:coreProperties>
</file>