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90" r:id="rId3"/>
    <p:sldId id="304" r:id="rId4"/>
    <p:sldId id="305" r:id="rId5"/>
    <p:sldId id="306" r:id="rId6"/>
    <p:sldId id="307" r:id="rId7"/>
    <p:sldId id="308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5B26F-75A9-4CAF-AE57-BAE194E0D4A4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53E92-D754-425E-9B01-2C8376895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5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67DFA2-8F55-462B-8EA4-ABDE9B271CC4}" type="slidenum">
              <a:rPr lang="en-US" altLang="vi-VN"/>
              <a:pPr/>
              <a:t>8</a:t>
            </a:fld>
            <a:endParaRPr lang="en-US" altLang="vi-VN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43F2E-EF24-440E-9C5C-049D8E27A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6F6FA0-5051-4024-A578-5090A289F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36113-B397-4B65-A27B-0F4EAD05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96F97-414C-43FE-AD7D-DCCD4843F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D29BF-8F27-4A95-91A0-97A38F88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3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99F4-0BCC-4530-944C-AC8302E30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79519F-EBF2-48E5-94F3-9C4299EEE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3EEDE-3175-4135-8B54-0BBB4A3E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4EFA8-7ADE-4E5B-9967-B12FA125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05D16-ACA8-4117-95F4-013247AD3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3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215FD2-90B4-49CD-BA3A-5AC69A305B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0CAF6-0457-40E5-8C5E-DA58AA062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57772-3DC2-4A4F-BEF4-B7D46707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D201B-C44E-4625-B000-3F292BD6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BCE73-BCD2-44FA-A648-EECB0FD3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0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21BE4BB-4423-4A5C-9400-511B48FB8CD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3195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DA897-43BC-4E3B-A7EC-CA01900FA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61F16-15F9-4A0C-BE1A-B76ACA3D7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43E56-FE8E-48ED-8A46-684423C4F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11272-4077-4298-B09B-C2355220E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22D73-C4AC-4A28-B509-E06B9EC2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5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CD0BA-E458-4373-BE59-9851CDD3A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CC5C3-8222-4DF5-A0A1-596E3944C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5C6DE-61D3-417A-AB16-EB7B17E9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BF7E3-DB80-4C89-BD2C-D585FBFF3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39BA7-72CC-45CA-B35C-6D016EC8D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46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6E80-C08B-4591-8AE1-693F0A914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EB47E-1B9B-48E6-9851-D8BC85350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F0CBE-C8F6-4A2B-8A50-58285BE4B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99184-12F8-4895-8E8B-40A98114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D378F-E453-486D-BEDE-ECB30083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3CD2C-8A48-413E-B872-D0DDE49B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01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AD7B7-CE4B-4F24-ABFC-B3CDA4801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E6E44-0F38-4A55-9DE4-3D4E40145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456AB9-5B01-4388-8721-10D3EE2E7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1141C7-23E3-4101-A1C5-AFE796963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693A91-7369-492A-95AC-71EC03F0D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C68542-8CF0-4AB2-8368-7481C2BFA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0F7001-7AD0-4639-80DF-92DBBA50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197A86-28D9-4FAE-AD9F-1DB987634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7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6A709-B3D1-4A2F-8C5C-121599645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601B1-DB68-45DA-B639-B70CDD21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8CD0F2-8A00-4EBF-89EC-EE2C18C0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382C59-F1D3-43F7-8D4C-0AE2CD8AE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8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8DB-D635-4050-A7DE-5BF69462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5B6FC-2BF4-44F5-9FB1-DAA5773F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2DD1A-B04F-434B-AC2E-25502805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D053-5C76-46F2-88E9-373F28CB7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70B14-54F8-43B5-92F2-103E2EEBD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8D3CA-0EC9-47D1-8869-37D0BDEB0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BF905-349A-404E-ADE5-5BFC0C46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C60B6-D490-4366-8BED-13660C706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D8DB4-CB69-448E-BBC5-ADD531C2D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7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D44B-740D-4D36-AAA3-F6060D9AA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485D19-C2C1-4DBC-B59E-B84D94AC17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006840-C3B9-45D6-854B-A995631A1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268EDE-108C-49C1-8945-6C605912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D41E4-6CC6-4FBB-9DE8-62EF7088E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1FDE6-1A68-4E17-8FE5-0A604AD9C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9ADDD7-F430-4B83-8175-283751A4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E0F72-C1C1-482E-9766-69C5F7A27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5628B-02DA-4D7B-A715-116E27CBB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8045F-5C45-491E-9448-143096B0EB8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71C0F-CF4E-4FF3-881F-A4C5470BA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E39DC-1DC0-48BB-BAA7-74112950A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C1F77-5668-4BC5-8281-6BF435B3A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1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gif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934" name="Picture 78" descr="flowersFrame_png_ydh_0008_1772x11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937" name="WordArt 81"/>
          <p:cNvSpPr>
            <a:spLocks noChangeArrowheads="1" noChangeShapeType="1" noTextEdit="1"/>
          </p:cNvSpPr>
          <p:nvPr/>
        </p:nvSpPr>
        <p:spPr bwMode="auto">
          <a:xfrm>
            <a:off x="3429000" y="3200400"/>
            <a:ext cx="213360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VNI-Revue"/>
              </a:rPr>
              <a:t>Môn: </a:t>
            </a:r>
          </a:p>
        </p:txBody>
      </p:sp>
      <p:sp>
        <p:nvSpPr>
          <p:cNvPr id="121939" name="32-Point Star 2"/>
          <p:cNvSpPr>
            <a:spLocks noChangeArrowheads="1"/>
          </p:cNvSpPr>
          <p:nvPr/>
        </p:nvSpPr>
        <p:spPr bwMode="auto">
          <a:xfrm>
            <a:off x="9296400" y="762000"/>
            <a:ext cx="1371600" cy="12192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>
              <a:latin typeface=".VnTime" pitchFamily="34" charset="0"/>
            </a:endParaRPr>
          </a:p>
        </p:txBody>
      </p:sp>
      <p:pic>
        <p:nvPicPr>
          <p:cNvPr id="121940" name="Picture 84" descr="chu thu c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895600"/>
            <a:ext cx="287655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941" name="32-Point Star 2"/>
          <p:cNvSpPr>
            <a:spLocks noChangeArrowheads="1"/>
          </p:cNvSpPr>
          <p:nvPr/>
        </p:nvSpPr>
        <p:spPr bwMode="auto">
          <a:xfrm>
            <a:off x="1524000" y="990600"/>
            <a:ext cx="1371600" cy="12192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>
              <a:latin typeface=".VnTime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39" grpId="0" animBg="1"/>
      <p:bldP spid="1219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5035550" y="6140450"/>
            <a:ext cx="1441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3600">
                <a:solidFill>
                  <a:srgbClr val="FF3300"/>
                </a:solidFill>
              </a:rPr>
              <a:t>Hình 1</a:t>
            </a:r>
          </a:p>
        </p:txBody>
      </p:sp>
      <p:sp>
        <p:nvSpPr>
          <p:cNvPr id="170001" name="Text Box 17"/>
          <p:cNvSpPr txBox="1">
            <a:spLocks noChangeArrowheads="1"/>
          </p:cNvSpPr>
          <p:nvPr/>
        </p:nvSpPr>
        <p:spPr bwMode="auto">
          <a:xfrm>
            <a:off x="2514600" y="50165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/>
              <a:t>Thủ công</a:t>
            </a:r>
            <a:r>
              <a:rPr lang="en-US" altLang="vi-VN" sz="3200" u="sng"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4953000" y="53975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2133600" y="106680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1/</a:t>
            </a:r>
            <a:r>
              <a:rPr lang="en-US" altLang="vi-VN" sz="3600">
                <a:solidFill>
                  <a:srgbClr val="FF33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Quan sát và nhận xét chữ E:</a:t>
            </a:r>
          </a:p>
        </p:txBody>
      </p:sp>
      <p:sp>
        <p:nvSpPr>
          <p:cNvPr id="170032" name="Text Box 48"/>
          <p:cNvSpPr txBox="1">
            <a:spLocks noChangeArrowheads="1"/>
          </p:cNvSpPr>
          <p:nvPr/>
        </p:nvSpPr>
        <p:spPr bwMode="auto">
          <a:xfrm>
            <a:off x="2727326" y="5476875"/>
            <a:ext cx="930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 altLang="vi-VN"/>
          </a:p>
        </p:txBody>
      </p:sp>
      <p:graphicFrame>
        <p:nvGraphicFramePr>
          <p:cNvPr id="170048" name="Group 64"/>
          <p:cNvGraphicFramePr>
            <a:graphicFrameLocks noGrp="1"/>
          </p:cNvGraphicFramePr>
          <p:nvPr/>
        </p:nvGraphicFramePr>
        <p:xfrm>
          <a:off x="2076450" y="2312988"/>
          <a:ext cx="3352800" cy="3154364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0092" name="Text Box 108"/>
          <p:cNvSpPr txBox="1">
            <a:spLocks noChangeArrowheads="1"/>
          </p:cNvSpPr>
          <p:nvPr/>
        </p:nvSpPr>
        <p:spPr bwMode="auto">
          <a:xfrm>
            <a:off x="5715000" y="1905001"/>
            <a:ext cx="403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 sz="2400">
                <a:solidFill>
                  <a:srgbClr val="FF0000"/>
                </a:solidFill>
              </a:rPr>
              <a:t>- </a:t>
            </a:r>
            <a:r>
              <a:rPr lang="en-US" altLang="vi-VN">
                <a:solidFill>
                  <a:srgbClr val="FF0000"/>
                </a:solidFill>
              </a:rPr>
              <a:t>Nét chữ E rộng mấy ô ?</a:t>
            </a:r>
          </a:p>
        </p:txBody>
      </p:sp>
      <p:sp>
        <p:nvSpPr>
          <p:cNvPr id="170093" name="Text Box 109"/>
          <p:cNvSpPr txBox="1">
            <a:spLocks noChangeArrowheads="1"/>
          </p:cNvSpPr>
          <p:nvPr/>
        </p:nvSpPr>
        <p:spPr bwMode="auto">
          <a:xfrm>
            <a:off x="5695950" y="2438400"/>
            <a:ext cx="34861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>
                <a:solidFill>
                  <a:srgbClr val="0000FF"/>
                </a:solidFill>
              </a:rPr>
              <a:t>- N</a:t>
            </a:r>
            <a:r>
              <a:rPr lang="en-US" altLang="vi-VN"/>
              <a:t>ét chữ E rộng 1 ô</a:t>
            </a:r>
          </a:p>
        </p:txBody>
      </p:sp>
      <p:sp>
        <p:nvSpPr>
          <p:cNvPr id="170094" name="Text Box 110"/>
          <p:cNvSpPr txBox="1">
            <a:spLocks noChangeArrowheads="1"/>
          </p:cNvSpPr>
          <p:nvPr/>
        </p:nvSpPr>
        <p:spPr bwMode="auto">
          <a:xfrm>
            <a:off x="5676900" y="2971800"/>
            <a:ext cx="52387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>
                <a:solidFill>
                  <a:srgbClr val="FF0000"/>
                </a:solidFill>
              </a:rPr>
              <a:t>- Nhận xét về hình dáng chữ E? </a:t>
            </a:r>
          </a:p>
        </p:txBody>
      </p:sp>
      <p:sp>
        <p:nvSpPr>
          <p:cNvPr id="170095" name="Text Box 111"/>
          <p:cNvSpPr txBox="1">
            <a:spLocks noChangeArrowheads="1"/>
          </p:cNvSpPr>
          <p:nvPr/>
        </p:nvSpPr>
        <p:spPr bwMode="auto">
          <a:xfrm>
            <a:off x="5715000" y="4724401"/>
            <a:ext cx="4953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>
                <a:solidFill>
                  <a:srgbClr val="0000FF"/>
                </a:solidFill>
              </a:rPr>
              <a:t>- Ch</a:t>
            </a:r>
            <a:r>
              <a:rPr lang="en-US" altLang="vi-VN"/>
              <a:t>ữ</a:t>
            </a:r>
            <a:r>
              <a:rPr lang="en-US" altLang="vi-VN">
                <a:solidFill>
                  <a:srgbClr val="0000FF"/>
                </a:solidFill>
              </a:rPr>
              <a:t> E c</a:t>
            </a:r>
            <a:r>
              <a:rPr lang="en-US" altLang="vi-VN"/>
              <a:t>ó</a:t>
            </a:r>
            <a:r>
              <a:rPr lang="en-US" altLang="vi-VN">
                <a:solidFill>
                  <a:srgbClr val="0000FF"/>
                </a:solidFill>
              </a:rPr>
              <a:t> n</a:t>
            </a:r>
            <a:r>
              <a:rPr lang="en-US" altLang="vi-VN"/>
              <a:t>ữa</a:t>
            </a:r>
            <a:r>
              <a:rPr lang="en-US" altLang="vi-VN">
                <a:solidFill>
                  <a:srgbClr val="0000FF"/>
                </a:solidFill>
              </a:rPr>
              <a:t> ph</a:t>
            </a:r>
            <a:r>
              <a:rPr lang="en-US" altLang="vi-VN"/>
              <a:t>ía</a:t>
            </a:r>
            <a:r>
              <a:rPr lang="en-US" altLang="vi-VN">
                <a:solidFill>
                  <a:srgbClr val="0000FF"/>
                </a:solidFill>
              </a:rPr>
              <a:t> tr</a:t>
            </a:r>
            <a:r>
              <a:rPr lang="en-US" altLang="vi-VN"/>
              <a:t>ên</a:t>
            </a:r>
            <a:r>
              <a:rPr lang="en-US" altLang="vi-VN">
                <a:solidFill>
                  <a:srgbClr val="0000FF"/>
                </a:solidFill>
              </a:rPr>
              <a:t> v</a:t>
            </a:r>
            <a:r>
              <a:rPr lang="en-US" altLang="vi-VN"/>
              <a:t>à</a:t>
            </a:r>
            <a:r>
              <a:rPr lang="en-US" altLang="vi-VN">
                <a:solidFill>
                  <a:srgbClr val="0000FF"/>
                </a:solidFill>
              </a:rPr>
              <a:t> n</a:t>
            </a:r>
            <a:r>
              <a:rPr lang="en-US" altLang="vi-VN"/>
              <a:t>ữa</a:t>
            </a:r>
            <a:r>
              <a:rPr lang="en-US" altLang="vi-VN">
                <a:solidFill>
                  <a:srgbClr val="0000FF"/>
                </a:solidFill>
              </a:rPr>
              <a:t> ph</a:t>
            </a:r>
            <a:r>
              <a:rPr lang="en-US" altLang="vi-VN"/>
              <a:t>ía</a:t>
            </a:r>
            <a:r>
              <a:rPr lang="en-US" altLang="vi-VN">
                <a:solidFill>
                  <a:srgbClr val="0000FF"/>
                </a:solidFill>
              </a:rPr>
              <a:t> d</a:t>
            </a:r>
            <a:r>
              <a:rPr lang="en-US" altLang="vi-VN"/>
              <a:t>ưới</a:t>
            </a:r>
            <a:r>
              <a:rPr lang="en-US" altLang="vi-VN">
                <a:solidFill>
                  <a:srgbClr val="0000FF"/>
                </a:solidFill>
              </a:rPr>
              <a:t> gi</a:t>
            </a:r>
            <a:r>
              <a:rPr lang="en-US" altLang="vi-VN"/>
              <a:t>ống</a:t>
            </a:r>
            <a:r>
              <a:rPr lang="en-US" altLang="vi-VN">
                <a:solidFill>
                  <a:srgbClr val="0000FF"/>
                </a:solidFill>
              </a:rPr>
              <a:t> nhau.</a:t>
            </a:r>
          </a:p>
        </p:txBody>
      </p:sp>
      <p:sp>
        <p:nvSpPr>
          <p:cNvPr id="170096" name="Line 112"/>
          <p:cNvSpPr>
            <a:spLocks noChangeShapeType="1"/>
          </p:cNvSpPr>
          <p:nvPr/>
        </p:nvSpPr>
        <p:spPr bwMode="auto">
          <a:xfrm>
            <a:off x="1543050" y="3905250"/>
            <a:ext cx="41148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2" name="Line 148"/>
          <p:cNvSpPr>
            <a:spLocks noChangeShapeType="1"/>
          </p:cNvSpPr>
          <p:nvPr/>
        </p:nvSpPr>
        <p:spPr bwMode="auto">
          <a:xfrm>
            <a:off x="2457450" y="2286000"/>
            <a:ext cx="0" cy="3200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3" name="Text Box 149"/>
          <p:cNvSpPr txBox="1">
            <a:spLocks noChangeArrowheads="1"/>
          </p:cNvSpPr>
          <p:nvPr/>
        </p:nvSpPr>
        <p:spPr bwMode="auto">
          <a:xfrm>
            <a:off x="1466850" y="3581400"/>
            <a:ext cx="990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/>
              <a:t>5 Ô</a:t>
            </a:r>
          </a:p>
        </p:txBody>
      </p:sp>
      <p:sp>
        <p:nvSpPr>
          <p:cNvPr id="170134" name="Line 150"/>
          <p:cNvSpPr>
            <a:spLocks noChangeShapeType="1"/>
          </p:cNvSpPr>
          <p:nvPr/>
        </p:nvSpPr>
        <p:spPr bwMode="auto">
          <a:xfrm flipV="1">
            <a:off x="2743200" y="18288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5" name="Line 151"/>
          <p:cNvSpPr>
            <a:spLocks noChangeShapeType="1"/>
          </p:cNvSpPr>
          <p:nvPr/>
        </p:nvSpPr>
        <p:spPr bwMode="auto">
          <a:xfrm flipV="1">
            <a:off x="4514850" y="184785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6" name="Line 152"/>
          <p:cNvSpPr>
            <a:spLocks noChangeShapeType="1"/>
          </p:cNvSpPr>
          <p:nvPr/>
        </p:nvSpPr>
        <p:spPr bwMode="auto">
          <a:xfrm>
            <a:off x="2762250" y="1847850"/>
            <a:ext cx="1752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7" name="Text Box 153"/>
          <p:cNvSpPr txBox="1">
            <a:spLocks noChangeArrowheads="1"/>
          </p:cNvSpPr>
          <p:nvPr/>
        </p:nvSpPr>
        <p:spPr bwMode="auto">
          <a:xfrm>
            <a:off x="3292476" y="1824038"/>
            <a:ext cx="68159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/>
              <a:t>2,5 Ô</a:t>
            </a:r>
          </a:p>
        </p:txBody>
      </p:sp>
      <p:sp>
        <p:nvSpPr>
          <p:cNvPr id="170138" name="AutoShape 154"/>
          <p:cNvSpPr>
            <a:spLocks/>
          </p:cNvSpPr>
          <p:nvPr/>
        </p:nvSpPr>
        <p:spPr bwMode="auto">
          <a:xfrm>
            <a:off x="4457700" y="4946333"/>
            <a:ext cx="457200" cy="394335"/>
          </a:xfrm>
          <a:prstGeom prst="rightBrace">
            <a:avLst>
              <a:gd name="adj1" fmla="val 11111"/>
              <a:gd name="adj2" fmla="val 50000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vi-VN"/>
          </a:p>
        </p:txBody>
      </p:sp>
      <p:sp>
        <p:nvSpPr>
          <p:cNvPr id="170139" name="Text Box 155"/>
          <p:cNvSpPr txBox="1">
            <a:spLocks noChangeArrowheads="1"/>
          </p:cNvSpPr>
          <p:nvPr/>
        </p:nvSpPr>
        <p:spPr bwMode="auto">
          <a:xfrm>
            <a:off x="4781550" y="4876800"/>
            <a:ext cx="990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/>
              <a:t>1 Ô</a:t>
            </a:r>
          </a:p>
        </p:txBody>
      </p:sp>
      <p:sp>
        <p:nvSpPr>
          <p:cNvPr id="170140" name="Text Box 156"/>
          <p:cNvSpPr txBox="1">
            <a:spLocks noChangeArrowheads="1"/>
          </p:cNvSpPr>
          <p:nvPr/>
        </p:nvSpPr>
        <p:spPr bwMode="auto">
          <a:xfrm>
            <a:off x="5715000" y="3524250"/>
            <a:ext cx="4400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>
                <a:solidFill>
                  <a:srgbClr val="0000FF"/>
                </a:solidFill>
              </a:rPr>
              <a:t>- Ch</a:t>
            </a:r>
            <a:r>
              <a:rPr lang="en-US" altLang="vi-VN"/>
              <a:t>ữ</a:t>
            </a:r>
            <a:r>
              <a:rPr lang="en-US" altLang="vi-VN">
                <a:solidFill>
                  <a:srgbClr val="0000FF"/>
                </a:solidFill>
              </a:rPr>
              <a:t> E c</a:t>
            </a:r>
            <a:r>
              <a:rPr lang="en-US" altLang="vi-VN"/>
              <a:t>ó</a:t>
            </a:r>
            <a:r>
              <a:rPr lang="en-US" altLang="vi-VN">
                <a:solidFill>
                  <a:srgbClr val="0000FF"/>
                </a:solidFill>
              </a:rPr>
              <a:t> chi</a:t>
            </a:r>
            <a:r>
              <a:rPr lang="en-US" altLang="vi-VN"/>
              <a:t>ều dài 5 ô</a:t>
            </a:r>
            <a:r>
              <a:rPr lang="en-US" altLang="vi-VN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70141" name="Text Box 157"/>
          <p:cNvSpPr txBox="1">
            <a:spLocks noChangeArrowheads="1"/>
          </p:cNvSpPr>
          <p:nvPr/>
        </p:nvSpPr>
        <p:spPr bwMode="auto">
          <a:xfrm>
            <a:off x="5734050" y="4152900"/>
            <a:ext cx="4400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>
                <a:solidFill>
                  <a:srgbClr val="0000FF"/>
                </a:solidFill>
              </a:rPr>
              <a:t>- Ch</a:t>
            </a:r>
            <a:r>
              <a:rPr lang="en-US" altLang="vi-VN"/>
              <a:t>ữ</a:t>
            </a:r>
            <a:r>
              <a:rPr lang="en-US" altLang="vi-VN">
                <a:solidFill>
                  <a:srgbClr val="0000FF"/>
                </a:solidFill>
              </a:rPr>
              <a:t> E c</a:t>
            </a:r>
            <a:r>
              <a:rPr lang="en-US" altLang="vi-VN"/>
              <a:t>ó</a:t>
            </a:r>
            <a:r>
              <a:rPr lang="en-US" altLang="vi-VN">
                <a:solidFill>
                  <a:srgbClr val="0000FF"/>
                </a:solidFill>
              </a:rPr>
              <a:t> chi</a:t>
            </a:r>
            <a:r>
              <a:rPr lang="en-US" altLang="vi-VN"/>
              <a:t>ều rộng 2,5 ô</a:t>
            </a:r>
            <a:r>
              <a:rPr lang="en-US" altLang="vi-VN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0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0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0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0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70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0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9" grpId="0"/>
      <p:bldP spid="170002" grpId="0"/>
      <p:bldP spid="170003" grpId="0"/>
      <p:bldP spid="170092" grpId="0" autoUpdateAnimBg="0"/>
      <p:bldP spid="170093" grpId="0"/>
      <p:bldP spid="170094" grpId="0"/>
      <p:bldP spid="170095" grpId="0"/>
      <p:bldP spid="170096" grpId="0" animBg="1"/>
      <p:bldP spid="170132" grpId="0" animBg="1"/>
      <p:bldP spid="170134" grpId="0" animBg="1"/>
      <p:bldP spid="170135" grpId="0" animBg="1"/>
      <p:bldP spid="170136" grpId="0" animBg="1"/>
      <p:bldP spid="170137" grpId="0"/>
      <p:bldP spid="170138" grpId="0" animBg="1"/>
      <p:bldP spid="1701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2514600" y="50165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/>
              <a:t>Thủ công</a:t>
            </a:r>
            <a:r>
              <a:rPr lang="en-US" altLang="vi-VN" sz="3200" u="sng"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4876800" y="50165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198663" name="Text Box 7"/>
          <p:cNvSpPr txBox="1">
            <a:spLocks noChangeArrowheads="1"/>
          </p:cNvSpPr>
          <p:nvPr/>
        </p:nvSpPr>
        <p:spPr bwMode="auto">
          <a:xfrm>
            <a:off x="2133600" y="11112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2/</a:t>
            </a:r>
            <a:r>
              <a:rPr lang="en-US" altLang="vi-VN" sz="3600">
                <a:solidFill>
                  <a:srgbClr val="FF00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C</a:t>
            </a:r>
            <a:r>
              <a:rPr lang="en-US" altLang="vi-VN" sz="3600"/>
              <a:t>ác bước thực hiện</a:t>
            </a:r>
            <a:r>
              <a:rPr lang="en-US" altLang="vi-VN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198664" name="Text Box 8"/>
          <p:cNvSpPr txBox="1">
            <a:spLocks noChangeArrowheads="1"/>
          </p:cNvSpPr>
          <p:nvPr/>
        </p:nvSpPr>
        <p:spPr bwMode="auto">
          <a:xfrm>
            <a:off x="3581400" y="1905000"/>
            <a:ext cx="7162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1:</a:t>
            </a:r>
            <a:r>
              <a:rPr lang="en-US" altLang="vi-VN">
                <a:solidFill>
                  <a:srgbClr val="000099"/>
                </a:solidFill>
              </a:rPr>
              <a:t> Kẻ chữ E</a:t>
            </a:r>
          </a:p>
        </p:txBody>
      </p:sp>
      <p:sp>
        <p:nvSpPr>
          <p:cNvPr id="198665" name="Text Box 9"/>
          <p:cNvSpPr txBox="1">
            <a:spLocks noChangeArrowheads="1"/>
          </p:cNvSpPr>
          <p:nvPr/>
        </p:nvSpPr>
        <p:spPr bwMode="auto">
          <a:xfrm>
            <a:off x="3829050" y="2514601"/>
            <a:ext cx="71437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vi-VN" i="1"/>
              <a:t>Lật mặt trái của tờ giấy thủ công, kẻ, cắt một hình chữ nhật có chiều dài 5ô, rộng 2,5ô.</a:t>
            </a:r>
          </a:p>
        </p:txBody>
      </p:sp>
      <p:sp>
        <p:nvSpPr>
          <p:cNvPr id="198666" name="Text Box 10"/>
          <p:cNvSpPr txBox="1">
            <a:spLocks noChangeArrowheads="1"/>
          </p:cNvSpPr>
          <p:nvPr/>
        </p:nvSpPr>
        <p:spPr bwMode="auto">
          <a:xfrm>
            <a:off x="3829050" y="4495800"/>
            <a:ext cx="6838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latin typeface="VNI-Times" pitchFamily="2" charset="0"/>
              </a:rPr>
              <a:t>- Sau </a:t>
            </a:r>
            <a:r>
              <a:rPr lang="en-US" altLang="vi-VN" i="1"/>
              <a:t>đó , kẻ chữ E theo các điểm đã chấm(hình 2)</a:t>
            </a:r>
          </a:p>
        </p:txBody>
      </p:sp>
      <p:sp>
        <p:nvSpPr>
          <p:cNvPr id="198667" name="Text Box 11"/>
          <p:cNvSpPr txBox="1">
            <a:spLocks noChangeArrowheads="1"/>
          </p:cNvSpPr>
          <p:nvPr/>
        </p:nvSpPr>
        <p:spPr bwMode="auto">
          <a:xfrm>
            <a:off x="2209801" y="5867400"/>
            <a:ext cx="15398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/>
              <a:t>Hình 2</a:t>
            </a:r>
          </a:p>
        </p:txBody>
      </p:sp>
      <p:sp>
        <p:nvSpPr>
          <p:cNvPr id="198668" name="Text Box 12"/>
          <p:cNvSpPr txBox="1">
            <a:spLocks noChangeArrowheads="1"/>
          </p:cNvSpPr>
          <p:nvPr/>
        </p:nvSpPr>
        <p:spPr bwMode="auto">
          <a:xfrm>
            <a:off x="2193926" y="27336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 altLang="vi-VN"/>
          </a:p>
        </p:txBody>
      </p:sp>
      <p:sp>
        <p:nvSpPr>
          <p:cNvPr id="198695" name="Text Box 39"/>
          <p:cNvSpPr txBox="1">
            <a:spLocks noChangeArrowheads="1"/>
          </p:cNvSpPr>
          <p:nvPr/>
        </p:nvSpPr>
        <p:spPr bwMode="auto">
          <a:xfrm>
            <a:off x="3829050" y="3581400"/>
            <a:ext cx="6838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/>
              <a:t>- Chấm các điểm đánh dấu hình chữ E vào hình chữ nhật.      </a:t>
            </a:r>
          </a:p>
        </p:txBody>
      </p:sp>
      <p:graphicFrame>
        <p:nvGraphicFramePr>
          <p:cNvPr id="198826" name="Group 170"/>
          <p:cNvGraphicFramePr>
            <a:graphicFrameLocks noGrp="1"/>
          </p:cNvGraphicFramePr>
          <p:nvPr>
            <p:ph/>
          </p:nvPr>
        </p:nvGraphicFramePr>
        <p:xfrm>
          <a:off x="1828800" y="2343150"/>
          <a:ext cx="1752600" cy="3382964"/>
        </p:xfrm>
        <a:graphic>
          <a:graphicData uri="http://schemas.openxmlformats.org/drawingml/2006/table">
            <a:tbl>
              <a:tblPr/>
              <a:tblGrid>
                <a:gridCol w="70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0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8741" name="AutoShape 85"/>
          <p:cNvSpPr>
            <a:spLocks noChangeArrowheads="1"/>
          </p:cNvSpPr>
          <p:nvPr/>
        </p:nvSpPr>
        <p:spPr bwMode="auto">
          <a:xfrm>
            <a:off x="1809750" y="23050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5" name="AutoShape 89"/>
          <p:cNvSpPr>
            <a:spLocks noChangeArrowheads="1"/>
          </p:cNvSpPr>
          <p:nvPr/>
        </p:nvSpPr>
        <p:spPr bwMode="auto">
          <a:xfrm>
            <a:off x="1809750" y="56578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6" name="AutoShape 90"/>
          <p:cNvSpPr>
            <a:spLocks noChangeArrowheads="1"/>
          </p:cNvSpPr>
          <p:nvPr/>
        </p:nvSpPr>
        <p:spPr bwMode="auto">
          <a:xfrm>
            <a:off x="3543300" y="23241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7" name="AutoShape 91"/>
          <p:cNvSpPr>
            <a:spLocks noChangeArrowheads="1"/>
          </p:cNvSpPr>
          <p:nvPr/>
        </p:nvSpPr>
        <p:spPr bwMode="auto">
          <a:xfrm>
            <a:off x="2476500" y="29527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8" name="AutoShape 92"/>
          <p:cNvSpPr>
            <a:spLocks noChangeArrowheads="1"/>
          </p:cNvSpPr>
          <p:nvPr/>
        </p:nvSpPr>
        <p:spPr bwMode="auto">
          <a:xfrm>
            <a:off x="3543300" y="29527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9" name="AutoShape 93"/>
          <p:cNvSpPr>
            <a:spLocks noChangeArrowheads="1"/>
          </p:cNvSpPr>
          <p:nvPr/>
        </p:nvSpPr>
        <p:spPr bwMode="auto">
          <a:xfrm>
            <a:off x="3543300" y="36385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77" name="AutoShape 121"/>
          <p:cNvSpPr>
            <a:spLocks noChangeArrowheads="1"/>
          </p:cNvSpPr>
          <p:nvPr/>
        </p:nvSpPr>
        <p:spPr bwMode="auto">
          <a:xfrm>
            <a:off x="2476500" y="36195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78" name="AutoShape 122"/>
          <p:cNvSpPr>
            <a:spLocks noChangeArrowheads="1"/>
          </p:cNvSpPr>
          <p:nvPr/>
        </p:nvSpPr>
        <p:spPr bwMode="auto">
          <a:xfrm>
            <a:off x="2495550" y="43053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79" name="AutoShape 123"/>
          <p:cNvSpPr>
            <a:spLocks noChangeArrowheads="1"/>
          </p:cNvSpPr>
          <p:nvPr/>
        </p:nvSpPr>
        <p:spPr bwMode="auto">
          <a:xfrm>
            <a:off x="3543300" y="43243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80" name="AutoShape 124"/>
          <p:cNvSpPr>
            <a:spLocks noChangeArrowheads="1"/>
          </p:cNvSpPr>
          <p:nvPr/>
        </p:nvSpPr>
        <p:spPr bwMode="auto">
          <a:xfrm>
            <a:off x="3543300" y="49911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81" name="AutoShape 125"/>
          <p:cNvSpPr>
            <a:spLocks noChangeArrowheads="1"/>
          </p:cNvSpPr>
          <p:nvPr/>
        </p:nvSpPr>
        <p:spPr bwMode="auto">
          <a:xfrm>
            <a:off x="2476500" y="49911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82" name="AutoShape 126"/>
          <p:cNvSpPr>
            <a:spLocks noChangeArrowheads="1"/>
          </p:cNvSpPr>
          <p:nvPr/>
        </p:nvSpPr>
        <p:spPr bwMode="auto">
          <a:xfrm>
            <a:off x="3543300" y="56769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96" name="Line 140"/>
          <p:cNvSpPr>
            <a:spLocks noChangeShapeType="1"/>
          </p:cNvSpPr>
          <p:nvPr/>
        </p:nvSpPr>
        <p:spPr bwMode="auto">
          <a:xfrm>
            <a:off x="1866900" y="2343150"/>
            <a:ext cx="16954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797" name="Line 141"/>
          <p:cNvSpPr>
            <a:spLocks noChangeShapeType="1"/>
          </p:cNvSpPr>
          <p:nvPr/>
        </p:nvSpPr>
        <p:spPr bwMode="auto">
          <a:xfrm>
            <a:off x="2514600" y="299085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798" name="Line 142"/>
          <p:cNvSpPr>
            <a:spLocks noChangeShapeType="1"/>
          </p:cNvSpPr>
          <p:nvPr/>
        </p:nvSpPr>
        <p:spPr bwMode="auto">
          <a:xfrm>
            <a:off x="2514600" y="367665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799" name="Line 143"/>
          <p:cNvSpPr>
            <a:spLocks noChangeShapeType="1"/>
          </p:cNvSpPr>
          <p:nvPr/>
        </p:nvSpPr>
        <p:spPr bwMode="auto">
          <a:xfrm>
            <a:off x="2514600" y="436245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0" name="Line 144"/>
          <p:cNvSpPr>
            <a:spLocks noChangeShapeType="1"/>
          </p:cNvSpPr>
          <p:nvPr/>
        </p:nvSpPr>
        <p:spPr bwMode="auto">
          <a:xfrm>
            <a:off x="2514600" y="502920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3" name="Line 147"/>
          <p:cNvSpPr>
            <a:spLocks noChangeShapeType="1"/>
          </p:cNvSpPr>
          <p:nvPr/>
        </p:nvSpPr>
        <p:spPr bwMode="auto">
          <a:xfrm>
            <a:off x="1828800" y="5715000"/>
            <a:ext cx="17907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5" name="Line 149"/>
          <p:cNvSpPr>
            <a:spLocks noChangeShapeType="1"/>
          </p:cNvSpPr>
          <p:nvPr/>
        </p:nvSpPr>
        <p:spPr bwMode="auto">
          <a:xfrm>
            <a:off x="1828800" y="2362200"/>
            <a:ext cx="0" cy="3352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6" name="Line 150"/>
          <p:cNvSpPr>
            <a:spLocks noChangeShapeType="1"/>
          </p:cNvSpPr>
          <p:nvPr/>
        </p:nvSpPr>
        <p:spPr bwMode="auto">
          <a:xfrm>
            <a:off x="3581400" y="230505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7" name="Line 151"/>
          <p:cNvSpPr>
            <a:spLocks noChangeShapeType="1"/>
          </p:cNvSpPr>
          <p:nvPr/>
        </p:nvSpPr>
        <p:spPr bwMode="auto">
          <a:xfrm>
            <a:off x="2514600" y="297180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8" name="Line 152"/>
          <p:cNvSpPr>
            <a:spLocks noChangeShapeType="1"/>
          </p:cNvSpPr>
          <p:nvPr/>
        </p:nvSpPr>
        <p:spPr bwMode="auto">
          <a:xfrm>
            <a:off x="3581400" y="367665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9" name="Line 153"/>
          <p:cNvSpPr>
            <a:spLocks noChangeShapeType="1"/>
          </p:cNvSpPr>
          <p:nvPr/>
        </p:nvSpPr>
        <p:spPr bwMode="auto">
          <a:xfrm>
            <a:off x="2514600" y="434340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10" name="Line 154"/>
          <p:cNvSpPr>
            <a:spLocks noChangeShapeType="1"/>
          </p:cNvSpPr>
          <p:nvPr/>
        </p:nvSpPr>
        <p:spPr bwMode="auto">
          <a:xfrm>
            <a:off x="3581400" y="502920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9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9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9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9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9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9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9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9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9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9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19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9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19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4" grpId="0" autoUpdateAnimBg="0"/>
      <p:bldP spid="198665" grpId="0" autoUpdateAnimBg="0"/>
      <p:bldP spid="198666" grpId="0" autoUpdateAnimBg="0"/>
      <p:bldP spid="198667" grpId="0" autoUpdateAnimBg="0"/>
      <p:bldP spid="198695" grpId="0" autoUpdateAnimBg="0"/>
      <p:bldP spid="198741" grpId="0" animBg="1"/>
      <p:bldP spid="198745" grpId="0" animBg="1"/>
      <p:bldP spid="198746" grpId="0" animBg="1"/>
      <p:bldP spid="198747" grpId="0" animBg="1"/>
      <p:bldP spid="198748" grpId="0" animBg="1"/>
      <p:bldP spid="198749" grpId="0" animBg="1"/>
      <p:bldP spid="198777" grpId="0" animBg="1"/>
      <p:bldP spid="198778" grpId="0" animBg="1"/>
      <p:bldP spid="198779" grpId="0" animBg="1"/>
      <p:bldP spid="198780" grpId="0" animBg="1"/>
      <p:bldP spid="198781" grpId="0" animBg="1"/>
      <p:bldP spid="198782" grpId="0" animBg="1"/>
      <p:bldP spid="198796" grpId="0" animBg="1"/>
      <p:bldP spid="198797" grpId="0" animBg="1"/>
      <p:bldP spid="198798" grpId="0" animBg="1"/>
      <p:bldP spid="198799" grpId="0" animBg="1"/>
      <p:bldP spid="198800" grpId="0" animBg="1"/>
      <p:bldP spid="198803" grpId="0" animBg="1"/>
      <p:bldP spid="198805" grpId="0" animBg="1"/>
      <p:bldP spid="198806" grpId="0" animBg="1"/>
      <p:bldP spid="198807" grpId="0" animBg="1"/>
      <p:bldP spid="198808" grpId="0" animBg="1"/>
      <p:bldP spid="198809" grpId="0" animBg="1"/>
      <p:bldP spid="1988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9" name="Line 5"/>
          <p:cNvSpPr>
            <a:spLocks noChangeShapeType="1"/>
          </p:cNvSpPr>
          <p:nvPr/>
        </p:nvSpPr>
        <p:spPr bwMode="auto">
          <a:xfrm>
            <a:off x="5886450" y="5695950"/>
            <a:ext cx="1752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0750" name="Text Box 46"/>
          <p:cNvSpPr txBox="1">
            <a:spLocks noChangeArrowheads="1"/>
          </p:cNvSpPr>
          <p:nvPr/>
        </p:nvSpPr>
        <p:spPr bwMode="auto">
          <a:xfrm>
            <a:off x="2514600" y="63817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/>
              <a:t>Thủ công</a:t>
            </a:r>
            <a:r>
              <a:rPr lang="en-US" altLang="vi-VN" sz="3200" u="sng"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0751" name="Text Box 47"/>
          <p:cNvSpPr txBox="1">
            <a:spLocks noChangeArrowheads="1"/>
          </p:cNvSpPr>
          <p:nvPr/>
        </p:nvSpPr>
        <p:spPr bwMode="auto">
          <a:xfrm>
            <a:off x="5181600" y="638175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0752" name="Text Box 48"/>
          <p:cNvSpPr txBox="1">
            <a:spLocks noChangeArrowheads="1"/>
          </p:cNvSpPr>
          <p:nvPr/>
        </p:nvSpPr>
        <p:spPr bwMode="auto">
          <a:xfrm>
            <a:off x="2133600" y="1171575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2/</a:t>
            </a:r>
            <a:r>
              <a:rPr lang="en-US" altLang="vi-VN" sz="3600">
                <a:solidFill>
                  <a:srgbClr val="FF0000"/>
                </a:solidFill>
              </a:rPr>
              <a:t> </a:t>
            </a:r>
            <a:r>
              <a:rPr lang="en-US" altLang="vi-VN" sz="3600">
                <a:solidFill>
                  <a:srgbClr val="FF33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C</a:t>
            </a:r>
            <a:r>
              <a:rPr lang="en-US" altLang="vi-VN" sz="3600"/>
              <a:t>ác bước thực hiện</a:t>
            </a:r>
            <a:r>
              <a:rPr lang="en-US" altLang="vi-VN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200753" name="Text Box 49"/>
          <p:cNvSpPr txBox="1">
            <a:spLocks noChangeArrowheads="1"/>
          </p:cNvSpPr>
          <p:nvPr/>
        </p:nvSpPr>
        <p:spPr bwMode="auto">
          <a:xfrm>
            <a:off x="2362200" y="2162175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2:</a:t>
            </a:r>
            <a:r>
              <a:rPr lang="en-US" altLang="vi-VN">
                <a:solidFill>
                  <a:srgbClr val="000099"/>
                </a:solidFill>
              </a:rPr>
              <a:t>  C</a:t>
            </a:r>
            <a:r>
              <a:rPr lang="en-US" altLang="vi-VN"/>
              <a:t>ắt </a:t>
            </a:r>
            <a:r>
              <a:rPr lang="en-US" altLang="vi-VN">
                <a:solidFill>
                  <a:srgbClr val="000099"/>
                </a:solidFill>
              </a:rPr>
              <a:t> chữ E</a:t>
            </a:r>
          </a:p>
        </p:txBody>
      </p:sp>
      <p:sp>
        <p:nvSpPr>
          <p:cNvPr id="200754" name="Text Box 50"/>
          <p:cNvSpPr txBox="1">
            <a:spLocks noChangeArrowheads="1"/>
          </p:cNvSpPr>
          <p:nvPr/>
        </p:nvSpPr>
        <p:spPr bwMode="auto">
          <a:xfrm>
            <a:off x="2438400" y="2543176"/>
            <a:ext cx="8229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>
                <a:solidFill>
                  <a:srgbClr val="0000FF"/>
                </a:solidFill>
              </a:rPr>
              <a:t>Gấp đôi hình chữ nhật đã kẻ chữ E theo đường dấu giữa(mặt trái ra ngoài). Cắt theo đường kẻ nửa chữ E, bỏ phần gạch chéo(H3). Mở ra được chữ E như chữ mẫu(H.1).</a:t>
            </a:r>
          </a:p>
        </p:txBody>
      </p:sp>
      <p:sp>
        <p:nvSpPr>
          <p:cNvPr id="200755" name="Text Box 51"/>
          <p:cNvSpPr txBox="1">
            <a:spLocks noChangeArrowheads="1"/>
          </p:cNvSpPr>
          <p:nvPr/>
        </p:nvSpPr>
        <p:spPr bwMode="auto">
          <a:xfrm>
            <a:off x="2438400" y="1704975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1:</a:t>
            </a:r>
            <a:r>
              <a:rPr lang="en-US" altLang="vi-VN">
                <a:solidFill>
                  <a:srgbClr val="000099"/>
                </a:solidFill>
              </a:rPr>
              <a:t> Kẻ chữ E</a:t>
            </a:r>
          </a:p>
        </p:txBody>
      </p:sp>
      <p:sp>
        <p:nvSpPr>
          <p:cNvPr id="200756" name="Text Box 52"/>
          <p:cNvSpPr txBox="1">
            <a:spLocks noChangeArrowheads="1"/>
          </p:cNvSpPr>
          <p:nvPr/>
        </p:nvSpPr>
        <p:spPr bwMode="auto">
          <a:xfrm>
            <a:off x="4251326" y="6172200"/>
            <a:ext cx="19208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/>
              <a:t>Hình 3</a:t>
            </a:r>
          </a:p>
        </p:txBody>
      </p:sp>
      <p:sp>
        <p:nvSpPr>
          <p:cNvPr id="200757" name="Text Box 53"/>
          <p:cNvSpPr txBox="1">
            <a:spLocks noChangeArrowheads="1"/>
          </p:cNvSpPr>
          <p:nvPr/>
        </p:nvSpPr>
        <p:spPr bwMode="auto">
          <a:xfrm>
            <a:off x="7620001" y="6172200"/>
            <a:ext cx="19208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/>
              <a:t>Hình 1</a:t>
            </a:r>
          </a:p>
        </p:txBody>
      </p:sp>
      <p:grpSp>
        <p:nvGrpSpPr>
          <p:cNvPr id="200793" name="Group 89"/>
          <p:cNvGrpSpPr>
            <a:grpSpLocks/>
          </p:cNvGrpSpPr>
          <p:nvPr/>
        </p:nvGrpSpPr>
        <p:grpSpPr bwMode="auto">
          <a:xfrm>
            <a:off x="3657600" y="4518026"/>
            <a:ext cx="1524000" cy="1501775"/>
            <a:chOff x="3888" y="663"/>
            <a:chExt cx="960" cy="946"/>
          </a:xfrm>
        </p:grpSpPr>
        <p:sp>
          <p:nvSpPr>
            <p:cNvPr id="200794" name="Line 90"/>
            <p:cNvSpPr>
              <a:spLocks noChangeShapeType="1"/>
            </p:cNvSpPr>
            <p:nvPr/>
          </p:nvSpPr>
          <p:spPr bwMode="auto">
            <a:xfrm>
              <a:off x="4256" y="672"/>
              <a:ext cx="0" cy="3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5" name="Line 91"/>
            <p:cNvSpPr>
              <a:spLocks noChangeShapeType="1"/>
            </p:cNvSpPr>
            <p:nvPr/>
          </p:nvSpPr>
          <p:spPr bwMode="auto">
            <a:xfrm>
              <a:off x="4624" y="681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6" name="Line 92"/>
            <p:cNvSpPr>
              <a:spLocks noChangeShapeType="1"/>
            </p:cNvSpPr>
            <p:nvPr/>
          </p:nvSpPr>
          <p:spPr bwMode="auto">
            <a:xfrm>
              <a:off x="3888" y="663"/>
              <a:ext cx="0" cy="93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7" name="Line 93"/>
            <p:cNvSpPr>
              <a:spLocks noChangeShapeType="1"/>
            </p:cNvSpPr>
            <p:nvPr/>
          </p:nvSpPr>
          <p:spPr bwMode="auto">
            <a:xfrm>
              <a:off x="3888" y="663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8" name="Line 94"/>
            <p:cNvSpPr>
              <a:spLocks noChangeShapeType="1"/>
            </p:cNvSpPr>
            <p:nvPr/>
          </p:nvSpPr>
          <p:spPr bwMode="auto">
            <a:xfrm>
              <a:off x="4848" y="663"/>
              <a:ext cx="0" cy="367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9" name="Line 95"/>
            <p:cNvSpPr>
              <a:spLocks noChangeShapeType="1"/>
            </p:cNvSpPr>
            <p:nvPr/>
          </p:nvSpPr>
          <p:spPr bwMode="auto">
            <a:xfrm>
              <a:off x="4256" y="663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0" name="Line 96"/>
            <p:cNvSpPr>
              <a:spLocks noChangeShapeType="1"/>
            </p:cNvSpPr>
            <p:nvPr/>
          </p:nvSpPr>
          <p:spPr bwMode="auto">
            <a:xfrm>
              <a:off x="4848" y="1412"/>
              <a:ext cx="0" cy="1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1" name="Line 97"/>
            <p:cNvSpPr>
              <a:spLocks noChangeShapeType="1"/>
            </p:cNvSpPr>
            <p:nvPr/>
          </p:nvSpPr>
          <p:spPr bwMode="auto">
            <a:xfrm>
              <a:off x="4256" y="1424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2" name="Line 98"/>
            <p:cNvSpPr>
              <a:spLocks noChangeShapeType="1"/>
            </p:cNvSpPr>
            <p:nvPr/>
          </p:nvSpPr>
          <p:spPr bwMode="auto">
            <a:xfrm>
              <a:off x="3888" y="1039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3" name="Line 99"/>
            <p:cNvSpPr>
              <a:spLocks noChangeShapeType="1"/>
            </p:cNvSpPr>
            <p:nvPr/>
          </p:nvSpPr>
          <p:spPr bwMode="auto">
            <a:xfrm>
              <a:off x="4256" y="1039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4" name="Line 100"/>
            <p:cNvSpPr>
              <a:spLocks noChangeShapeType="1"/>
            </p:cNvSpPr>
            <p:nvPr/>
          </p:nvSpPr>
          <p:spPr bwMode="auto">
            <a:xfrm>
              <a:off x="3888" y="1406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5" name="Line 101"/>
            <p:cNvSpPr>
              <a:spLocks noChangeShapeType="1"/>
            </p:cNvSpPr>
            <p:nvPr/>
          </p:nvSpPr>
          <p:spPr bwMode="auto">
            <a:xfrm>
              <a:off x="4256" y="1406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6" name="Line 102"/>
            <p:cNvSpPr>
              <a:spLocks noChangeShapeType="1"/>
            </p:cNvSpPr>
            <p:nvPr/>
          </p:nvSpPr>
          <p:spPr bwMode="auto">
            <a:xfrm>
              <a:off x="3888" y="1606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7" name="Line 103"/>
            <p:cNvSpPr>
              <a:spLocks noChangeShapeType="1"/>
            </p:cNvSpPr>
            <p:nvPr/>
          </p:nvSpPr>
          <p:spPr bwMode="auto">
            <a:xfrm>
              <a:off x="4256" y="1606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8" name="Line 104"/>
            <p:cNvSpPr>
              <a:spLocks noChangeShapeType="1"/>
            </p:cNvSpPr>
            <p:nvPr/>
          </p:nvSpPr>
          <p:spPr bwMode="auto">
            <a:xfrm>
              <a:off x="4254" y="1039"/>
              <a:ext cx="0" cy="36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9" name="Line 105"/>
            <p:cNvSpPr>
              <a:spLocks noChangeShapeType="1"/>
            </p:cNvSpPr>
            <p:nvPr/>
          </p:nvSpPr>
          <p:spPr bwMode="auto">
            <a:xfrm>
              <a:off x="4624" y="1391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</p:grpSp>
      <p:grpSp>
        <p:nvGrpSpPr>
          <p:cNvPr id="200810" name="Group 106"/>
          <p:cNvGrpSpPr>
            <a:grpSpLocks/>
          </p:cNvGrpSpPr>
          <p:nvPr/>
        </p:nvGrpSpPr>
        <p:grpSpPr bwMode="auto">
          <a:xfrm>
            <a:off x="4219576" y="5091114"/>
            <a:ext cx="962025" cy="623887"/>
            <a:chOff x="1350" y="2256"/>
            <a:chExt cx="606" cy="393"/>
          </a:xfrm>
        </p:grpSpPr>
        <p:sp>
          <p:nvSpPr>
            <p:cNvPr id="200811" name="Line 107"/>
            <p:cNvSpPr>
              <a:spLocks noChangeShapeType="1"/>
            </p:cNvSpPr>
            <p:nvPr/>
          </p:nvSpPr>
          <p:spPr bwMode="auto">
            <a:xfrm>
              <a:off x="1956" y="2274"/>
              <a:ext cx="0" cy="3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12" name="Line 108"/>
            <p:cNvSpPr>
              <a:spLocks noChangeShapeType="1"/>
            </p:cNvSpPr>
            <p:nvPr/>
          </p:nvSpPr>
          <p:spPr bwMode="auto">
            <a:xfrm flipH="1">
              <a:off x="1380" y="2256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3" name="Line 109"/>
            <p:cNvSpPr>
              <a:spLocks noChangeShapeType="1"/>
            </p:cNvSpPr>
            <p:nvPr/>
          </p:nvSpPr>
          <p:spPr bwMode="auto">
            <a:xfrm flipH="1">
              <a:off x="1472" y="2265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4" name="Line 110"/>
            <p:cNvSpPr>
              <a:spLocks noChangeShapeType="1"/>
            </p:cNvSpPr>
            <p:nvPr/>
          </p:nvSpPr>
          <p:spPr bwMode="auto">
            <a:xfrm flipH="1">
              <a:off x="1572" y="2256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5" name="Line 111"/>
            <p:cNvSpPr>
              <a:spLocks noChangeShapeType="1"/>
            </p:cNvSpPr>
            <p:nvPr/>
          </p:nvSpPr>
          <p:spPr bwMode="auto">
            <a:xfrm flipH="1">
              <a:off x="1664" y="2313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6" name="Line 112"/>
            <p:cNvSpPr>
              <a:spLocks noChangeShapeType="1"/>
            </p:cNvSpPr>
            <p:nvPr/>
          </p:nvSpPr>
          <p:spPr bwMode="auto">
            <a:xfrm flipH="1">
              <a:off x="1760" y="2409"/>
              <a:ext cx="192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7" name="Line 113"/>
            <p:cNvSpPr>
              <a:spLocks noChangeShapeType="1"/>
            </p:cNvSpPr>
            <p:nvPr/>
          </p:nvSpPr>
          <p:spPr bwMode="auto">
            <a:xfrm flipH="1">
              <a:off x="1840" y="2505"/>
              <a:ext cx="112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8" name="Line 114"/>
            <p:cNvSpPr>
              <a:spLocks noChangeShapeType="1"/>
            </p:cNvSpPr>
            <p:nvPr/>
          </p:nvSpPr>
          <p:spPr bwMode="auto">
            <a:xfrm flipH="1">
              <a:off x="1352" y="2273"/>
              <a:ext cx="96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9" name="Line 115"/>
            <p:cNvSpPr>
              <a:spLocks noChangeShapeType="1"/>
            </p:cNvSpPr>
            <p:nvPr/>
          </p:nvSpPr>
          <p:spPr bwMode="auto">
            <a:xfrm flipH="1">
              <a:off x="1350" y="2273"/>
              <a:ext cx="260" cy="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20" name="Line 116"/>
            <p:cNvSpPr>
              <a:spLocks noChangeShapeType="1"/>
            </p:cNvSpPr>
            <p:nvPr/>
          </p:nvSpPr>
          <p:spPr bwMode="auto">
            <a:xfrm flipH="1">
              <a:off x="1351" y="2265"/>
              <a:ext cx="178" cy="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21" name="Line 117"/>
            <p:cNvSpPr>
              <a:spLocks noChangeShapeType="1"/>
            </p:cNvSpPr>
            <p:nvPr/>
          </p:nvSpPr>
          <p:spPr bwMode="auto">
            <a:xfrm>
              <a:off x="1728" y="2274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</p:grpSp>
      <p:sp>
        <p:nvSpPr>
          <p:cNvPr id="200822" name="Rectangle 118"/>
          <p:cNvSpPr>
            <a:spLocks noChangeArrowheads="1"/>
          </p:cNvSpPr>
          <p:nvPr/>
        </p:nvSpPr>
        <p:spPr bwMode="auto">
          <a:xfrm rot="37352095">
            <a:off x="3798094" y="5330032"/>
            <a:ext cx="846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4000">
                <a:solidFill>
                  <a:srgbClr val="000066"/>
                </a:solidFill>
                <a:latin typeface="Arial" pitchFamily="34" charset="0"/>
                <a:sym typeface="Wingdings" pitchFamily="2" charset="2"/>
              </a:rPr>
              <a:t></a:t>
            </a:r>
            <a:r>
              <a:rPr lang="en-US" altLang="vi-VN" sz="4000">
                <a:solidFill>
                  <a:srgbClr val="000066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0823" name="Rectangle 119"/>
          <p:cNvSpPr>
            <a:spLocks noChangeArrowheads="1"/>
          </p:cNvSpPr>
          <p:nvPr/>
        </p:nvSpPr>
        <p:spPr bwMode="auto">
          <a:xfrm rot="10800000">
            <a:off x="4800600" y="5334001"/>
            <a:ext cx="846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4000">
                <a:solidFill>
                  <a:srgbClr val="000066"/>
                </a:solidFill>
                <a:latin typeface="Arial" pitchFamily="34" charset="0"/>
                <a:sym typeface="Wingdings" pitchFamily="2" charset="2"/>
              </a:rPr>
              <a:t></a:t>
            </a:r>
            <a:r>
              <a:rPr lang="en-US" altLang="vi-VN" sz="4000">
                <a:solidFill>
                  <a:srgbClr val="000066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0854" name="Rectangle 150"/>
          <p:cNvSpPr>
            <a:spLocks noChangeArrowheads="1"/>
          </p:cNvSpPr>
          <p:nvPr/>
        </p:nvSpPr>
        <p:spPr bwMode="auto">
          <a:xfrm rot="10800000">
            <a:off x="4838700" y="4743451"/>
            <a:ext cx="846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4000">
                <a:solidFill>
                  <a:srgbClr val="000066"/>
                </a:solidFill>
                <a:latin typeface="Arial" pitchFamily="34" charset="0"/>
                <a:sym typeface="Wingdings" pitchFamily="2" charset="2"/>
              </a:rPr>
              <a:t></a:t>
            </a:r>
            <a:r>
              <a:rPr lang="en-US" altLang="vi-VN" sz="4000">
                <a:solidFill>
                  <a:srgbClr val="000066"/>
                </a:solidFill>
                <a:latin typeface="Arial" pitchFamily="34" charset="0"/>
              </a:rPr>
              <a:t> </a:t>
            </a:r>
          </a:p>
        </p:txBody>
      </p:sp>
      <p:pic>
        <p:nvPicPr>
          <p:cNvPr id="200855" name="Picture 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3971926"/>
            <a:ext cx="11620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10868 0.0016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0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3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200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L -0.10451 0.0043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08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6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00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0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59 -0.0939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-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0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 animBg="1"/>
      <p:bldP spid="200754" grpId="0"/>
      <p:bldP spid="200822" grpId="0"/>
      <p:bldP spid="200822" grpId="1"/>
      <p:bldP spid="200822" grpId="2"/>
      <p:bldP spid="200823" grpId="0"/>
      <p:bldP spid="200823" grpId="1"/>
      <p:bldP spid="200823" grpId="2"/>
      <p:bldP spid="200854" grpId="0"/>
      <p:bldP spid="200854" grpId="1"/>
      <p:bldP spid="200854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4" name="Text Box 6"/>
          <p:cNvSpPr txBox="1">
            <a:spLocks noChangeArrowheads="1"/>
          </p:cNvSpPr>
          <p:nvPr/>
        </p:nvSpPr>
        <p:spPr bwMode="auto">
          <a:xfrm>
            <a:off x="2514600" y="5207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/>
              <a:t>Thủ công</a:t>
            </a:r>
            <a:r>
              <a:rPr lang="en-US" altLang="vi-VN" sz="3200" u="sng"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1735" name="Text Box 7"/>
          <p:cNvSpPr txBox="1">
            <a:spLocks noChangeArrowheads="1"/>
          </p:cNvSpPr>
          <p:nvPr/>
        </p:nvSpPr>
        <p:spPr bwMode="auto">
          <a:xfrm>
            <a:off x="5181600" y="52070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1736" name="Text Box 8"/>
          <p:cNvSpPr txBox="1">
            <a:spLocks noChangeArrowheads="1"/>
          </p:cNvSpPr>
          <p:nvPr/>
        </p:nvSpPr>
        <p:spPr bwMode="auto">
          <a:xfrm>
            <a:off x="2133600" y="10350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2/</a:t>
            </a:r>
            <a:r>
              <a:rPr lang="en-US" altLang="vi-VN" sz="3600">
                <a:solidFill>
                  <a:srgbClr val="FF00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C</a:t>
            </a:r>
            <a:r>
              <a:rPr lang="en-US" altLang="vi-VN" sz="3600"/>
              <a:t>ác bước thực hiện</a:t>
            </a:r>
            <a:r>
              <a:rPr lang="en-US" altLang="vi-VN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201737" name="Text Box 9"/>
          <p:cNvSpPr txBox="1">
            <a:spLocks noChangeArrowheads="1"/>
          </p:cNvSpPr>
          <p:nvPr/>
        </p:nvSpPr>
        <p:spPr bwMode="auto">
          <a:xfrm>
            <a:off x="5181601" y="6338888"/>
            <a:ext cx="1387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/>
              <a:t>Hình 4</a:t>
            </a:r>
          </a:p>
        </p:txBody>
      </p: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2362200" y="1538288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3:</a:t>
            </a:r>
            <a:r>
              <a:rPr lang="en-US" altLang="vi-VN">
                <a:solidFill>
                  <a:srgbClr val="000099"/>
                </a:solidFill>
              </a:rPr>
              <a:t>  D</a:t>
            </a:r>
            <a:r>
              <a:rPr lang="en-US" altLang="vi-VN"/>
              <a:t>án </a:t>
            </a:r>
            <a:r>
              <a:rPr lang="en-US" altLang="vi-VN">
                <a:solidFill>
                  <a:srgbClr val="000099"/>
                </a:solidFill>
              </a:rPr>
              <a:t>chữ E</a:t>
            </a:r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2362200" y="2787650"/>
            <a:ext cx="8305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/>
              <a:t>- Bôi hồ vào mặt kẻ ô của chữ và dán vào vị trí đã định.(H4). </a:t>
            </a:r>
          </a:p>
        </p:txBody>
      </p:sp>
      <p:sp>
        <p:nvSpPr>
          <p:cNvPr id="201740" name="Line 12"/>
          <p:cNvSpPr>
            <a:spLocks noChangeShapeType="1"/>
          </p:cNvSpPr>
          <p:nvPr/>
        </p:nvSpPr>
        <p:spPr bwMode="auto">
          <a:xfrm>
            <a:off x="3505200" y="6338888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201741" name="Text Box 13"/>
          <p:cNvSpPr txBox="1">
            <a:spLocks noChangeArrowheads="1"/>
          </p:cNvSpPr>
          <p:nvPr/>
        </p:nvSpPr>
        <p:spPr bwMode="auto">
          <a:xfrm>
            <a:off x="2362200" y="3625850"/>
            <a:ext cx="7696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 i="1">
                <a:solidFill>
                  <a:srgbClr val="000099"/>
                </a:solidFill>
              </a:rPr>
              <a:t>- </a:t>
            </a:r>
            <a:r>
              <a:rPr lang="en-US" altLang="vi-VN" i="1">
                <a:solidFill>
                  <a:srgbClr val="0000FF"/>
                </a:solidFill>
              </a:rPr>
              <a:t>Đặt tờ giấy nháp lên trên chữ vừa dán để miết cho phẳng.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2362200" y="1949451"/>
            <a:ext cx="8305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000099"/>
                </a:solidFill>
              </a:rPr>
              <a:t>- Kẻ</a:t>
            </a:r>
            <a:r>
              <a:rPr lang="en-US" altLang="vi-VN" i="1"/>
              <a:t> một đường thẳng nằm ngang làm chuẩn. Đặt ướm chữ E vào đường chuẩn cho cân đối.</a:t>
            </a:r>
          </a:p>
        </p:txBody>
      </p:sp>
      <p:pic>
        <p:nvPicPr>
          <p:cNvPr id="20174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50" y="4124326"/>
            <a:ext cx="11620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"/>
                                        <p:tgtEl>
                                          <p:spTgt spid="201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1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1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7" grpId="0"/>
      <p:bldP spid="201739" grpId="0"/>
      <p:bldP spid="201740" grpId="0" animBg="1"/>
      <p:bldP spid="201741" grpId="0"/>
      <p:bldP spid="2017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7" name="Text Box 5"/>
          <p:cNvSpPr txBox="1">
            <a:spLocks noChangeArrowheads="1"/>
          </p:cNvSpPr>
          <p:nvPr/>
        </p:nvSpPr>
        <p:spPr bwMode="auto">
          <a:xfrm>
            <a:off x="2514600" y="5207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/>
              <a:t>Thủ công</a:t>
            </a:r>
            <a:r>
              <a:rPr lang="en-US" altLang="vi-VN" sz="3200" u="sng"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2758" name="Text Box 6"/>
          <p:cNvSpPr txBox="1">
            <a:spLocks noChangeArrowheads="1"/>
          </p:cNvSpPr>
          <p:nvPr/>
        </p:nvSpPr>
        <p:spPr bwMode="auto">
          <a:xfrm>
            <a:off x="5181600" y="52070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2759" name="Text Box 7"/>
          <p:cNvSpPr txBox="1">
            <a:spLocks noChangeArrowheads="1"/>
          </p:cNvSpPr>
          <p:nvPr/>
        </p:nvSpPr>
        <p:spPr bwMode="auto">
          <a:xfrm>
            <a:off x="2133600" y="10350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3600">
                <a:solidFill>
                  <a:srgbClr val="000099"/>
                </a:solidFill>
              </a:rPr>
              <a:t>      3/ Th</a:t>
            </a:r>
            <a:r>
              <a:rPr lang="en-US" altLang="vi-VN" sz="3600"/>
              <a:t>ực hành</a:t>
            </a:r>
          </a:p>
        </p:txBody>
      </p:sp>
      <p:sp>
        <p:nvSpPr>
          <p:cNvPr id="202760" name="Text Box 8"/>
          <p:cNvSpPr txBox="1">
            <a:spLocks noChangeArrowheads="1"/>
          </p:cNvSpPr>
          <p:nvPr/>
        </p:nvSpPr>
        <p:spPr bwMode="auto">
          <a:xfrm>
            <a:off x="1752600" y="14922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* </a:t>
            </a:r>
            <a:r>
              <a:rPr lang="en-US" altLang="vi-VN" sz="3600"/>
              <a:t>Nêu các bước cắt, dán chữ E.</a:t>
            </a:r>
          </a:p>
        </p:txBody>
      </p:sp>
      <p:sp>
        <p:nvSpPr>
          <p:cNvPr id="202761" name="Text Box 9"/>
          <p:cNvSpPr txBox="1">
            <a:spLocks noChangeArrowheads="1"/>
          </p:cNvSpPr>
          <p:nvPr/>
        </p:nvSpPr>
        <p:spPr bwMode="auto">
          <a:xfrm>
            <a:off x="2133600" y="2147888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i="1">
                <a:solidFill>
                  <a:srgbClr val="FF0000"/>
                </a:solidFill>
              </a:rPr>
              <a:t>Bước 1:</a:t>
            </a:r>
            <a:r>
              <a:rPr lang="en-US" altLang="vi-VN">
                <a:solidFill>
                  <a:srgbClr val="000099"/>
                </a:solidFill>
              </a:rPr>
              <a:t> Kẻ chữ E </a:t>
            </a:r>
          </a:p>
        </p:txBody>
      </p:sp>
      <p:sp>
        <p:nvSpPr>
          <p:cNvPr id="202762" name="Text Box 10"/>
          <p:cNvSpPr txBox="1">
            <a:spLocks noChangeArrowheads="1"/>
          </p:cNvSpPr>
          <p:nvPr/>
        </p:nvSpPr>
        <p:spPr bwMode="auto">
          <a:xfrm>
            <a:off x="1981200" y="3748088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2:</a:t>
            </a:r>
            <a:r>
              <a:rPr lang="en-US" altLang="vi-VN">
                <a:solidFill>
                  <a:srgbClr val="000099"/>
                </a:solidFill>
              </a:rPr>
              <a:t>  C</a:t>
            </a:r>
            <a:r>
              <a:rPr lang="en-US" altLang="vi-VN"/>
              <a:t>ắt </a:t>
            </a:r>
            <a:r>
              <a:rPr lang="en-US" altLang="vi-VN">
                <a:solidFill>
                  <a:srgbClr val="000099"/>
                </a:solidFill>
              </a:rPr>
              <a:t> chữ E</a:t>
            </a:r>
          </a:p>
        </p:txBody>
      </p:sp>
      <p:sp>
        <p:nvSpPr>
          <p:cNvPr id="202763" name="Text Box 11"/>
          <p:cNvSpPr txBox="1">
            <a:spLocks noChangeArrowheads="1"/>
          </p:cNvSpPr>
          <p:nvPr/>
        </p:nvSpPr>
        <p:spPr bwMode="auto">
          <a:xfrm>
            <a:off x="2057400" y="5729288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3:</a:t>
            </a:r>
            <a:r>
              <a:rPr lang="en-US" altLang="vi-VN">
                <a:solidFill>
                  <a:srgbClr val="000099"/>
                </a:solidFill>
              </a:rPr>
              <a:t>  D</a:t>
            </a:r>
            <a:r>
              <a:rPr lang="en-US" altLang="vi-VN"/>
              <a:t>án </a:t>
            </a:r>
            <a:r>
              <a:rPr lang="en-US" altLang="vi-VN">
                <a:solidFill>
                  <a:srgbClr val="000099"/>
                </a:solidFill>
              </a:rPr>
              <a:t>chữ E</a:t>
            </a:r>
          </a:p>
        </p:txBody>
      </p:sp>
      <p:sp>
        <p:nvSpPr>
          <p:cNvPr id="202766" name="Line 14"/>
          <p:cNvSpPr>
            <a:spLocks noChangeShapeType="1"/>
          </p:cNvSpPr>
          <p:nvPr/>
        </p:nvSpPr>
        <p:spPr bwMode="auto">
          <a:xfrm>
            <a:off x="6600826" y="2895600"/>
            <a:ext cx="1095375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2768" name="Line 16"/>
          <p:cNvSpPr>
            <a:spLocks noChangeShapeType="1"/>
          </p:cNvSpPr>
          <p:nvPr/>
        </p:nvSpPr>
        <p:spPr bwMode="auto">
          <a:xfrm flipV="1">
            <a:off x="6605588" y="4495800"/>
            <a:ext cx="1166812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>
            <a:off x="5513389" y="6648450"/>
            <a:ext cx="3254375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grpSp>
        <p:nvGrpSpPr>
          <p:cNvPr id="202859" name="Group 107"/>
          <p:cNvGrpSpPr>
            <a:grpSpLocks/>
          </p:cNvGrpSpPr>
          <p:nvPr/>
        </p:nvGrpSpPr>
        <p:grpSpPr bwMode="auto">
          <a:xfrm>
            <a:off x="7848600" y="2057400"/>
            <a:ext cx="762000" cy="1447800"/>
            <a:chOff x="180" y="1452"/>
            <a:chExt cx="1140" cy="2172"/>
          </a:xfrm>
        </p:grpSpPr>
        <p:sp>
          <p:nvSpPr>
            <p:cNvPr id="202860" name="Text Box 108"/>
            <p:cNvSpPr txBox="1">
              <a:spLocks noChangeArrowheads="1"/>
            </p:cNvSpPr>
            <p:nvPr/>
          </p:nvSpPr>
          <p:spPr bwMode="auto">
            <a:xfrm>
              <a:off x="339" y="1721"/>
              <a:ext cx="276" cy="55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vi-VN" altLang="vi-VN"/>
            </a:p>
          </p:txBody>
        </p:sp>
        <p:sp>
          <p:nvSpPr>
            <p:cNvPr id="202861" name="Rectangle 109"/>
            <p:cNvSpPr>
              <a:spLocks noChangeArrowheads="1"/>
            </p:cNvSpPr>
            <p:nvPr/>
          </p:nvSpPr>
          <p:spPr bwMode="auto">
            <a:xfrm>
              <a:off x="1075" y="3178"/>
              <a:ext cx="22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2" name="Rectangle 110"/>
            <p:cNvSpPr>
              <a:spLocks noChangeArrowheads="1"/>
            </p:cNvSpPr>
            <p:nvPr/>
          </p:nvSpPr>
          <p:spPr bwMode="auto">
            <a:xfrm>
              <a:off x="634" y="3178"/>
              <a:ext cx="44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3" name="Rectangle 111"/>
            <p:cNvSpPr>
              <a:spLocks noChangeArrowheads="1"/>
            </p:cNvSpPr>
            <p:nvPr/>
          </p:nvSpPr>
          <p:spPr bwMode="auto">
            <a:xfrm>
              <a:off x="192" y="3178"/>
              <a:ext cx="442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4" name="Rectangle 112"/>
            <p:cNvSpPr>
              <a:spLocks noChangeArrowheads="1"/>
            </p:cNvSpPr>
            <p:nvPr/>
          </p:nvSpPr>
          <p:spPr bwMode="auto">
            <a:xfrm>
              <a:off x="1075" y="2749"/>
              <a:ext cx="22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5" name="Rectangle 113"/>
            <p:cNvSpPr>
              <a:spLocks noChangeArrowheads="1"/>
            </p:cNvSpPr>
            <p:nvPr/>
          </p:nvSpPr>
          <p:spPr bwMode="auto">
            <a:xfrm>
              <a:off x="634" y="2749"/>
              <a:ext cx="44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6" name="Rectangle 114"/>
            <p:cNvSpPr>
              <a:spLocks noChangeArrowheads="1"/>
            </p:cNvSpPr>
            <p:nvPr/>
          </p:nvSpPr>
          <p:spPr bwMode="auto">
            <a:xfrm>
              <a:off x="192" y="2749"/>
              <a:ext cx="442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7" name="Rectangle 115"/>
            <p:cNvSpPr>
              <a:spLocks noChangeArrowheads="1"/>
            </p:cNvSpPr>
            <p:nvPr/>
          </p:nvSpPr>
          <p:spPr bwMode="auto">
            <a:xfrm>
              <a:off x="1075" y="2321"/>
              <a:ext cx="221" cy="428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8" name="Rectangle 116"/>
            <p:cNvSpPr>
              <a:spLocks noChangeArrowheads="1"/>
            </p:cNvSpPr>
            <p:nvPr/>
          </p:nvSpPr>
          <p:spPr bwMode="auto">
            <a:xfrm>
              <a:off x="634" y="2321"/>
              <a:ext cx="441" cy="428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69" name="Rectangle 117"/>
            <p:cNvSpPr>
              <a:spLocks noChangeArrowheads="1"/>
            </p:cNvSpPr>
            <p:nvPr/>
          </p:nvSpPr>
          <p:spPr bwMode="auto">
            <a:xfrm>
              <a:off x="192" y="2321"/>
              <a:ext cx="442" cy="428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0" name="Rectangle 118"/>
            <p:cNvSpPr>
              <a:spLocks noChangeArrowheads="1"/>
            </p:cNvSpPr>
            <p:nvPr/>
          </p:nvSpPr>
          <p:spPr bwMode="auto">
            <a:xfrm>
              <a:off x="1075" y="1892"/>
              <a:ext cx="22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1" name="Rectangle 119"/>
            <p:cNvSpPr>
              <a:spLocks noChangeArrowheads="1"/>
            </p:cNvSpPr>
            <p:nvPr/>
          </p:nvSpPr>
          <p:spPr bwMode="auto">
            <a:xfrm>
              <a:off x="634" y="1892"/>
              <a:ext cx="44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2" name="Rectangle 120"/>
            <p:cNvSpPr>
              <a:spLocks noChangeArrowheads="1"/>
            </p:cNvSpPr>
            <p:nvPr/>
          </p:nvSpPr>
          <p:spPr bwMode="auto">
            <a:xfrm>
              <a:off x="192" y="1892"/>
              <a:ext cx="442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3" name="Rectangle 121"/>
            <p:cNvSpPr>
              <a:spLocks noChangeArrowheads="1"/>
            </p:cNvSpPr>
            <p:nvPr/>
          </p:nvSpPr>
          <p:spPr bwMode="auto">
            <a:xfrm>
              <a:off x="1075" y="1476"/>
              <a:ext cx="221" cy="416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4" name="Rectangle 122"/>
            <p:cNvSpPr>
              <a:spLocks noChangeArrowheads="1"/>
            </p:cNvSpPr>
            <p:nvPr/>
          </p:nvSpPr>
          <p:spPr bwMode="auto">
            <a:xfrm>
              <a:off x="634" y="1476"/>
              <a:ext cx="441" cy="416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5" name="Rectangle 123"/>
            <p:cNvSpPr>
              <a:spLocks noChangeArrowheads="1"/>
            </p:cNvSpPr>
            <p:nvPr/>
          </p:nvSpPr>
          <p:spPr bwMode="auto">
            <a:xfrm>
              <a:off x="192" y="1476"/>
              <a:ext cx="442" cy="416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876" name="Line 124"/>
            <p:cNvSpPr>
              <a:spLocks noChangeShapeType="1"/>
            </p:cNvSpPr>
            <p:nvPr/>
          </p:nvSpPr>
          <p:spPr bwMode="auto">
            <a:xfrm>
              <a:off x="192" y="1476"/>
              <a:ext cx="11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77" name="Line 125"/>
            <p:cNvSpPr>
              <a:spLocks noChangeShapeType="1"/>
            </p:cNvSpPr>
            <p:nvPr/>
          </p:nvSpPr>
          <p:spPr bwMode="auto">
            <a:xfrm>
              <a:off x="192" y="1892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78" name="Line 126"/>
            <p:cNvSpPr>
              <a:spLocks noChangeShapeType="1"/>
            </p:cNvSpPr>
            <p:nvPr/>
          </p:nvSpPr>
          <p:spPr bwMode="auto">
            <a:xfrm>
              <a:off x="192" y="2321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79" name="Line 127"/>
            <p:cNvSpPr>
              <a:spLocks noChangeShapeType="1"/>
            </p:cNvSpPr>
            <p:nvPr/>
          </p:nvSpPr>
          <p:spPr bwMode="auto">
            <a:xfrm>
              <a:off x="192" y="2749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0" name="Line 128"/>
            <p:cNvSpPr>
              <a:spLocks noChangeShapeType="1"/>
            </p:cNvSpPr>
            <p:nvPr/>
          </p:nvSpPr>
          <p:spPr bwMode="auto">
            <a:xfrm>
              <a:off x="192" y="3178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1" name="Line 129"/>
            <p:cNvSpPr>
              <a:spLocks noChangeShapeType="1"/>
            </p:cNvSpPr>
            <p:nvPr/>
          </p:nvSpPr>
          <p:spPr bwMode="auto">
            <a:xfrm>
              <a:off x="192" y="3607"/>
              <a:ext cx="11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2" name="Line 130"/>
            <p:cNvSpPr>
              <a:spLocks noChangeShapeType="1"/>
            </p:cNvSpPr>
            <p:nvPr/>
          </p:nvSpPr>
          <p:spPr bwMode="auto">
            <a:xfrm>
              <a:off x="192" y="1476"/>
              <a:ext cx="0" cy="213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3" name="Line 131"/>
            <p:cNvSpPr>
              <a:spLocks noChangeShapeType="1"/>
            </p:cNvSpPr>
            <p:nvPr/>
          </p:nvSpPr>
          <p:spPr bwMode="auto">
            <a:xfrm>
              <a:off x="634" y="1476"/>
              <a:ext cx="0" cy="2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4" name="Line 132"/>
            <p:cNvSpPr>
              <a:spLocks noChangeShapeType="1"/>
            </p:cNvSpPr>
            <p:nvPr/>
          </p:nvSpPr>
          <p:spPr bwMode="auto">
            <a:xfrm>
              <a:off x="1075" y="1476"/>
              <a:ext cx="0" cy="2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5" name="Line 133"/>
            <p:cNvSpPr>
              <a:spLocks noChangeShapeType="1"/>
            </p:cNvSpPr>
            <p:nvPr/>
          </p:nvSpPr>
          <p:spPr bwMode="auto">
            <a:xfrm>
              <a:off x="1296" y="1476"/>
              <a:ext cx="0" cy="213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6" name="AutoShape 134"/>
            <p:cNvSpPr>
              <a:spLocks noChangeArrowheads="1"/>
            </p:cNvSpPr>
            <p:nvPr/>
          </p:nvSpPr>
          <p:spPr bwMode="auto">
            <a:xfrm>
              <a:off x="180" y="1452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87" name="AutoShape 135"/>
            <p:cNvSpPr>
              <a:spLocks noChangeArrowheads="1"/>
            </p:cNvSpPr>
            <p:nvPr/>
          </p:nvSpPr>
          <p:spPr bwMode="auto">
            <a:xfrm>
              <a:off x="180" y="356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88" name="AutoShape 136"/>
            <p:cNvSpPr>
              <a:spLocks noChangeArrowheads="1"/>
            </p:cNvSpPr>
            <p:nvPr/>
          </p:nvSpPr>
          <p:spPr bwMode="auto">
            <a:xfrm>
              <a:off x="1272" y="146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89" name="AutoShape 137"/>
            <p:cNvSpPr>
              <a:spLocks noChangeArrowheads="1"/>
            </p:cNvSpPr>
            <p:nvPr/>
          </p:nvSpPr>
          <p:spPr bwMode="auto">
            <a:xfrm>
              <a:off x="600" y="1860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0" name="AutoShape 138"/>
            <p:cNvSpPr>
              <a:spLocks noChangeArrowheads="1"/>
            </p:cNvSpPr>
            <p:nvPr/>
          </p:nvSpPr>
          <p:spPr bwMode="auto">
            <a:xfrm>
              <a:off x="1272" y="1860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1" name="AutoShape 139"/>
            <p:cNvSpPr>
              <a:spLocks noChangeArrowheads="1"/>
            </p:cNvSpPr>
            <p:nvPr/>
          </p:nvSpPr>
          <p:spPr bwMode="auto">
            <a:xfrm>
              <a:off x="1272" y="2292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2" name="AutoShape 140"/>
            <p:cNvSpPr>
              <a:spLocks noChangeArrowheads="1"/>
            </p:cNvSpPr>
            <p:nvPr/>
          </p:nvSpPr>
          <p:spPr bwMode="auto">
            <a:xfrm>
              <a:off x="600" y="2280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3" name="AutoShape 141"/>
            <p:cNvSpPr>
              <a:spLocks noChangeArrowheads="1"/>
            </p:cNvSpPr>
            <p:nvPr/>
          </p:nvSpPr>
          <p:spPr bwMode="auto">
            <a:xfrm>
              <a:off x="612" y="2712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4" name="AutoShape 142"/>
            <p:cNvSpPr>
              <a:spLocks noChangeArrowheads="1"/>
            </p:cNvSpPr>
            <p:nvPr/>
          </p:nvSpPr>
          <p:spPr bwMode="auto">
            <a:xfrm>
              <a:off x="1272" y="272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5" name="AutoShape 143"/>
            <p:cNvSpPr>
              <a:spLocks noChangeArrowheads="1"/>
            </p:cNvSpPr>
            <p:nvPr/>
          </p:nvSpPr>
          <p:spPr bwMode="auto">
            <a:xfrm>
              <a:off x="1272" y="314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6" name="AutoShape 144"/>
            <p:cNvSpPr>
              <a:spLocks noChangeArrowheads="1"/>
            </p:cNvSpPr>
            <p:nvPr/>
          </p:nvSpPr>
          <p:spPr bwMode="auto">
            <a:xfrm>
              <a:off x="600" y="314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7" name="AutoShape 145"/>
            <p:cNvSpPr>
              <a:spLocks noChangeArrowheads="1"/>
            </p:cNvSpPr>
            <p:nvPr/>
          </p:nvSpPr>
          <p:spPr bwMode="auto">
            <a:xfrm>
              <a:off x="1272" y="3576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8" name="Line 146"/>
            <p:cNvSpPr>
              <a:spLocks noChangeShapeType="1"/>
            </p:cNvSpPr>
            <p:nvPr/>
          </p:nvSpPr>
          <p:spPr bwMode="auto">
            <a:xfrm>
              <a:off x="216" y="1476"/>
              <a:ext cx="106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899" name="Line 147"/>
            <p:cNvSpPr>
              <a:spLocks noChangeShapeType="1"/>
            </p:cNvSpPr>
            <p:nvPr/>
          </p:nvSpPr>
          <p:spPr bwMode="auto">
            <a:xfrm>
              <a:off x="624" y="1884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0" name="Line 148"/>
            <p:cNvSpPr>
              <a:spLocks noChangeShapeType="1"/>
            </p:cNvSpPr>
            <p:nvPr/>
          </p:nvSpPr>
          <p:spPr bwMode="auto">
            <a:xfrm>
              <a:off x="624" y="2316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1" name="Line 149"/>
            <p:cNvSpPr>
              <a:spLocks noChangeShapeType="1"/>
            </p:cNvSpPr>
            <p:nvPr/>
          </p:nvSpPr>
          <p:spPr bwMode="auto">
            <a:xfrm>
              <a:off x="624" y="2748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2" name="Line 150"/>
            <p:cNvSpPr>
              <a:spLocks noChangeShapeType="1"/>
            </p:cNvSpPr>
            <p:nvPr/>
          </p:nvSpPr>
          <p:spPr bwMode="auto">
            <a:xfrm>
              <a:off x="624" y="3168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3" name="Line 151"/>
            <p:cNvSpPr>
              <a:spLocks noChangeShapeType="1"/>
            </p:cNvSpPr>
            <p:nvPr/>
          </p:nvSpPr>
          <p:spPr bwMode="auto">
            <a:xfrm>
              <a:off x="624" y="3168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4" name="Line 152"/>
            <p:cNvSpPr>
              <a:spLocks noChangeShapeType="1"/>
            </p:cNvSpPr>
            <p:nvPr/>
          </p:nvSpPr>
          <p:spPr bwMode="auto">
            <a:xfrm>
              <a:off x="192" y="3600"/>
              <a:ext cx="112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5" name="Line 153"/>
            <p:cNvSpPr>
              <a:spLocks noChangeShapeType="1"/>
            </p:cNvSpPr>
            <p:nvPr/>
          </p:nvSpPr>
          <p:spPr bwMode="auto">
            <a:xfrm>
              <a:off x="192" y="1488"/>
              <a:ext cx="0" cy="21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6" name="Line 154"/>
            <p:cNvSpPr>
              <a:spLocks noChangeShapeType="1"/>
            </p:cNvSpPr>
            <p:nvPr/>
          </p:nvSpPr>
          <p:spPr bwMode="auto">
            <a:xfrm>
              <a:off x="1296" y="1452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7" name="Line 155"/>
            <p:cNvSpPr>
              <a:spLocks noChangeShapeType="1"/>
            </p:cNvSpPr>
            <p:nvPr/>
          </p:nvSpPr>
          <p:spPr bwMode="auto">
            <a:xfrm>
              <a:off x="624" y="1872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8" name="Line 156"/>
            <p:cNvSpPr>
              <a:spLocks noChangeShapeType="1"/>
            </p:cNvSpPr>
            <p:nvPr/>
          </p:nvSpPr>
          <p:spPr bwMode="auto">
            <a:xfrm>
              <a:off x="1296" y="2316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9" name="Line 157"/>
            <p:cNvSpPr>
              <a:spLocks noChangeShapeType="1"/>
            </p:cNvSpPr>
            <p:nvPr/>
          </p:nvSpPr>
          <p:spPr bwMode="auto">
            <a:xfrm>
              <a:off x="624" y="2736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10" name="Line 158"/>
            <p:cNvSpPr>
              <a:spLocks noChangeShapeType="1"/>
            </p:cNvSpPr>
            <p:nvPr/>
          </p:nvSpPr>
          <p:spPr bwMode="auto">
            <a:xfrm>
              <a:off x="1296" y="3168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</p:grpSp>
      <p:sp>
        <p:nvSpPr>
          <p:cNvPr id="202911" name="Line 159"/>
          <p:cNvSpPr>
            <a:spLocks noChangeShapeType="1"/>
          </p:cNvSpPr>
          <p:nvPr/>
        </p:nvSpPr>
        <p:spPr bwMode="auto">
          <a:xfrm flipH="1" flipV="1">
            <a:off x="7543800" y="2762251"/>
            <a:ext cx="1485900" cy="47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grpSp>
        <p:nvGrpSpPr>
          <p:cNvPr id="202946" name="Group 194"/>
          <p:cNvGrpSpPr>
            <a:grpSpLocks/>
          </p:cNvGrpSpPr>
          <p:nvPr/>
        </p:nvGrpSpPr>
        <p:grpSpPr bwMode="auto">
          <a:xfrm>
            <a:off x="5334000" y="2057400"/>
            <a:ext cx="838200" cy="1524000"/>
            <a:chOff x="1632" y="1296"/>
            <a:chExt cx="816" cy="1488"/>
          </a:xfrm>
        </p:grpSpPr>
        <p:sp>
          <p:nvSpPr>
            <p:cNvPr id="202947" name="Text Box 195"/>
            <p:cNvSpPr txBox="1">
              <a:spLocks noChangeArrowheads="1"/>
            </p:cNvSpPr>
            <p:nvPr/>
          </p:nvSpPr>
          <p:spPr bwMode="auto">
            <a:xfrm>
              <a:off x="1754" y="1480"/>
              <a:ext cx="180" cy="361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vi-VN" altLang="vi-VN"/>
            </a:p>
          </p:txBody>
        </p:sp>
        <p:sp>
          <p:nvSpPr>
            <p:cNvPr id="202948" name="Rectangle 196"/>
            <p:cNvSpPr>
              <a:spLocks noChangeArrowheads="1"/>
            </p:cNvSpPr>
            <p:nvPr/>
          </p:nvSpPr>
          <p:spPr bwMode="auto">
            <a:xfrm>
              <a:off x="2273" y="2478"/>
              <a:ext cx="158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49" name="Rectangle 197"/>
            <p:cNvSpPr>
              <a:spLocks noChangeArrowheads="1"/>
            </p:cNvSpPr>
            <p:nvPr/>
          </p:nvSpPr>
          <p:spPr bwMode="auto">
            <a:xfrm>
              <a:off x="1957" y="2478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0" name="Rectangle 198"/>
            <p:cNvSpPr>
              <a:spLocks noChangeArrowheads="1"/>
            </p:cNvSpPr>
            <p:nvPr/>
          </p:nvSpPr>
          <p:spPr bwMode="auto">
            <a:xfrm>
              <a:off x="1641" y="2478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1" name="Rectangle 199"/>
            <p:cNvSpPr>
              <a:spLocks noChangeArrowheads="1"/>
            </p:cNvSpPr>
            <p:nvPr/>
          </p:nvSpPr>
          <p:spPr bwMode="auto">
            <a:xfrm>
              <a:off x="2273" y="2185"/>
              <a:ext cx="158" cy="293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2" name="Rectangle 200"/>
            <p:cNvSpPr>
              <a:spLocks noChangeArrowheads="1"/>
            </p:cNvSpPr>
            <p:nvPr/>
          </p:nvSpPr>
          <p:spPr bwMode="auto">
            <a:xfrm>
              <a:off x="1957" y="2185"/>
              <a:ext cx="316" cy="293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3" name="Rectangle 201"/>
            <p:cNvSpPr>
              <a:spLocks noChangeArrowheads="1"/>
            </p:cNvSpPr>
            <p:nvPr/>
          </p:nvSpPr>
          <p:spPr bwMode="auto">
            <a:xfrm>
              <a:off x="1641" y="2185"/>
              <a:ext cx="316" cy="293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4" name="Rectangle 202"/>
            <p:cNvSpPr>
              <a:spLocks noChangeArrowheads="1"/>
            </p:cNvSpPr>
            <p:nvPr/>
          </p:nvSpPr>
          <p:spPr bwMode="auto">
            <a:xfrm>
              <a:off x="2273" y="1891"/>
              <a:ext cx="158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5" name="Rectangle 203"/>
            <p:cNvSpPr>
              <a:spLocks noChangeArrowheads="1"/>
            </p:cNvSpPr>
            <p:nvPr/>
          </p:nvSpPr>
          <p:spPr bwMode="auto">
            <a:xfrm>
              <a:off x="1957" y="1891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6" name="Rectangle 204"/>
            <p:cNvSpPr>
              <a:spLocks noChangeArrowheads="1"/>
            </p:cNvSpPr>
            <p:nvPr/>
          </p:nvSpPr>
          <p:spPr bwMode="auto">
            <a:xfrm>
              <a:off x="1641" y="1891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7" name="Rectangle 205"/>
            <p:cNvSpPr>
              <a:spLocks noChangeArrowheads="1"/>
            </p:cNvSpPr>
            <p:nvPr/>
          </p:nvSpPr>
          <p:spPr bwMode="auto">
            <a:xfrm>
              <a:off x="2273" y="1597"/>
              <a:ext cx="158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8" name="Rectangle 206"/>
            <p:cNvSpPr>
              <a:spLocks noChangeArrowheads="1"/>
            </p:cNvSpPr>
            <p:nvPr/>
          </p:nvSpPr>
          <p:spPr bwMode="auto">
            <a:xfrm>
              <a:off x="1957" y="1597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59" name="Rectangle 207"/>
            <p:cNvSpPr>
              <a:spLocks noChangeArrowheads="1"/>
            </p:cNvSpPr>
            <p:nvPr/>
          </p:nvSpPr>
          <p:spPr bwMode="auto">
            <a:xfrm>
              <a:off x="1641" y="1597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60" name="Rectangle 208"/>
            <p:cNvSpPr>
              <a:spLocks noChangeArrowheads="1"/>
            </p:cNvSpPr>
            <p:nvPr/>
          </p:nvSpPr>
          <p:spPr bwMode="auto">
            <a:xfrm>
              <a:off x="2273" y="1312"/>
              <a:ext cx="158" cy="285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61" name="Rectangle 209"/>
            <p:cNvSpPr>
              <a:spLocks noChangeArrowheads="1"/>
            </p:cNvSpPr>
            <p:nvPr/>
          </p:nvSpPr>
          <p:spPr bwMode="auto">
            <a:xfrm>
              <a:off x="1957" y="1312"/>
              <a:ext cx="316" cy="285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62" name="Rectangle 210"/>
            <p:cNvSpPr>
              <a:spLocks noChangeArrowheads="1"/>
            </p:cNvSpPr>
            <p:nvPr/>
          </p:nvSpPr>
          <p:spPr bwMode="auto">
            <a:xfrm>
              <a:off x="1641" y="1312"/>
              <a:ext cx="316" cy="285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2963" name="Line 211"/>
            <p:cNvSpPr>
              <a:spLocks noChangeShapeType="1"/>
            </p:cNvSpPr>
            <p:nvPr/>
          </p:nvSpPr>
          <p:spPr bwMode="auto">
            <a:xfrm>
              <a:off x="1641" y="1312"/>
              <a:ext cx="79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4" name="Line 212"/>
            <p:cNvSpPr>
              <a:spLocks noChangeShapeType="1"/>
            </p:cNvSpPr>
            <p:nvPr/>
          </p:nvSpPr>
          <p:spPr bwMode="auto">
            <a:xfrm>
              <a:off x="1641" y="1597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5" name="Line 213"/>
            <p:cNvSpPr>
              <a:spLocks noChangeShapeType="1"/>
            </p:cNvSpPr>
            <p:nvPr/>
          </p:nvSpPr>
          <p:spPr bwMode="auto">
            <a:xfrm>
              <a:off x="1641" y="1891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6" name="Line 214"/>
            <p:cNvSpPr>
              <a:spLocks noChangeShapeType="1"/>
            </p:cNvSpPr>
            <p:nvPr/>
          </p:nvSpPr>
          <p:spPr bwMode="auto">
            <a:xfrm>
              <a:off x="1641" y="2185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7" name="Line 215"/>
            <p:cNvSpPr>
              <a:spLocks noChangeShapeType="1"/>
            </p:cNvSpPr>
            <p:nvPr/>
          </p:nvSpPr>
          <p:spPr bwMode="auto">
            <a:xfrm>
              <a:off x="1641" y="2478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8" name="Line 216"/>
            <p:cNvSpPr>
              <a:spLocks noChangeShapeType="1"/>
            </p:cNvSpPr>
            <p:nvPr/>
          </p:nvSpPr>
          <p:spPr bwMode="auto">
            <a:xfrm>
              <a:off x="1641" y="2772"/>
              <a:ext cx="79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9" name="Line 217"/>
            <p:cNvSpPr>
              <a:spLocks noChangeShapeType="1"/>
            </p:cNvSpPr>
            <p:nvPr/>
          </p:nvSpPr>
          <p:spPr bwMode="auto">
            <a:xfrm>
              <a:off x="1641" y="1312"/>
              <a:ext cx="0" cy="14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0" name="Line 218"/>
            <p:cNvSpPr>
              <a:spLocks noChangeShapeType="1"/>
            </p:cNvSpPr>
            <p:nvPr/>
          </p:nvSpPr>
          <p:spPr bwMode="auto">
            <a:xfrm>
              <a:off x="1957" y="1312"/>
              <a:ext cx="0" cy="14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1" name="Line 219"/>
            <p:cNvSpPr>
              <a:spLocks noChangeShapeType="1"/>
            </p:cNvSpPr>
            <p:nvPr/>
          </p:nvSpPr>
          <p:spPr bwMode="auto">
            <a:xfrm>
              <a:off x="2273" y="1312"/>
              <a:ext cx="0" cy="14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2" name="Line 220"/>
            <p:cNvSpPr>
              <a:spLocks noChangeShapeType="1"/>
            </p:cNvSpPr>
            <p:nvPr/>
          </p:nvSpPr>
          <p:spPr bwMode="auto">
            <a:xfrm>
              <a:off x="2431" y="1312"/>
              <a:ext cx="0" cy="14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3" name="AutoShape 221"/>
            <p:cNvSpPr>
              <a:spLocks noChangeArrowheads="1"/>
            </p:cNvSpPr>
            <p:nvPr/>
          </p:nvSpPr>
          <p:spPr bwMode="auto">
            <a:xfrm>
              <a:off x="1632" y="1296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4" name="AutoShape 222"/>
            <p:cNvSpPr>
              <a:spLocks noChangeArrowheads="1"/>
            </p:cNvSpPr>
            <p:nvPr/>
          </p:nvSpPr>
          <p:spPr bwMode="auto">
            <a:xfrm>
              <a:off x="1632" y="2743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5" name="AutoShape 223"/>
            <p:cNvSpPr>
              <a:spLocks noChangeArrowheads="1"/>
            </p:cNvSpPr>
            <p:nvPr/>
          </p:nvSpPr>
          <p:spPr bwMode="auto">
            <a:xfrm>
              <a:off x="2414" y="1304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6" name="AutoShape 224"/>
            <p:cNvSpPr>
              <a:spLocks noChangeArrowheads="1"/>
            </p:cNvSpPr>
            <p:nvPr/>
          </p:nvSpPr>
          <p:spPr bwMode="auto">
            <a:xfrm>
              <a:off x="1933" y="1576"/>
              <a:ext cx="34" cy="32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7" name="AutoShape 225"/>
            <p:cNvSpPr>
              <a:spLocks noChangeArrowheads="1"/>
            </p:cNvSpPr>
            <p:nvPr/>
          </p:nvSpPr>
          <p:spPr bwMode="auto">
            <a:xfrm>
              <a:off x="2414" y="1576"/>
              <a:ext cx="34" cy="32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8" name="AutoShape 226"/>
            <p:cNvSpPr>
              <a:spLocks noChangeArrowheads="1"/>
            </p:cNvSpPr>
            <p:nvPr/>
          </p:nvSpPr>
          <p:spPr bwMode="auto">
            <a:xfrm>
              <a:off x="2414" y="1871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9" name="AutoShape 227"/>
            <p:cNvSpPr>
              <a:spLocks noChangeArrowheads="1"/>
            </p:cNvSpPr>
            <p:nvPr/>
          </p:nvSpPr>
          <p:spPr bwMode="auto">
            <a:xfrm>
              <a:off x="1933" y="1863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0" name="AutoShape 228"/>
            <p:cNvSpPr>
              <a:spLocks noChangeArrowheads="1"/>
            </p:cNvSpPr>
            <p:nvPr/>
          </p:nvSpPr>
          <p:spPr bwMode="auto">
            <a:xfrm>
              <a:off x="1941" y="2159"/>
              <a:ext cx="35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1" name="AutoShape 229"/>
            <p:cNvSpPr>
              <a:spLocks noChangeArrowheads="1"/>
            </p:cNvSpPr>
            <p:nvPr/>
          </p:nvSpPr>
          <p:spPr bwMode="auto">
            <a:xfrm>
              <a:off x="2414" y="2167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2" name="AutoShape 230"/>
            <p:cNvSpPr>
              <a:spLocks noChangeArrowheads="1"/>
            </p:cNvSpPr>
            <p:nvPr/>
          </p:nvSpPr>
          <p:spPr bwMode="auto">
            <a:xfrm>
              <a:off x="2414" y="2455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3" name="AutoShape 231"/>
            <p:cNvSpPr>
              <a:spLocks noChangeArrowheads="1"/>
            </p:cNvSpPr>
            <p:nvPr/>
          </p:nvSpPr>
          <p:spPr bwMode="auto">
            <a:xfrm>
              <a:off x="1933" y="2455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4" name="AutoShape 232"/>
            <p:cNvSpPr>
              <a:spLocks noChangeArrowheads="1"/>
            </p:cNvSpPr>
            <p:nvPr/>
          </p:nvSpPr>
          <p:spPr bwMode="auto">
            <a:xfrm>
              <a:off x="2414" y="2751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03005" name="Group 253"/>
          <p:cNvGrpSpPr>
            <a:grpSpLocks/>
          </p:cNvGrpSpPr>
          <p:nvPr/>
        </p:nvGrpSpPr>
        <p:grpSpPr bwMode="auto">
          <a:xfrm>
            <a:off x="5257800" y="3886200"/>
            <a:ext cx="838200" cy="914400"/>
            <a:chOff x="2208" y="1584"/>
            <a:chExt cx="960" cy="946"/>
          </a:xfrm>
        </p:grpSpPr>
        <p:sp>
          <p:nvSpPr>
            <p:cNvPr id="203006" name="Rectangle 254"/>
            <p:cNvSpPr>
              <a:spLocks noChangeArrowheads="1"/>
            </p:cNvSpPr>
            <p:nvPr/>
          </p:nvSpPr>
          <p:spPr bwMode="auto">
            <a:xfrm>
              <a:off x="2944" y="1960"/>
              <a:ext cx="224" cy="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3007" name="Rectangle 255"/>
            <p:cNvSpPr>
              <a:spLocks noChangeArrowheads="1"/>
            </p:cNvSpPr>
            <p:nvPr/>
          </p:nvSpPr>
          <p:spPr bwMode="auto">
            <a:xfrm>
              <a:off x="2576" y="1960"/>
              <a:ext cx="368" cy="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/>
            </a:p>
          </p:txBody>
        </p:sp>
        <p:sp>
          <p:nvSpPr>
            <p:cNvPr id="203008" name="Line 256"/>
            <p:cNvSpPr>
              <a:spLocks noChangeShapeType="1"/>
            </p:cNvSpPr>
            <p:nvPr/>
          </p:nvSpPr>
          <p:spPr bwMode="auto">
            <a:xfrm>
              <a:off x="2576" y="1593"/>
              <a:ext cx="0" cy="3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09" name="Line 257"/>
            <p:cNvSpPr>
              <a:spLocks noChangeShapeType="1"/>
            </p:cNvSpPr>
            <p:nvPr/>
          </p:nvSpPr>
          <p:spPr bwMode="auto">
            <a:xfrm>
              <a:off x="2944" y="1602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0" name="Line 258"/>
            <p:cNvSpPr>
              <a:spLocks noChangeShapeType="1"/>
            </p:cNvSpPr>
            <p:nvPr/>
          </p:nvSpPr>
          <p:spPr bwMode="auto">
            <a:xfrm>
              <a:off x="2208" y="1584"/>
              <a:ext cx="0" cy="93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1" name="Line 259"/>
            <p:cNvSpPr>
              <a:spLocks noChangeShapeType="1"/>
            </p:cNvSpPr>
            <p:nvPr/>
          </p:nvSpPr>
          <p:spPr bwMode="auto">
            <a:xfrm>
              <a:off x="2208" y="1584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2" name="Line 260"/>
            <p:cNvSpPr>
              <a:spLocks noChangeShapeType="1"/>
            </p:cNvSpPr>
            <p:nvPr/>
          </p:nvSpPr>
          <p:spPr bwMode="auto">
            <a:xfrm>
              <a:off x="3168" y="1584"/>
              <a:ext cx="0" cy="367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3" name="Line 261"/>
            <p:cNvSpPr>
              <a:spLocks noChangeShapeType="1"/>
            </p:cNvSpPr>
            <p:nvPr/>
          </p:nvSpPr>
          <p:spPr bwMode="auto">
            <a:xfrm>
              <a:off x="2576" y="1584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4" name="Line 262"/>
            <p:cNvSpPr>
              <a:spLocks noChangeShapeType="1"/>
            </p:cNvSpPr>
            <p:nvPr/>
          </p:nvSpPr>
          <p:spPr bwMode="auto">
            <a:xfrm>
              <a:off x="3168" y="2333"/>
              <a:ext cx="0" cy="1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5" name="Line 263"/>
            <p:cNvSpPr>
              <a:spLocks noChangeShapeType="1"/>
            </p:cNvSpPr>
            <p:nvPr/>
          </p:nvSpPr>
          <p:spPr bwMode="auto">
            <a:xfrm>
              <a:off x="2576" y="2345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6" name="Line 264"/>
            <p:cNvSpPr>
              <a:spLocks noChangeShapeType="1"/>
            </p:cNvSpPr>
            <p:nvPr/>
          </p:nvSpPr>
          <p:spPr bwMode="auto">
            <a:xfrm>
              <a:off x="2208" y="1960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7" name="Line 265"/>
            <p:cNvSpPr>
              <a:spLocks noChangeShapeType="1"/>
            </p:cNvSpPr>
            <p:nvPr/>
          </p:nvSpPr>
          <p:spPr bwMode="auto">
            <a:xfrm>
              <a:off x="2576" y="1960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8" name="Line 266"/>
            <p:cNvSpPr>
              <a:spLocks noChangeShapeType="1"/>
            </p:cNvSpPr>
            <p:nvPr/>
          </p:nvSpPr>
          <p:spPr bwMode="auto">
            <a:xfrm>
              <a:off x="2208" y="2327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9" name="Line 267"/>
            <p:cNvSpPr>
              <a:spLocks noChangeShapeType="1"/>
            </p:cNvSpPr>
            <p:nvPr/>
          </p:nvSpPr>
          <p:spPr bwMode="auto">
            <a:xfrm>
              <a:off x="2576" y="2327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0" name="Line 268"/>
            <p:cNvSpPr>
              <a:spLocks noChangeShapeType="1"/>
            </p:cNvSpPr>
            <p:nvPr/>
          </p:nvSpPr>
          <p:spPr bwMode="auto">
            <a:xfrm>
              <a:off x="2208" y="2527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1" name="Line 269"/>
            <p:cNvSpPr>
              <a:spLocks noChangeShapeType="1"/>
            </p:cNvSpPr>
            <p:nvPr/>
          </p:nvSpPr>
          <p:spPr bwMode="auto">
            <a:xfrm>
              <a:off x="2576" y="2527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2" name="Line 270"/>
            <p:cNvSpPr>
              <a:spLocks noChangeShapeType="1"/>
            </p:cNvSpPr>
            <p:nvPr/>
          </p:nvSpPr>
          <p:spPr bwMode="auto">
            <a:xfrm>
              <a:off x="3168" y="1969"/>
              <a:ext cx="0" cy="3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3" name="Line 271"/>
            <p:cNvSpPr>
              <a:spLocks noChangeShapeType="1"/>
            </p:cNvSpPr>
            <p:nvPr/>
          </p:nvSpPr>
          <p:spPr bwMode="auto">
            <a:xfrm flipH="1">
              <a:off x="2592" y="1951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4" name="Line 272"/>
            <p:cNvSpPr>
              <a:spLocks noChangeShapeType="1"/>
            </p:cNvSpPr>
            <p:nvPr/>
          </p:nvSpPr>
          <p:spPr bwMode="auto">
            <a:xfrm flipH="1">
              <a:off x="2684" y="1960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5" name="Line 273"/>
            <p:cNvSpPr>
              <a:spLocks noChangeShapeType="1"/>
            </p:cNvSpPr>
            <p:nvPr/>
          </p:nvSpPr>
          <p:spPr bwMode="auto">
            <a:xfrm flipH="1">
              <a:off x="2784" y="1951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6" name="Line 274"/>
            <p:cNvSpPr>
              <a:spLocks noChangeShapeType="1"/>
            </p:cNvSpPr>
            <p:nvPr/>
          </p:nvSpPr>
          <p:spPr bwMode="auto">
            <a:xfrm flipH="1">
              <a:off x="2876" y="2008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7" name="Line 275"/>
            <p:cNvSpPr>
              <a:spLocks noChangeShapeType="1"/>
            </p:cNvSpPr>
            <p:nvPr/>
          </p:nvSpPr>
          <p:spPr bwMode="auto">
            <a:xfrm flipH="1">
              <a:off x="2972" y="2104"/>
              <a:ext cx="192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8" name="Line 276"/>
            <p:cNvSpPr>
              <a:spLocks noChangeShapeType="1"/>
            </p:cNvSpPr>
            <p:nvPr/>
          </p:nvSpPr>
          <p:spPr bwMode="auto">
            <a:xfrm flipH="1">
              <a:off x="3052" y="2200"/>
              <a:ext cx="112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9" name="Line 277"/>
            <p:cNvSpPr>
              <a:spLocks noChangeShapeType="1"/>
            </p:cNvSpPr>
            <p:nvPr/>
          </p:nvSpPr>
          <p:spPr bwMode="auto">
            <a:xfrm flipH="1">
              <a:off x="2564" y="1968"/>
              <a:ext cx="96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30" name="Line 278"/>
            <p:cNvSpPr>
              <a:spLocks noChangeShapeType="1"/>
            </p:cNvSpPr>
            <p:nvPr/>
          </p:nvSpPr>
          <p:spPr bwMode="auto">
            <a:xfrm flipH="1">
              <a:off x="2562" y="1968"/>
              <a:ext cx="260" cy="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31" name="Line 279"/>
            <p:cNvSpPr>
              <a:spLocks noChangeShapeType="1"/>
            </p:cNvSpPr>
            <p:nvPr/>
          </p:nvSpPr>
          <p:spPr bwMode="auto">
            <a:xfrm flipH="1">
              <a:off x="2563" y="1960"/>
              <a:ext cx="178" cy="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32" name="Line 280"/>
            <p:cNvSpPr>
              <a:spLocks noChangeShapeType="1"/>
            </p:cNvSpPr>
            <p:nvPr/>
          </p:nvSpPr>
          <p:spPr bwMode="auto">
            <a:xfrm>
              <a:off x="2574" y="1960"/>
              <a:ext cx="0" cy="36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33" name="Line 281"/>
            <p:cNvSpPr>
              <a:spLocks noChangeShapeType="1"/>
            </p:cNvSpPr>
            <p:nvPr/>
          </p:nvSpPr>
          <p:spPr bwMode="auto">
            <a:xfrm>
              <a:off x="2949" y="1969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34" name="Line 282"/>
            <p:cNvSpPr>
              <a:spLocks noChangeShapeType="1"/>
            </p:cNvSpPr>
            <p:nvPr/>
          </p:nvSpPr>
          <p:spPr bwMode="auto">
            <a:xfrm>
              <a:off x="2944" y="2312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</p:grpSp>
      <p:pic>
        <p:nvPicPr>
          <p:cNvPr id="203035" name="Picture 2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3657600"/>
            <a:ext cx="927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3037" name="Picture 2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876800"/>
            <a:ext cx="927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2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2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2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3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0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0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0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60" grpId="0"/>
      <p:bldP spid="202761" grpId="0"/>
      <p:bldP spid="202762" grpId="0"/>
      <p:bldP spid="202763" grpId="0"/>
      <p:bldP spid="202766" grpId="0" animBg="1"/>
      <p:bldP spid="202768" grpId="0" animBg="1"/>
      <p:bldP spid="202770" grpId="0" animBg="1"/>
      <p:bldP spid="2029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6" name="Text Box 6"/>
          <p:cNvSpPr txBox="1">
            <a:spLocks noChangeArrowheads="1"/>
          </p:cNvSpPr>
          <p:nvPr/>
        </p:nvSpPr>
        <p:spPr bwMode="auto">
          <a:xfrm>
            <a:off x="2514600" y="8382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/>
              <a:t>Thủ công</a:t>
            </a:r>
            <a:r>
              <a:rPr lang="en-US" altLang="vi-VN" sz="3200" u="sng"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4807" name="Text Box 7"/>
          <p:cNvSpPr txBox="1">
            <a:spLocks noChangeArrowheads="1"/>
          </p:cNvSpPr>
          <p:nvPr/>
        </p:nvSpPr>
        <p:spPr bwMode="auto">
          <a:xfrm>
            <a:off x="4953000" y="88265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3886200" y="4438650"/>
            <a:ext cx="449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pic>
        <p:nvPicPr>
          <p:cNvPr id="20481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13" y="2667000"/>
            <a:ext cx="927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WordArt 3" descr="90%"/>
          <p:cNvSpPr>
            <a:spLocks noChangeArrowheads="1" noChangeShapeType="1" noTextEdit="1"/>
          </p:cNvSpPr>
          <p:nvPr/>
        </p:nvSpPr>
        <p:spPr bwMode="auto">
          <a:xfrm>
            <a:off x="1981200" y="381000"/>
            <a:ext cx="822960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pattFill prst="pct90">
                  <a:fgClr>
                    <a:srgbClr val="0000FF"/>
                  </a:fgClr>
                  <a:bgClr>
                    <a:srgbClr val="FFFFFF"/>
                  </a:bgClr>
                </a:patt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Chân thành cảm ơn quý thầy cô giáo!</a:t>
            </a:r>
          </a:p>
        </p:txBody>
      </p:sp>
      <p:pic>
        <p:nvPicPr>
          <p:cNvPr id="153604" name="Picture 4" descr="nhanhho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3600450"/>
            <a:ext cx="2251075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5" name="Picture 5" descr="nhanhho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3733800"/>
            <a:ext cx="22860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6" name="Picture 6" descr="CRNRC4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714876"/>
            <a:ext cx="22955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7" name="Picture 7" descr="CRNRC4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372476" y="4724401"/>
            <a:ext cx="22955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8" name="Picture 8" descr="C005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1752600" cy="130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21" name="WordArt 21"/>
          <p:cNvSpPr>
            <a:spLocks noChangeArrowheads="1" noChangeShapeType="1" noTextEdit="1"/>
          </p:cNvSpPr>
          <p:nvPr/>
        </p:nvSpPr>
        <p:spPr bwMode="auto">
          <a:xfrm>
            <a:off x="3581400" y="4038600"/>
            <a:ext cx="5257800" cy="19621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TẠM BIỆT CÁC EM!</a:t>
            </a:r>
          </a:p>
        </p:txBody>
      </p:sp>
      <p:sp>
        <p:nvSpPr>
          <p:cNvPr id="153626" name="WordArt 26"/>
          <p:cNvSpPr>
            <a:spLocks noChangeArrowheads="1" noChangeShapeType="1" noTextEdit="1"/>
          </p:cNvSpPr>
          <p:nvPr/>
        </p:nvSpPr>
        <p:spPr bwMode="auto">
          <a:xfrm>
            <a:off x="1981200" y="-990600"/>
            <a:ext cx="7848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2453608" algn="bl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Kính chúc thầy cô giáo mạnh khoẻ !</a:t>
            </a:r>
          </a:p>
          <a:p>
            <a:pPr algn="ctr"/>
            <a:r>
              <a:rPr lang="vi-VN" sz="3600" i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2453608" algn="bl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Chúc các em học sinh chăm ngoan học giỏi !</a:t>
            </a:r>
          </a:p>
        </p:txBody>
      </p:sp>
      <p:sp>
        <p:nvSpPr>
          <p:cNvPr id="153627" name="32-Point Star 2"/>
          <p:cNvSpPr>
            <a:spLocks noChangeArrowheads="1"/>
          </p:cNvSpPr>
          <p:nvPr/>
        </p:nvSpPr>
        <p:spPr bwMode="auto">
          <a:xfrm>
            <a:off x="2438400" y="-76200"/>
            <a:ext cx="1447800" cy="11430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>
              <a:latin typeface=".VnTime" pitchFamily="34" charset="0"/>
            </a:endParaRPr>
          </a:p>
        </p:txBody>
      </p:sp>
      <p:sp>
        <p:nvSpPr>
          <p:cNvPr id="153628" name="32-Point Star 2"/>
          <p:cNvSpPr>
            <a:spLocks noChangeArrowheads="1"/>
          </p:cNvSpPr>
          <p:nvPr/>
        </p:nvSpPr>
        <p:spPr bwMode="auto">
          <a:xfrm>
            <a:off x="8153400" y="76200"/>
            <a:ext cx="1371600" cy="12192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>
              <a:latin typeface=".VnTime" pitchFamily="34" charset="0"/>
            </a:endParaRPr>
          </a:p>
        </p:txBody>
      </p:sp>
      <p:pic>
        <p:nvPicPr>
          <p:cNvPr id="153629" name="Picture 18" descr="sunflowers_wave_hb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495800"/>
            <a:ext cx="2438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00" fill="hold"/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00" fill="hold"/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2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38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animBg="1"/>
      <p:bldP spid="153603" grpId="1" animBg="1"/>
      <p:bldP spid="153621" grpId="0" animBg="1"/>
      <p:bldP spid="153626" grpId="0" animBg="1"/>
      <p:bldP spid="153627" grpId="0" animBg="1"/>
      <p:bldP spid="1536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Office PowerPoint</Application>
  <PresentationFormat>Widescreen</PresentationFormat>
  <Paragraphs>55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Arial</vt:lpstr>
      <vt:lpstr>Calibri</vt:lpstr>
      <vt:lpstr>Calibri Light</vt:lpstr>
      <vt:lpstr>Times New Roman</vt:lpstr>
      <vt:lpstr>VNI-Revue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2020-12-20T09:25:11Z</dcterms:created>
  <dcterms:modified xsi:type="dcterms:W3CDTF">2020-12-20T09:25:29Z</dcterms:modified>
</cp:coreProperties>
</file>