
<file path=[Content_Types].xml><?xml version="1.0" encoding="utf-8"?>
<Types xmlns="http://schemas.openxmlformats.org/package/2006/content-types">
  <Default Extension="bin" ContentType="application/vnd.ms-office.activeX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ctiveX/activeX1.xml" ContentType="application/vnd.ms-office.activeX+xml"/>
  <Override PartName="/ppt/tags/tag1.xml" ContentType="application/vnd.openxmlformats-officedocument.presentationml.tags+xml"/>
  <Override PartName="/ppt/activeX/activeX2.xml" ContentType="application/vnd.ms-office.activeX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62" r:id="rId2"/>
    <p:sldId id="267" r:id="rId3"/>
    <p:sldId id="265" r:id="rId4"/>
    <p:sldId id="266" r:id="rId5"/>
    <p:sldId id="268" r:id="rId6"/>
    <p:sldId id="257" r:id="rId7"/>
    <p:sldId id="259" r:id="rId8"/>
    <p:sldId id="260" r:id="rId9"/>
    <p:sldId id="261" r:id="rId10"/>
    <p:sldId id="26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_rels/activeX2.xml.rels><?xml version="1.0" encoding="UTF-8" standalone="yes"?>
<Relationships xmlns="http://schemas.openxmlformats.org/package/2006/relationships"><Relationship Id="rId1" Type="http://schemas.microsoft.com/office/2006/relationships/activeXControlBinary" Target="activeX2.bin"/></Relationships>
</file>

<file path=ppt/activeX/activeX1.xml><?xml version="1.0" encoding="utf-8"?>
<ax:ocx xmlns:ax="http://schemas.microsoft.com/office/2006/activeX" xmlns:r="http://schemas.openxmlformats.org/officeDocument/2006/relationships" ax:classid="{10FD7FEE-875F-11D6-83D2-525400E80BD5}" ax:persistence="persistStorage" r:id="rId1"/>
</file>

<file path=ppt/activeX/activeX2.xml><?xml version="1.0" encoding="utf-8"?>
<ax:ocx xmlns:ax="http://schemas.microsoft.com/office/2006/activeX" xmlns:r="http://schemas.openxmlformats.org/officeDocument/2006/relationships" ax:classid="{10FD7FEE-875F-11D6-83D2-525400E80BD5}" ax:persistence="persistStorage" r:id="rId1"/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07DEAC-BDA1-4476-9FE2-96E85DC20129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39F3E6-AF4E-43C3-BB18-CCEAC103E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2498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11D4D92-085D-46C5-A68F-F5F1D8934C7A}" type="slidenum">
              <a:rPr kumimoji="0" lang="en-US" altLang="vi-VN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vi-VN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vi-VN" altLang="vi-V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18E310C-1B0C-4D70-A92B-2883E22193D4}" type="slidenum">
              <a:rPr kumimoji="0" lang="en-US" altLang="vi-VN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altLang="vi-VN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vi-VN" altLang="vi-V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3EB629-80F1-41D0-BFFC-BA2322435C0A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7477807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C8CCC0-9D40-48AA-BB59-A199EE483E37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284133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018F26-670C-4DC8-81AE-5D9DB439A3C7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9974924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09600" y="3938589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905B9557-43F1-4223-8106-4AE5EC124ABD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617269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8F8FC29E-F5AB-4EE3-901C-98847DC355C3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36193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CF1839-B018-4F4D-B085-652177F295BB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040428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ACEB07-4CBF-4CB2-888F-728C02D48C2A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824000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81A074-245B-4A25-9FC3-5CB3FDC6A6F9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351715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6671EC-E90D-4371-B149-06F01CBBDB2F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813453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485969-F96E-487E-A2D8-760F833FE145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673666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B40C92-9199-4269-83B1-55FDE00E1D32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40573142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BD20E2-DC07-4F7B-AE18-969DF41707EB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4128198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7627C0-7CA1-4495-BF3E-F69FA02089A0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140682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/>
              <a:t>Click to edit Master text styles</a:t>
            </a:r>
          </a:p>
          <a:p>
            <a:pPr lvl="1"/>
            <a:r>
              <a:rPr lang="en-US" altLang="vi-VN"/>
              <a:t>Second level</a:t>
            </a:r>
          </a:p>
          <a:p>
            <a:pPr lvl="2"/>
            <a:r>
              <a:rPr lang="en-US" altLang="vi-VN"/>
              <a:t>Third level</a:t>
            </a:r>
          </a:p>
          <a:p>
            <a:pPr lvl="3"/>
            <a:r>
              <a:rPr lang="en-US" altLang="vi-VN"/>
              <a:t>Fourth level</a:t>
            </a:r>
          </a:p>
          <a:p>
            <a:pPr lvl="4"/>
            <a:r>
              <a:rPr lang="en-US" altLang="vi-VN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vi-V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vi-VN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DF95EF3-41CE-46DF-BA7E-770A6C545F49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210780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1.xml"/><Relationship Id="rId1" Type="http://schemas.openxmlformats.org/officeDocument/2006/relationships/control" Target="../activeX/activeX1.xml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.xml"/><Relationship Id="rId1" Type="http://schemas.openxmlformats.org/officeDocument/2006/relationships/control" Target="../activeX/activeX2.xml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16.png"/><Relationship Id="rId7" Type="http://schemas.openxmlformats.org/officeDocument/2006/relationships/image" Target="../media/image10.png"/><Relationship Id="rId2" Type="http://schemas.openxmlformats.org/officeDocument/2006/relationships/slideLayout" Target="../slideLayouts/slideLayout12.xml"/><Relationship Id="rId1" Type="http://schemas.openxmlformats.org/officeDocument/2006/relationships/audio" Target="file:///C:\Documents%20and%20Settings\TH\Desktop\nhac.wma" TargetMode="Externa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3FB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WordArt 3"/>
          <p:cNvSpPr>
            <a:spLocks noChangeArrowheads="1" noChangeShapeType="1" noTextEdit="1"/>
          </p:cNvSpPr>
          <p:nvPr/>
        </p:nvSpPr>
        <p:spPr bwMode="auto">
          <a:xfrm>
            <a:off x="2362200" y="533400"/>
            <a:ext cx="7620000" cy="26797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vi-VN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 charset="0"/>
              </a:rPr>
              <a:t>Nhiệt liệt chào mừng các thầy cô về dự giờ</a:t>
            </a:r>
          </a:p>
        </p:txBody>
      </p:sp>
      <p:pic>
        <p:nvPicPr>
          <p:cNvPr id="16389" name="Picture 5" descr="026-C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5715000"/>
            <a:ext cx="8077200" cy="1150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390" name="WordArt 6"/>
          <p:cNvSpPr>
            <a:spLocks noChangeArrowheads="1" noChangeShapeType="1" noTextEdit="1"/>
          </p:cNvSpPr>
          <p:nvPr/>
        </p:nvSpPr>
        <p:spPr bwMode="auto">
          <a:xfrm>
            <a:off x="4234543" y="2133601"/>
            <a:ext cx="3505200" cy="12731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vi-VN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 charset="0"/>
              </a:rPr>
              <a:t>Lớp 3A</a:t>
            </a:r>
          </a:p>
        </p:txBody>
      </p:sp>
    </p:spTree>
  </p:cSld>
  <p:clrMapOvr>
    <a:masterClrMapping/>
  </p:clrMapOvr>
  <p:transition>
    <p:checker/>
    <p:sndAc>
      <p:stSnd>
        <p:snd r:embed="rId3" name="applause.wav"/>
      </p:stSnd>
    </p:sndAc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66FF99"/>
            </a:gs>
            <a:gs pos="50000">
              <a:schemeClr val="bg1"/>
            </a:gs>
            <a:gs pos="100000">
              <a:srgbClr val="66FF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WordArt 3"/>
          <p:cNvSpPr>
            <a:spLocks noChangeArrowheads="1" noChangeShapeType="1" noTextEdit="1"/>
          </p:cNvSpPr>
          <p:nvPr/>
        </p:nvSpPr>
        <p:spPr bwMode="auto">
          <a:xfrm>
            <a:off x="2362200" y="838200"/>
            <a:ext cx="7620000" cy="2679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vi-VN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 charset="0"/>
              </a:rPr>
              <a:t>Chóc c¸c thÇy, c« gi¸o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vi-VN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 charset="0"/>
              </a:rPr>
              <a:t>m¹nh khoÎ, c«ng t¸c tèt</a:t>
            </a:r>
          </a:p>
        </p:txBody>
      </p:sp>
      <p:sp>
        <p:nvSpPr>
          <p:cNvPr id="19460" name="WordArt 4"/>
          <p:cNvSpPr>
            <a:spLocks noChangeArrowheads="1" noChangeShapeType="1" noTextEdit="1"/>
          </p:cNvSpPr>
          <p:nvPr/>
        </p:nvSpPr>
        <p:spPr bwMode="auto">
          <a:xfrm>
            <a:off x="2590800" y="4343400"/>
            <a:ext cx="7391400" cy="12192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3600" kern="10">
                <a:ln w="12700">
                  <a:solidFill>
                    <a:srgbClr val="339966"/>
                  </a:solidFill>
                  <a:round/>
                  <a:headEnd/>
                  <a:tailEnd/>
                </a:ln>
                <a:solidFill>
                  <a:srgbClr val="FF6600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.VnVogue"/>
              </a:rPr>
              <a:t>Chóc c¸c em häc giái</a:t>
            </a:r>
            <a:endParaRPr lang="vi-VN" sz="3600" kern="10">
              <a:ln w="12700">
                <a:solidFill>
                  <a:srgbClr val="339966"/>
                </a:solidFill>
                <a:round/>
                <a:headEnd/>
                <a:tailEnd/>
              </a:ln>
              <a:solidFill>
                <a:srgbClr val="FF6600"/>
              </a:solidFill>
              <a:effectLst>
                <a:outerShdw dist="35921" dir="2700000" sy="50000" rotWithShape="0">
                  <a:srgbClr val="875B0D">
                    <a:alpha val="70000"/>
                  </a:srgbClr>
                </a:outerShdw>
              </a:effectLst>
              <a:latin typeface="Arial" charset="0"/>
            </a:endParaRPr>
          </a:p>
        </p:txBody>
      </p:sp>
      <p:grpSp>
        <p:nvGrpSpPr>
          <p:cNvPr id="19461" name="Group 5"/>
          <p:cNvGrpSpPr>
            <a:grpSpLocks/>
          </p:cNvGrpSpPr>
          <p:nvPr/>
        </p:nvGrpSpPr>
        <p:grpSpPr bwMode="auto">
          <a:xfrm>
            <a:off x="1524000" y="0"/>
            <a:ext cx="9144000" cy="6948488"/>
            <a:chOff x="0" y="-19"/>
            <a:chExt cx="5760" cy="4377"/>
          </a:xfrm>
        </p:grpSpPr>
        <p:pic>
          <p:nvPicPr>
            <p:cNvPr id="19462" name="Picture 6" descr="flower[1][1][1][1]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458" y="2018"/>
              <a:ext cx="4320" cy="2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9463" name="Picture 7" descr="flower[1][1][1][1]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1996" y="2018"/>
              <a:ext cx="4320" cy="2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9464" name="Picture 8" descr="flower[1][1][1][1]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979"/>
              <a:ext cx="5760" cy="37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9465" name="Picture 9" descr="flower[1][1][1][1]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-19"/>
              <a:ext cx="5760" cy="37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ransition>
    <p:checker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81" name="Picture 5" descr="phongvh310308-MCD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3733800"/>
            <a:ext cx="3200400" cy="289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582" name="Picture 6" descr="tap2_121860086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990600"/>
            <a:ext cx="2209800" cy="2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583" name="Picture 7" descr="5006300tj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838200"/>
            <a:ext cx="2743200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584" name="Picture 8" descr="1738656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9" t="4022" r="3197" b="1466"/>
          <a:stretch>
            <a:fillRect/>
          </a:stretch>
        </p:blipFill>
        <p:spPr bwMode="auto">
          <a:xfrm>
            <a:off x="6324600" y="3541714"/>
            <a:ext cx="4038600" cy="3163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580" name="Picture 4" descr="maytredan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826" t="69400"/>
          <a:stretch>
            <a:fillRect/>
          </a:stretch>
        </p:blipFill>
        <p:spPr bwMode="auto">
          <a:xfrm>
            <a:off x="7848601" y="990600"/>
            <a:ext cx="2320925" cy="251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586" name="Text Box 10"/>
          <p:cNvSpPr txBox="1">
            <a:spLocks noChangeArrowheads="1"/>
          </p:cNvSpPr>
          <p:nvPr/>
        </p:nvSpPr>
        <p:spPr bwMode="auto">
          <a:xfrm>
            <a:off x="2209800" y="228600"/>
            <a:ext cx="792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vi-VN" sz="2400" b="1">
                <a:solidFill>
                  <a:srgbClr val="000000"/>
                </a:solidFill>
                <a:latin typeface=".VnArial" pitchFamily="34" charset="0"/>
              </a:rPr>
              <a:t>M</a:t>
            </a:r>
            <a:r>
              <a:rPr lang="en-US" altLang="vi-VN" sz="2400" b="1">
                <a:solidFill>
                  <a:srgbClr val="000000"/>
                </a:solidFill>
                <a:latin typeface="Arial" charset="0"/>
              </a:rPr>
              <a:t>ột số sản phẩm ứng dụng đan nong mốt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1" name="Picture 3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507" t="26482" r="40012" b="25133"/>
          <a:stretch>
            <a:fillRect/>
          </a:stretch>
        </p:blipFill>
        <p:spPr>
          <a:xfrm>
            <a:off x="2257426" y="4456114"/>
            <a:ext cx="2481263" cy="2173287"/>
          </a:xfrm>
          <a:noFill/>
          <a:ln/>
        </p:spPr>
      </p:pic>
      <p:pic>
        <p:nvPicPr>
          <p:cNvPr id="22532" name="Picture 4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865" t="34833" r="33478" b="21553"/>
          <a:stretch>
            <a:fillRect/>
          </a:stretch>
        </p:blipFill>
        <p:spPr>
          <a:xfrm>
            <a:off x="5954714" y="4505326"/>
            <a:ext cx="2281237" cy="2092325"/>
          </a:xfrm>
          <a:noFill/>
          <a:ln/>
        </p:spPr>
      </p:pic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1638300" y="355600"/>
            <a:ext cx="4533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vi-VN" sz="2400" b="1">
                <a:solidFill>
                  <a:srgbClr val="0000FF"/>
                </a:solidFill>
                <a:latin typeface=".VnArial" pitchFamily="34" charset="0"/>
              </a:rPr>
              <a:t>B­íc 1: KÎ, c¾t c¸c nan ®an</a:t>
            </a:r>
          </a:p>
        </p:txBody>
      </p:sp>
      <p:sp>
        <p:nvSpPr>
          <p:cNvPr id="22534" name="Text Box 6"/>
          <p:cNvSpPr txBox="1">
            <a:spLocks noChangeArrowheads="1"/>
          </p:cNvSpPr>
          <p:nvPr/>
        </p:nvSpPr>
        <p:spPr bwMode="auto">
          <a:xfrm>
            <a:off x="2133600" y="750888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vi-VN" sz="2400">
                <a:solidFill>
                  <a:srgbClr val="000000"/>
                </a:solidFill>
                <a:latin typeface=".VnTime" pitchFamily="34" charset="0"/>
              </a:rPr>
              <a:t>a. C¾t nan däc</a:t>
            </a:r>
          </a:p>
        </p:txBody>
      </p:sp>
      <p:sp>
        <p:nvSpPr>
          <p:cNvPr id="22535" name="Text Box 7"/>
          <p:cNvSpPr txBox="1">
            <a:spLocks noChangeArrowheads="1"/>
          </p:cNvSpPr>
          <p:nvPr/>
        </p:nvSpPr>
        <p:spPr bwMode="auto">
          <a:xfrm>
            <a:off x="5791200" y="750888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vi-VN" sz="2400">
                <a:solidFill>
                  <a:srgbClr val="000000"/>
                </a:solidFill>
                <a:latin typeface=".VnTime" pitchFamily="34" charset="0"/>
              </a:rPr>
              <a:t>b. C¾t 7 nan ngang</a:t>
            </a:r>
          </a:p>
        </p:txBody>
      </p:sp>
      <p:sp>
        <p:nvSpPr>
          <p:cNvPr id="22536" name="Text Box 8"/>
          <p:cNvSpPr txBox="1">
            <a:spLocks noChangeArrowheads="1"/>
          </p:cNvSpPr>
          <p:nvPr/>
        </p:nvSpPr>
        <p:spPr bwMode="auto">
          <a:xfrm>
            <a:off x="5805488" y="2163763"/>
            <a:ext cx="457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vi-VN" sz="2400">
                <a:solidFill>
                  <a:srgbClr val="000000"/>
                </a:solidFill>
                <a:latin typeface=".VnTime" pitchFamily="34" charset="0"/>
              </a:rPr>
              <a:t>c. C¾t 4 nan d¸n nÑp xung quanh</a:t>
            </a:r>
          </a:p>
        </p:txBody>
      </p:sp>
      <p:pic>
        <p:nvPicPr>
          <p:cNvPr id="22537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48" t="59032" r="48563" b="32213"/>
          <a:stretch>
            <a:fillRect/>
          </a:stretch>
        </p:blipFill>
        <p:spPr bwMode="auto">
          <a:xfrm>
            <a:off x="6629401" y="1236664"/>
            <a:ext cx="2549525" cy="706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2538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832" t="74663" r="48277" b="16594"/>
          <a:stretch>
            <a:fillRect/>
          </a:stretch>
        </p:blipFill>
        <p:spPr bwMode="auto">
          <a:xfrm>
            <a:off x="6629400" y="2592388"/>
            <a:ext cx="2590800" cy="71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539" name="Text Box 11"/>
          <p:cNvSpPr txBox="1">
            <a:spLocks noChangeArrowheads="1"/>
          </p:cNvSpPr>
          <p:nvPr/>
        </p:nvSpPr>
        <p:spPr bwMode="auto">
          <a:xfrm>
            <a:off x="1633539" y="3646489"/>
            <a:ext cx="363378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vi-VN" sz="2400" b="1">
                <a:solidFill>
                  <a:srgbClr val="0000FF"/>
                </a:solidFill>
                <a:latin typeface=".VnArial" pitchFamily="34" charset="0"/>
              </a:rPr>
              <a:t>B­íc 2: §an nong mèt b»ng giÊy b×a</a:t>
            </a:r>
          </a:p>
        </p:txBody>
      </p:sp>
      <p:sp>
        <p:nvSpPr>
          <p:cNvPr id="22540" name="Text Box 12"/>
          <p:cNvSpPr txBox="1">
            <a:spLocks noChangeArrowheads="1"/>
          </p:cNvSpPr>
          <p:nvPr/>
        </p:nvSpPr>
        <p:spPr bwMode="auto">
          <a:xfrm>
            <a:off x="6334126" y="3646489"/>
            <a:ext cx="334327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vi-VN" sz="2400" b="1">
                <a:solidFill>
                  <a:srgbClr val="0000FF"/>
                </a:solidFill>
                <a:latin typeface=".VnArial" pitchFamily="34" charset="0"/>
              </a:rPr>
              <a:t>B­íc 3: D¸n nÑp xung quanh tÊm ®an</a:t>
            </a:r>
          </a:p>
        </p:txBody>
      </p:sp>
      <p:pic>
        <p:nvPicPr>
          <p:cNvPr id="22541" name="Picture 13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994" t="34180" r="34349" b="20900"/>
          <a:stretch>
            <a:fillRect/>
          </a:stretch>
        </p:blipFill>
        <p:spPr>
          <a:xfrm>
            <a:off x="8382000" y="4486275"/>
            <a:ext cx="2266950" cy="2141538"/>
          </a:xfrm>
          <a:noFill/>
          <a:ln/>
        </p:spPr>
      </p:pic>
      <p:sp>
        <p:nvSpPr>
          <p:cNvPr id="22542" name="Line 14"/>
          <p:cNvSpPr>
            <a:spLocks noChangeShapeType="1"/>
          </p:cNvSpPr>
          <p:nvPr/>
        </p:nvSpPr>
        <p:spPr bwMode="auto">
          <a:xfrm>
            <a:off x="8153400" y="5646738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22543" name="Picture 1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626" t="25999" r="31250" b="22000"/>
          <a:stretch>
            <a:fillRect/>
          </a:stretch>
        </p:blipFill>
        <p:spPr bwMode="auto">
          <a:xfrm>
            <a:off x="2514600" y="1187451"/>
            <a:ext cx="2895600" cy="2182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318" t="31441" r="36148" b="28319"/>
          <a:stretch>
            <a:fillRect/>
          </a:stretch>
        </p:blipFill>
        <p:spPr bwMode="auto">
          <a:xfrm>
            <a:off x="3962400" y="1981201"/>
            <a:ext cx="4572000" cy="402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557" name="Rectangle 5"/>
          <p:cNvSpPr>
            <a:spLocks noGrp="1" noChangeArrowheads="1"/>
          </p:cNvSpPr>
          <p:nvPr>
            <p:ph type="title" sz="quarter"/>
          </p:nvPr>
        </p:nvSpPr>
        <p:spPr>
          <a:xfrm>
            <a:off x="1752600" y="122238"/>
            <a:ext cx="8763000" cy="1477962"/>
          </a:xfrm>
          <a:noFill/>
          <a:ln/>
        </p:spPr>
        <p:txBody>
          <a:bodyPr/>
          <a:lstStyle/>
          <a:p>
            <a:pPr>
              <a:lnSpc>
                <a:spcPct val="120000"/>
              </a:lnSpc>
              <a:spcBef>
                <a:spcPct val="20000"/>
              </a:spcBef>
            </a:pPr>
            <a:r>
              <a:rPr lang="en-US" altLang="vi-VN" sz="3200">
                <a:latin typeface=".VnVogue" pitchFamily="34" charset="0"/>
              </a:rPr>
              <a:t>Bµi 13:</a:t>
            </a:r>
            <a:br>
              <a:rPr lang="en-US" altLang="vi-VN" sz="3200">
                <a:latin typeface=".VnVogue" pitchFamily="34" charset="0"/>
              </a:rPr>
            </a:br>
            <a:r>
              <a:rPr lang="en-US" altLang="vi-VN" sz="3200">
                <a:latin typeface=".VnVogue" pitchFamily="34" charset="0"/>
              </a:rPr>
              <a:t>§an nong mèt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endParaRPr lang="vi-VN" altLang="vi-VN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vi-VN" altLang="vi-VN"/>
          </a:p>
        </p:txBody>
      </p:sp>
    </p:spTree>
    <p:controls>
      <mc:AlternateContent xmlns:mc="http://schemas.openxmlformats.org/markup-compatibility/2006">
        <mc:Choice xmlns:v="urn:schemas-microsoft-com:vml" Requires="v">
          <p:control r:id="rId1" imgW="8685714" imgH="6512563"/>
        </mc:Choice>
        <mc:Fallback>
          <p:control r:id="rId1" imgW="8685714" imgH="6512563">
            <p:pic>
              <p:nvPicPr>
                <p:cNvPr id="2" name="FOfficeDoc1"/>
                <p:cNvPicPr preferRelativeResize="0">
                  <a:picLocks noChangeAspect="1" noChangeArrowheads="1" noChangeShapeType="1"/>
                </p:cNvPicPr>
                <p:nvPr>
                  <p:custDataLst>
                    <p:tags r:id="rId2"/>
                  </p:custDataLst>
                </p:nvPr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524000" y="1589"/>
                  <a:ext cx="8686800" cy="651192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3FB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ontrols>
      <mc:AlternateContent xmlns:mc="http://schemas.openxmlformats.org/markup-compatibility/2006">
        <mc:Choice xmlns:v="urn:schemas-microsoft-com:vml" Requires="v">
          <p:control r:id="rId1" imgW="8914286" imgH="6683946"/>
        </mc:Choice>
        <mc:Fallback>
          <p:control r:id="rId1" imgW="8914286" imgH="6683946">
            <p:pic>
              <p:nvPicPr>
                <p:cNvPr id="2" name="FOfficeDoc1"/>
                <p:cNvPicPr preferRelativeResize="0">
                  <a:picLocks noChangeAspect="1" noChangeArrowheads="1" noChangeShapeType="1"/>
                </p:cNvPicPr>
                <p:nvPr>
                  <p:custDataLst>
                    <p:tags r:id="rId2"/>
                  </p:custDataLst>
                </p:nvPr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524000" y="1"/>
                  <a:ext cx="8915400" cy="66833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4191000" y="85726"/>
            <a:ext cx="4495800" cy="715963"/>
          </a:xfrm>
        </p:spPr>
        <p:txBody>
          <a:bodyPr/>
          <a:lstStyle/>
          <a:p>
            <a:r>
              <a:rPr lang="en-US" altLang="vi-VN" sz="2800">
                <a:solidFill>
                  <a:schemeClr val="accent2"/>
                </a:solidFill>
                <a:latin typeface=".VnVogue" pitchFamily="34" charset="0"/>
              </a:rPr>
              <a:t>C¸c b­íc ®an nong mèt</a:t>
            </a:r>
          </a:p>
        </p:txBody>
      </p:sp>
      <p:pic>
        <p:nvPicPr>
          <p:cNvPr id="9227" name="Picture 11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292" t="26482" r="40012" b="25133"/>
          <a:stretch>
            <a:fillRect/>
          </a:stretch>
        </p:blipFill>
        <p:spPr>
          <a:xfrm>
            <a:off x="2243138" y="4667250"/>
            <a:ext cx="2495550" cy="2173288"/>
          </a:xfrm>
          <a:noFill/>
          <a:ln/>
        </p:spPr>
      </p:pic>
      <p:pic>
        <p:nvPicPr>
          <p:cNvPr id="9232" name="Picture 16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865" t="34833" r="33478" b="21553"/>
          <a:stretch>
            <a:fillRect/>
          </a:stretch>
        </p:blipFill>
        <p:spPr>
          <a:xfrm>
            <a:off x="5954714" y="4716464"/>
            <a:ext cx="2281237" cy="2092325"/>
          </a:xfrm>
          <a:noFill/>
          <a:ln/>
        </p:spPr>
      </p:pic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1638300" y="719138"/>
            <a:ext cx="4533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vi-VN" sz="2400" b="1">
                <a:solidFill>
                  <a:srgbClr val="0000FF"/>
                </a:solidFill>
                <a:latin typeface=".VnArial" pitchFamily="34" charset="0"/>
              </a:rPr>
              <a:t>B­íc 1: KÎ, c¾t c¸c nan ®an</a:t>
            </a: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2133600" y="1114425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vi-VN" sz="2400">
                <a:solidFill>
                  <a:srgbClr val="000000"/>
                </a:solidFill>
                <a:latin typeface=".VnTime" pitchFamily="34" charset="0"/>
              </a:rPr>
              <a:t>a. C¾t nan däc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5791200" y="1114425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vi-VN" sz="2400">
                <a:solidFill>
                  <a:srgbClr val="000000"/>
                </a:solidFill>
                <a:latin typeface=".VnTime" pitchFamily="34" charset="0"/>
              </a:rPr>
              <a:t>b. C¾t 7 nan ngang</a:t>
            </a: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5805488" y="2527300"/>
            <a:ext cx="457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vi-VN" sz="2400">
                <a:solidFill>
                  <a:srgbClr val="000000"/>
                </a:solidFill>
                <a:latin typeface=".VnTime" pitchFamily="34" charset="0"/>
              </a:rPr>
              <a:t>c. C¾t 4 nan d¸n nÑp xung quanh</a:t>
            </a:r>
          </a:p>
        </p:txBody>
      </p:sp>
      <p:pic>
        <p:nvPicPr>
          <p:cNvPr id="9224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48" t="59032" r="48563" b="32213"/>
          <a:stretch>
            <a:fillRect/>
          </a:stretch>
        </p:blipFill>
        <p:spPr bwMode="auto">
          <a:xfrm>
            <a:off x="6629401" y="1600200"/>
            <a:ext cx="2549525" cy="706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25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832" t="74663" r="48277" b="16594"/>
          <a:stretch>
            <a:fillRect/>
          </a:stretch>
        </p:blipFill>
        <p:spPr bwMode="auto">
          <a:xfrm>
            <a:off x="6629400" y="2955925"/>
            <a:ext cx="2590800" cy="71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1633539" y="3857626"/>
            <a:ext cx="363378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vi-VN" sz="2400" b="1">
                <a:solidFill>
                  <a:srgbClr val="0000FF"/>
                </a:solidFill>
                <a:latin typeface=".VnArial" pitchFamily="34" charset="0"/>
              </a:rPr>
              <a:t>B­íc 2: §an nong mèt b»ng giÊy b×a</a:t>
            </a:r>
          </a:p>
        </p:txBody>
      </p:sp>
      <p:sp>
        <p:nvSpPr>
          <p:cNvPr id="9234" name="Text Box 18"/>
          <p:cNvSpPr txBox="1">
            <a:spLocks noChangeArrowheads="1"/>
          </p:cNvSpPr>
          <p:nvPr/>
        </p:nvSpPr>
        <p:spPr bwMode="auto">
          <a:xfrm>
            <a:off x="6334126" y="3857626"/>
            <a:ext cx="334327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vi-VN" sz="2400" b="1">
                <a:solidFill>
                  <a:srgbClr val="0000FF"/>
                </a:solidFill>
                <a:latin typeface=".VnArial" pitchFamily="34" charset="0"/>
              </a:rPr>
              <a:t>B­íc 3: D¸n nÑp xung quanh tÊm ®an</a:t>
            </a:r>
          </a:p>
        </p:txBody>
      </p:sp>
      <p:pic>
        <p:nvPicPr>
          <p:cNvPr id="9235" name="Picture 19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994" t="34180" r="34349" b="20900"/>
          <a:stretch>
            <a:fillRect/>
          </a:stretch>
        </p:blipFill>
        <p:spPr>
          <a:xfrm>
            <a:off x="8382000" y="4697414"/>
            <a:ext cx="2266950" cy="2141537"/>
          </a:xfrm>
          <a:noFill/>
          <a:ln/>
        </p:spPr>
      </p:pic>
      <p:sp>
        <p:nvSpPr>
          <p:cNvPr id="9237" name="Line 21"/>
          <p:cNvSpPr>
            <a:spLocks noChangeShapeType="1"/>
          </p:cNvSpPr>
          <p:nvPr/>
        </p:nvSpPr>
        <p:spPr bwMode="auto">
          <a:xfrm>
            <a:off x="8153400" y="5857875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9239" name="Picture 2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626" t="25999" r="31250" b="22000"/>
          <a:stretch>
            <a:fillRect/>
          </a:stretch>
        </p:blipFill>
        <p:spPr bwMode="auto">
          <a:xfrm>
            <a:off x="2514600" y="1550988"/>
            <a:ext cx="2895600" cy="2182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992" name="Picture 680" descr="Frames PPT 00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763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3458" name="Group 146"/>
          <p:cNvGraphicFramePr>
            <a:graphicFrameLocks noGrp="1"/>
          </p:cNvGraphicFramePr>
          <p:nvPr>
            <p:ph/>
          </p:nvPr>
        </p:nvGraphicFramePr>
        <p:xfrm>
          <a:off x="2590800" y="1143001"/>
          <a:ext cx="2667000" cy="2362203"/>
        </p:xfrm>
        <a:graphic>
          <a:graphicData uri="http://schemas.openxmlformats.org/drawingml/2006/table">
            <a:tbl>
              <a:tblPr/>
              <a:tblGrid>
                <a:gridCol w="2968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52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68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68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952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68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9686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952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9686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35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35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35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13692" name="Group 380"/>
          <p:cNvGraphicFramePr>
            <a:graphicFrameLocks noGrp="1"/>
          </p:cNvGraphicFramePr>
          <p:nvPr/>
        </p:nvGraphicFramePr>
        <p:xfrm>
          <a:off x="6781800" y="1143001"/>
          <a:ext cx="2667000" cy="2362203"/>
        </p:xfrm>
        <a:graphic>
          <a:graphicData uri="http://schemas.openxmlformats.org/drawingml/2006/table">
            <a:tbl>
              <a:tblPr/>
              <a:tblGrid>
                <a:gridCol w="2968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52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68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68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952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68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9686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952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9686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35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35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35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13929" name="Group 617"/>
          <p:cNvGraphicFramePr>
            <a:graphicFrameLocks noGrp="1"/>
          </p:cNvGraphicFramePr>
          <p:nvPr/>
        </p:nvGraphicFramePr>
        <p:xfrm>
          <a:off x="2590800" y="3886201"/>
          <a:ext cx="2667000" cy="2362203"/>
        </p:xfrm>
        <a:graphic>
          <a:graphicData uri="http://schemas.openxmlformats.org/drawingml/2006/table">
            <a:tbl>
              <a:tblPr/>
              <a:tblGrid>
                <a:gridCol w="2968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52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68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68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952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68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9686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952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9686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35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35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35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13990" name="Group 678"/>
          <p:cNvGraphicFramePr>
            <a:graphicFrameLocks noGrp="1"/>
          </p:cNvGraphicFramePr>
          <p:nvPr/>
        </p:nvGraphicFramePr>
        <p:xfrm>
          <a:off x="6781800" y="3886201"/>
          <a:ext cx="2667000" cy="2362203"/>
        </p:xfrm>
        <a:graphic>
          <a:graphicData uri="http://schemas.openxmlformats.org/drawingml/2006/table">
            <a:tbl>
              <a:tblPr/>
              <a:tblGrid>
                <a:gridCol w="2968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52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68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68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952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68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9686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952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9686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35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rgbClr val="33CC33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35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35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3991" name="Rectangle 679"/>
          <p:cNvSpPr>
            <a:spLocks noChangeArrowheads="1"/>
          </p:cNvSpPr>
          <p:nvPr/>
        </p:nvSpPr>
        <p:spPr bwMode="auto">
          <a:xfrm>
            <a:off x="4114800" y="274638"/>
            <a:ext cx="4495800" cy="71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vi-VN" sz="2800">
                <a:solidFill>
                  <a:srgbClr val="333399"/>
                </a:solidFill>
                <a:latin typeface=".VnVogue" pitchFamily="34" charset="0"/>
              </a:rPr>
              <a:t>Mét sè s¶n phÈm mÉu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52" name="nhac.wma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3200" y="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338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3810000" y="85726"/>
            <a:ext cx="4876800" cy="715963"/>
          </a:xfrm>
        </p:spPr>
        <p:txBody>
          <a:bodyPr/>
          <a:lstStyle/>
          <a:p>
            <a:r>
              <a:rPr lang="en-US" altLang="vi-VN" sz="3200">
                <a:solidFill>
                  <a:schemeClr val="accent2"/>
                </a:solidFill>
                <a:latin typeface=".VnVogue" pitchFamily="34" charset="0"/>
              </a:rPr>
              <a:t>Thùc hµnh ®an nong mèt</a:t>
            </a:r>
          </a:p>
        </p:txBody>
      </p:sp>
      <p:pic>
        <p:nvPicPr>
          <p:cNvPr id="14339" name="Picture 3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076" t="26482" r="40012" b="25133"/>
          <a:stretch>
            <a:fillRect/>
          </a:stretch>
        </p:blipFill>
        <p:spPr>
          <a:xfrm>
            <a:off x="2228850" y="4667250"/>
            <a:ext cx="2509838" cy="2173288"/>
          </a:xfrm>
          <a:noFill/>
          <a:ln/>
        </p:spPr>
      </p:pic>
      <p:pic>
        <p:nvPicPr>
          <p:cNvPr id="14340" name="Picture 4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865" t="34833" r="33478" b="21553"/>
          <a:stretch>
            <a:fillRect/>
          </a:stretch>
        </p:blipFill>
        <p:spPr>
          <a:xfrm>
            <a:off x="5954714" y="4716464"/>
            <a:ext cx="2281237" cy="2092325"/>
          </a:xfrm>
          <a:noFill/>
          <a:ln/>
        </p:spPr>
      </p:pic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1638300" y="719138"/>
            <a:ext cx="4533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vi-VN" sz="2400" b="1">
                <a:solidFill>
                  <a:srgbClr val="0000FF"/>
                </a:solidFill>
                <a:latin typeface=".VnArial" pitchFamily="34" charset="0"/>
              </a:rPr>
              <a:t>B­íc 1: KÎ, c¾t c¸c nan ®an</a:t>
            </a:r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2133600" y="1114425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vi-VN" sz="2400">
                <a:solidFill>
                  <a:srgbClr val="000000"/>
                </a:solidFill>
                <a:latin typeface=".VnTime" pitchFamily="34" charset="0"/>
              </a:rPr>
              <a:t>a. C¾t nan däc</a:t>
            </a:r>
          </a:p>
        </p:txBody>
      </p:sp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5791200" y="1114425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vi-VN" sz="2400">
                <a:solidFill>
                  <a:srgbClr val="000000"/>
                </a:solidFill>
                <a:latin typeface=".VnTime" pitchFamily="34" charset="0"/>
              </a:rPr>
              <a:t>b. C¾t 7 nan ngang</a:t>
            </a:r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5805488" y="2527300"/>
            <a:ext cx="457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vi-VN" sz="2400">
                <a:solidFill>
                  <a:srgbClr val="000000"/>
                </a:solidFill>
                <a:latin typeface=".VnTime" pitchFamily="34" charset="0"/>
              </a:rPr>
              <a:t>c. C¾t 4 nan d¸n nÑp xung quanh</a:t>
            </a:r>
          </a:p>
        </p:txBody>
      </p:sp>
      <p:pic>
        <p:nvPicPr>
          <p:cNvPr id="14345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48" t="59032" r="48563" b="32213"/>
          <a:stretch>
            <a:fillRect/>
          </a:stretch>
        </p:blipFill>
        <p:spPr bwMode="auto">
          <a:xfrm>
            <a:off x="6629401" y="1600200"/>
            <a:ext cx="2549525" cy="706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346" name="Picture 1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832" t="74663" r="48277" b="16594"/>
          <a:stretch>
            <a:fillRect/>
          </a:stretch>
        </p:blipFill>
        <p:spPr bwMode="auto">
          <a:xfrm>
            <a:off x="6629400" y="2955925"/>
            <a:ext cx="2590800" cy="71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1633539" y="3857626"/>
            <a:ext cx="363378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vi-VN" sz="2400" b="1">
                <a:solidFill>
                  <a:srgbClr val="0000FF"/>
                </a:solidFill>
                <a:latin typeface=".VnArial" pitchFamily="34" charset="0"/>
              </a:rPr>
              <a:t>B­íc 2: §an nong mèt b»ng giÊy b×a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6334126" y="3857626"/>
            <a:ext cx="334327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vi-VN" sz="2400" b="1">
                <a:solidFill>
                  <a:srgbClr val="0000FF"/>
                </a:solidFill>
                <a:latin typeface=".VnArial" pitchFamily="34" charset="0"/>
              </a:rPr>
              <a:t>B­íc 3: D¸n nÑp xung quanh tÊm ®an</a:t>
            </a:r>
          </a:p>
        </p:txBody>
      </p:sp>
      <p:pic>
        <p:nvPicPr>
          <p:cNvPr id="14349" name="Picture 13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994" t="34180" r="34349" b="20900"/>
          <a:stretch>
            <a:fillRect/>
          </a:stretch>
        </p:blipFill>
        <p:spPr>
          <a:xfrm>
            <a:off x="8382000" y="4697414"/>
            <a:ext cx="2266950" cy="2141537"/>
          </a:xfrm>
          <a:noFill/>
          <a:ln/>
        </p:spPr>
      </p:pic>
      <p:sp>
        <p:nvSpPr>
          <p:cNvPr id="14350" name="Line 14"/>
          <p:cNvSpPr>
            <a:spLocks noChangeShapeType="1"/>
          </p:cNvSpPr>
          <p:nvPr/>
        </p:nvSpPr>
        <p:spPr bwMode="auto">
          <a:xfrm>
            <a:off x="8153400" y="5857875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14351" name="Picture 15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626" t="25999" r="31250" b="22000"/>
          <a:stretch>
            <a:fillRect/>
          </a:stretch>
        </p:blipFill>
        <p:spPr bwMode="auto">
          <a:xfrm>
            <a:off x="2514600" y="1550988"/>
            <a:ext cx="2895600" cy="2182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85568" fill="hold"/>
                                        <p:tgtEl>
                                          <p:spTgt spid="1435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352"/>
                </p:tgtEl>
              </p:cMediaNode>
            </p:audio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FFPOINTPLAYERTAG" val="{577f8ca8-7131-11d4-8460-525400eb897b}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FFPOINTPLAYERTAG" val="{577f8ca8-7131-11d4-8460-525400eb897b}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304</Words>
  <Application>Microsoft Office PowerPoint</Application>
  <PresentationFormat>Widescreen</PresentationFormat>
  <Paragraphs>30</Paragraphs>
  <Slides>10</Slides>
  <Notes>2</Notes>
  <HiddenSlides>0</HiddenSlides>
  <MMClips>1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.VnArial</vt:lpstr>
      <vt:lpstr>.VnTime</vt:lpstr>
      <vt:lpstr>.VnVogue</vt:lpstr>
      <vt:lpstr>Arial</vt:lpstr>
      <vt:lpstr>Calibri</vt:lpstr>
      <vt:lpstr>Default Design</vt:lpstr>
      <vt:lpstr>PowerPoint Presentation</vt:lpstr>
      <vt:lpstr>PowerPoint Presentation</vt:lpstr>
      <vt:lpstr>PowerPoint Presentation</vt:lpstr>
      <vt:lpstr>Bµi 13: §an nong mèt</vt:lpstr>
      <vt:lpstr>PowerPoint Presentation</vt:lpstr>
      <vt:lpstr>PowerPoint Presentation</vt:lpstr>
      <vt:lpstr>C¸c b­íc ®an nong mèt</vt:lpstr>
      <vt:lpstr>PowerPoint Presentation</vt:lpstr>
      <vt:lpstr>Thùc hµnh ®an nong mèt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OanhTu</dc:creator>
  <cp:lastModifiedBy>OanhTu</cp:lastModifiedBy>
  <cp:revision>1</cp:revision>
  <dcterms:created xsi:type="dcterms:W3CDTF">2021-01-25T07:33:57Z</dcterms:created>
  <dcterms:modified xsi:type="dcterms:W3CDTF">2021-01-25T07:34:13Z</dcterms:modified>
</cp:coreProperties>
</file>