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64" r:id="rId3"/>
    <p:sldId id="275" r:id="rId4"/>
    <p:sldId id="263" r:id="rId5"/>
    <p:sldId id="269" r:id="rId6"/>
    <p:sldId id="276" r:id="rId7"/>
    <p:sldId id="267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06CE-AA2D-48C6-B149-87E69CA8B9CB}" type="datetimeFigureOut">
              <a:rPr lang="en-IE" smtClean="0"/>
              <a:t>23/02/2021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7ECA4-48E1-4673-A0B2-A457C38D0D0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27905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7ECA4-48E1-4673-A0B2-A457C38D0D0F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32210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DB442-778F-4F0A-A45C-7A6CFDCFE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77480E-F271-45A6-9D39-D5860D0373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DB33A-DD5C-40CE-9C74-0DACA70B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C79D-B82B-4FBB-89F1-5AF347393911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8746F-814A-44A2-995B-AEEDF1200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27658-1166-468C-91AB-FC31501DC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474A-C3CB-4521-BCEF-8764746CB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63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0CFC9-81A8-49AF-8B84-AA078BC53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61B4A-9824-4BC8-9C85-95A4C1EF8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BF84E-F631-4E64-B61D-B0F44CEA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C79D-B82B-4FBB-89F1-5AF347393911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9C154-5C6A-421A-A399-ECF45E56D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7FA15-9716-4F9E-A1DC-12943CB96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474A-C3CB-4521-BCEF-8764746CB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71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9C2047-5128-4B23-B26A-450F4A6270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70177B-23A4-42EE-AC80-7A9553B3C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76E74-EC92-46A5-87EF-2A93CE29C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C79D-B82B-4FBB-89F1-5AF347393911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AF77C-52E0-4BC7-A10B-3C84FB918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14676-725F-49EC-835C-B0618D6AD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474A-C3CB-4521-BCEF-8764746CB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56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84D7C-6B85-4F84-B1D2-EAC9ACCB9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D273A-8522-4217-A0BB-531BC5C35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7D7F-8EA2-40D4-A5BB-747A7A04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C79D-B82B-4FBB-89F1-5AF347393911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BE2CC-449C-4A93-88D4-3438CEAA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9FDBA-3982-4DB5-9E18-A241102EC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474A-C3CB-4521-BCEF-8764746CB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22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1570D-7441-4149-B0CB-E2AFEC441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EC087-A783-494E-B15E-5786910AA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707C7-2327-43F4-846C-2FD5CCC92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C79D-B82B-4FBB-89F1-5AF347393911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F5974-BF77-496E-B020-E12334D9F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9D215-1C82-4786-AB27-1CC5397D6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474A-C3CB-4521-BCEF-8764746CB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18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DD31-2FA7-4A7B-9377-81E7F5621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B2D03-0AB3-4D96-92D8-DD22FC7202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BC2E19-DFA6-45EE-8FD9-808DFA518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5AC63-B25E-4120-94ED-935E1E8AD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C79D-B82B-4FBB-89F1-5AF347393911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BFCB1-AA78-4990-A12C-9C8512BC5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8C7B13-8D60-42E4-82E7-5005DC529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474A-C3CB-4521-BCEF-8764746CB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49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BC06E-6B87-4F3B-84EB-E400E5403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30312-7678-4E2C-B371-E23F8759D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C6B047-A1E6-4835-9B69-4F0F490D2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B5273C-D00F-4CFF-8E63-700CCC3B7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37D8DA-6484-4D1B-92E9-312F14B72A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B50C35-CD54-426E-9F6A-D63366D50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C79D-B82B-4FBB-89F1-5AF347393911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433472-9C4F-4712-957B-765DBA670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CC2101-CD65-4164-AD8B-824B4EDA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474A-C3CB-4521-BCEF-8764746CB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00D29-6AE0-4A96-A7E6-9FC18D08C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2BD25E-09EC-4753-AE9E-DF54BCAF5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C79D-B82B-4FBB-89F1-5AF347393911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D2EAE4-C506-420F-9661-F7702F58D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43CE7-ABC1-4398-BA83-7AB48B536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474A-C3CB-4521-BCEF-8764746CB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35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FD6D98-3E74-498B-8EA0-4081218B5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C79D-B82B-4FBB-89F1-5AF347393911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6A6D22-98AB-4720-95B4-C430E48B4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3265B-524D-48D5-A6D7-A49ADE32E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474A-C3CB-4521-BCEF-8764746CB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56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8B71E-727B-4D78-9B1C-038BCC51F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0D428-65F3-405E-9070-885C0FAA9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18F3D3-BEAC-424E-B497-B51199B21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E5693-FD19-4C58-8FA9-0C89EB31A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C79D-B82B-4FBB-89F1-5AF347393911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8EF44-420F-4640-A3AF-7BBB550F0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E05C3-7AD8-4B27-AA19-550229A97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474A-C3CB-4521-BCEF-8764746CB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3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966E-642C-40DB-9C65-7400CD72B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B5E907-7727-4355-878E-97603EA7F9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291EC-F4D1-4ACB-8D66-0CEA673C2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D4290-83BE-4F87-8297-3BF194C42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C79D-B82B-4FBB-89F1-5AF347393911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00C89-3452-48CC-9E1F-3E8E748D7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F3FEC-CEAC-4836-9B97-E40DABF22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474A-C3CB-4521-BCEF-8764746CB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32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AB9475-3360-4706-B6EF-698BE47E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8E628-EDD6-4464-AE9F-827EC54DF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4D796-8913-40AF-BAE7-61023B702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6C79D-B82B-4FBB-89F1-5AF347393911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DFC0D-DA22-4E73-A863-A9F02E0F21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DB3F3-E263-4A91-A8BB-6CEA9B4AE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D474A-C3CB-4521-BCEF-8764746CB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4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0AA39-CAAC-4494-B132-1D5B5732A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vi-VN" sz="7200" b="1" dirty="0">
                <a:solidFill>
                  <a:schemeClr val="bg1"/>
                </a:solidFill>
              </a:rPr>
              <a:t>TIẾNG VIỆT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8ACC-DF2A-4595-B058-8BAD67DA6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50" y="1625808"/>
            <a:ext cx="10763250" cy="58227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4800" dirty="0">
                <a:solidFill>
                  <a:srgbClr val="FFFF00"/>
                </a:solidFill>
                <a:latin typeface="+mj-lt"/>
              </a:rPr>
              <a:t>Tập viết: Ôn chữ hoa 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Mục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tiêu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vi-VN" sz="3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đúng, đẹp chữ hoa,</a:t>
            </a:r>
            <a:r>
              <a:rPr lang="nl-NL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 riêng </a:t>
            </a:r>
            <a:r>
              <a:rPr lang="vi-VN" sz="32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câu </a:t>
            </a:r>
            <a:r>
              <a:rPr lang="nl-NL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 dụng bằng chữ cỡ nhỏ.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latin typeface="+mj-lt"/>
            </a:endParaRPr>
          </a:p>
          <a:p>
            <a:pPr marL="0" indent="0">
              <a:buNone/>
            </a:pPr>
            <a:endParaRPr lang="vi-VN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56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6"/>
    </mc:Choice>
    <mc:Fallback xmlns="">
      <p:transition spd="slow" advTm="14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E7117-064B-4EB7-943F-6C457F5FD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Tập viết</a:t>
            </a:r>
            <a:br>
              <a:rPr lang="vi-VN" sz="6600" b="1" dirty="0">
                <a:solidFill>
                  <a:schemeClr val="bg1"/>
                </a:solidFill>
              </a:rPr>
            </a:br>
            <a:r>
              <a:rPr lang="vi-VN" b="1" dirty="0">
                <a:solidFill>
                  <a:srgbClr val="FFFF00"/>
                </a:solidFill>
              </a:rPr>
              <a:t>Ôn chữ hoa 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C3694-81FA-4E0C-8055-E7DFF5B5F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0515600" cy="4351338"/>
          </a:xfrm>
        </p:spPr>
        <p:txBody>
          <a:bodyPr>
            <a:normAutofit lnSpcReduction="10000"/>
          </a:bodyPr>
          <a:lstStyle/>
          <a:p>
            <a:endParaRPr lang="vi-VN" sz="3600" dirty="0">
              <a:solidFill>
                <a:schemeClr val="bg1"/>
              </a:solidFill>
              <a:latin typeface="+mj-lt"/>
            </a:endParaRPr>
          </a:p>
          <a:p>
            <a:r>
              <a:rPr lang="vi-VN" sz="3600" dirty="0">
                <a:solidFill>
                  <a:schemeClr val="bg1"/>
                </a:solidFill>
                <a:latin typeface="+mj-lt"/>
              </a:rPr>
              <a:t>Ôn chữ hoa: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3600" dirty="0">
              <a:solidFill>
                <a:schemeClr val="bg1"/>
              </a:solidFill>
              <a:latin typeface="+mj-lt"/>
            </a:endParaRPr>
          </a:p>
          <a:p>
            <a:r>
              <a:rPr lang="vi-VN" sz="3600" dirty="0">
                <a:solidFill>
                  <a:schemeClr val="bg1"/>
                </a:solidFill>
                <a:latin typeface="+mj-lt"/>
              </a:rPr>
              <a:t>Tên riêng: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			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  <a:p>
            <a:endParaRPr lang="vi-VN" sz="3600" b="1" dirty="0">
              <a:solidFill>
                <a:srgbClr val="FF0000"/>
              </a:solidFill>
              <a:latin typeface="+mj-lt"/>
            </a:endParaRPr>
          </a:p>
          <a:p>
            <a:r>
              <a:rPr lang="vi-VN" sz="3600" dirty="0">
                <a:solidFill>
                  <a:schemeClr val="bg1"/>
                </a:solidFill>
                <a:latin typeface="+mj-lt"/>
              </a:rPr>
              <a:t>Câu: 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	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pPr marL="914400" lvl="2" indent="0"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lvl="2"/>
            <a:endParaRPr lang="vi-VN" sz="1800" b="1" dirty="0">
              <a:solidFill>
                <a:srgbClr val="FF0000"/>
              </a:solidFill>
              <a:latin typeface="+mj-lt"/>
            </a:endParaRPr>
          </a:p>
          <a:p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15"/>
          <a:stretch/>
        </p:blipFill>
        <p:spPr>
          <a:xfrm rot="16200000">
            <a:off x="7408718" y="493568"/>
            <a:ext cx="2590800" cy="52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4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232138E-2E81-4B4B-BA46-6303FA3DF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vi-V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các chữ hoa có trong </a:t>
            </a:r>
            <a:r>
              <a:rPr lang="vi-VN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riêng </a:t>
            </a:r>
            <a:r>
              <a:rPr lang="nl-NL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câu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15"/>
          <a:stretch/>
        </p:blipFill>
        <p:spPr>
          <a:xfrm rot="16200000">
            <a:off x="3641644" y="-1041009"/>
            <a:ext cx="5062303" cy="1035471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A4FC43-88BB-4413-B78D-373ABB9084EE}"/>
              </a:ext>
            </a:extLst>
          </p:cNvPr>
          <p:cNvCxnSpPr/>
          <p:nvPr/>
        </p:nvCxnSpPr>
        <p:spPr>
          <a:xfrm>
            <a:off x="1753536" y="2495548"/>
            <a:ext cx="2848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A4FC43-88BB-4413-B78D-373ABB9084EE}"/>
              </a:ext>
            </a:extLst>
          </p:cNvPr>
          <p:cNvCxnSpPr/>
          <p:nvPr/>
        </p:nvCxnSpPr>
        <p:spPr>
          <a:xfrm>
            <a:off x="3473970" y="2495548"/>
            <a:ext cx="2848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A4FC43-88BB-4413-B78D-373ABB9084EE}"/>
              </a:ext>
            </a:extLst>
          </p:cNvPr>
          <p:cNvCxnSpPr/>
          <p:nvPr/>
        </p:nvCxnSpPr>
        <p:spPr>
          <a:xfrm>
            <a:off x="4683177" y="2495548"/>
            <a:ext cx="2848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2246181" y="4924894"/>
            <a:ext cx="8042224" cy="871303"/>
            <a:chOff x="1961368" y="7039444"/>
            <a:chExt cx="8042224" cy="871303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7A4FC43-88BB-4413-B78D-373ABB9084EE}"/>
                </a:ext>
              </a:extLst>
            </p:cNvPr>
            <p:cNvCxnSpPr/>
            <p:nvPr/>
          </p:nvCxnSpPr>
          <p:spPr>
            <a:xfrm flipV="1">
              <a:off x="8758472" y="7872647"/>
              <a:ext cx="473126" cy="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7A4FC43-88BB-4413-B78D-373ABB9084EE}"/>
                </a:ext>
              </a:extLst>
            </p:cNvPr>
            <p:cNvCxnSpPr/>
            <p:nvPr/>
          </p:nvCxnSpPr>
          <p:spPr>
            <a:xfrm>
              <a:off x="1961368" y="7058494"/>
              <a:ext cx="28481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7A4FC43-88BB-4413-B78D-373ABB9084EE}"/>
                </a:ext>
              </a:extLst>
            </p:cNvPr>
            <p:cNvCxnSpPr/>
            <p:nvPr/>
          </p:nvCxnSpPr>
          <p:spPr>
            <a:xfrm>
              <a:off x="3371068" y="7082541"/>
              <a:ext cx="28481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7A4FC43-88BB-4413-B78D-373ABB9084EE}"/>
                </a:ext>
              </a:extLst>
            </p:cNvPr>
            <p:cNvCxnSpPr/>
            <p:nvPr/>
          </p:nvCxnSpPr>
          <p:spPr>
            <a:xfrm>
              <a:off x="4722682" y="7059432"/>
              <a:ext cx="4231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7A4FC43-88BB-4413-B78D-373ABB9084EE}"/>
                </a:ext>
              </a:extLst>
            </p:cNvPr>
            <p:cNvCxnSpPr/>
            <p:nvPr/>
          </p:nvCxnSpPr>
          <p:spPr>
            <a:xfrm flipV="1">
              <a:off x="9517036" y="7039444"/>
              <a:ext cx="486556" cy="93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7A4FC43-88BB-4413-B78D-373ABB9084EE}"/>
                </a:ext>
              </a:extLst>
            </p:cNvPr>
            <p:cNvCxnSpPr/>
            <p:nvPr/>
          </p:nvCxnSpPr>
          <p:spPr>
            <a:xfrm>
              <a:off x="1991347" y="7910747"/>
              <a:ext cx="28481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7A4FC43-88BB-4413-B78D-373ABB9084EE}"/>
                </a:ext>
              </a:extLst>
            </p:cNvPr>
            <p:cNvCxnSpPr/>
            <p:nvPr/>
          </p:nvCxnSpPr>
          <p:spPr>
            <a:xfrm>
              <a:off x="3086255" y="7910747"/>
              <a:ext cx="28481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7A4FC43-88BB-4413-B78D-373ABB9084EE}"/>
                </a:ext>
              </a:extLst>
            </p:cNvPr>
            <p:cNvCxnSpPr/>
            <p:nvPr/>
          </p:nvCxnSpPr>
          <p:spPr>
            <a:xfrm>
              <a:off x="4153056" y="7910747"/>
              <a:ext cx="28481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072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91004-EC0C-47C2-A421-BE05DF8E7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vi-VN" sz="6600" b="1" dirty="0">
                <a:solidFill>
                  <a:srgbClr val="FFFF00"/>
                </a:solidFill>
              </a:rPr>
              <a:t>Ôn chữ hoa </a:t>
            </a:r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2B8884-A52A-4B2D-855F-1BE6B54B7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vi-VN" sz="3600" b="1" u="sng" dirty="0" err="1">
                <a:solidFill>
                  <a:schemeClr val="bg1"/>
                </a:solidFill>
                <a:latin typeface="+mj-lt"/>
              </a:rPr>
              <a:t>Độ</a:t>
            </a:r>
            <a:r>
              <a:rPr lang="vi-VN" sz="3600" b="1" u="sng" dirty="0">
                <a:solidFill>
                  <a:schemeClr val="bg1"/>
                </a:solidFill>
                <a:latin typeface="+mj-lt"/>
              </a:rPr>
              <a:t> cao</a:t>
            </a:r>
            <a:r>
              <a:rPr lang="vi-VN" sz="36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vi-VN" sz="3600" dirty="0">
                <a:solidFill>
                  <a:schemeClr val="bg1"/>
                </a:solidFill>
                <a:latin typeface="+mj-lt"/>
              </a:rPr>
              <a:t>2.5 li, </a:t>
            </a:r>
            <a:r>
              <a:rPr lang="vi-VN" sz="3600" dirty="0" err="1">
                <a:solidFill>
                  <a:schemeClr val="bg1"/>
                </a:solidFill>
                <a:latin typeface="+mj-lt"/>
              </a:rPr>
              <a:t>độ</a:t>
            </a:r>
            <a:r>
              <a:rPr lang="vi-VN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+mj-lt"/>
              </a:rPr>
              <a:t>rộng</a:t>
            </a:r>
            <a:r>
              <a:rPr lang="vi-VN" sz="3600" dirty="0">
                <a:solidFill>
                  <a:schemeClr val="bg1"/>
                </a:solidFill>
                <a:latin typeface="+mj-lt"/>
              </a:rPr>
              <a:t>: 2 li</a:t>
            </a:r>
          </a:p>
          <a:p>
            <a:pPr>
              <a:lnSpc>
                <a:spcPct val="100000"/>
              </a:lnSpc>
            </a:pPr>
            <a:r>
              <a:rPr lang="vi-VN" sz="3600" dirty="0">
                <a:solidFill>
                  <a:schemeClr val="bg1"/>
                </a:solidFill>
                <a:latin typeface="+mj-lt"/>
              </a:rPr>
              <a:t>Gồm </a:t>
            </a:r>
            <a:r>
              <a:rPr lang="en-US" sz="36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2</a:t>
            </a:r>
            <a:r>
              <a:rPr lang="vi-VN" sz="3600" dirty="0">
                <a:solidFill>
                  <a:schemeClr val="bg1"/>
                </a:solidFill>
                <a:latin typeface="+mj-lt"/>
              </a:rPr>
              <a:t> nét</a:t>
            </a:r>
          </a:p>
          <a:p>
            <a:pPr>
              <a:lnSpc>
                <a:spcPct val="100000"/>
              </a:lnSpc>
            </a:pPr>
            <a:r>
              <a:rPr lang="vi-VN" sz="3600" b="1" u="sng" dirty="0">
                <a:solidFill>
                  <a:schemeClr val="bg1"/>
                </a:solidFill>
                <a:latin typeface="+mj-lt"/>
              </a:rPr>
              <a:t>Điểm đặt bút</a:t>
            </a:r>
            <a:r>
              <a:rPr lang="vi-VN" sz="36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vi-VN" sz="3600" dirty="0">
                <a:solidFill>
                  <a:schemeClr val="bg1"/>
                </a:solidFill>
                <a:latin typeface="+mj-lt"/>
              </a:rPr>
              <a:t>nằm giữa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+mj-lt"/>
              </a:rPr>
              <a:t>đường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vi-VN" sz="3600" dirty="0">
                <a:solidFill>
                  <a:schemeClr val="bg1"/>
                </a:solidFill>
                <a:latin typeface="+mj-lt"/>
              </a:rPr>
              <a:t>kẻ 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600" dirty="0">
                <a:solidFill>
                  <a:schemeClr val="bg1"/>
                </a:solidFill>
                <a:latin typeface="+mj-lt"/>
              </a:rPr>
              <a:t>gang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+mj-lt"/>
              </a:rPr>
              <a:t>3,4 và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kẻ dọc 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3,4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vi-VN" sz="3600" b="1" u="sng" dirty="0">
                <a:solidFill>
                  <a:schemeClr val="bg1"/>
                </a:solidFill>
                <a:latin typeface="+mj-lt"/>
              </a:rPr>
              <a:t>Hướng dẫn viết</a:t>
            </a:r>
            <a:r>
              <a:rPr lang="vi-VN" sz="3600" b="1" dirty="0">
                <a:solidFill>
                  <a:schemeClr val="bg1"/>
                </a:solidFill>
                <a:latin typeface="+mj-lt"/>
              </a:rPr>
              <a:t>: 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hu-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8050" y="1371600"/>
            <a:ext cx="478155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1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5B941D8-D69A-4440-A430-F6C8CACC7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vi-VN" sz="6600" b="1" dirty="0">
                <a:solidFill>
                  <a:srgbClr val="FFFF00"/>
                </a:solidFill>
              </a:rPr>
              <a:t>Ôn chữ hoa </a:t>
            </a:r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582B8884-A52A-4B2D-855F-1BE6B54B7075}"/>
              </a:ext>
            </a:extLst>
          </p:cNvPr>
          <p:cNvSpPr txBox="1">
            <a:spLocks/>
          </p:cNvSpPr>
          <p:nvPr/>
        </p:nvSpPr>
        <p:spPr>
          <a:xfrm>
            <a:off x="495300" y="1825624"/>
            <a:ext cx="10515600" cy="5032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3200" b="1" u="sng" dirty="0">
                <a:solidFill>
                  <a:schemeClr val="bg1"/>
                </a:solidFill>
                <a:latin typeface="+mj-lt"/>
              </a:rPr>
              <a:t>Độ cao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2.5 li, độ rộng: 2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.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li</a:t>
            </a:r>
          </a:p>
          <a:p>
            <a:pPr>
              <a:lnSpc>
                <a:spcPct val="100000"/>
              </a:lnSpc>
            </a:pPr>
            <a:r>
              <a:rPr lang="vi-VN" sz="3200" dirty="0">
                <a:solidFill>
                  <a:schemeClr val="bg1"/>
                </a:solidFill>
                <a:latin typeface="+mj-lt"/>
              </a:rPr>
              <a:t>Gồm 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 nét</a:t>
            </a:r>
          </a:p>
          <a:p>
            <a:pPr>
              <a:lnSpc>
                <a:spcPct val="100000"/>
              </a:lnSpc>
            </a:pPr>
            <a:r>
              <a:rPr lang="vi-VN" sz="3200" b="1" u="sng" dirty="0">
                <a:solidFill>
                  <a:schemeClr val="bg1"/>
                </a:solidFill>
                <a:latin typeface="+mj-lt"/>
              </a:rPr>
              <a:t>Điểm đặt bút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endParaRPr lang="vi-VN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vi-VN" sz="3200" b="1" u="sng" dirty="0">
                <a:solidFill>
                  <a:schemeClr val="bg1"/>
                </a:solidFill>
                <a:latin typeface="+mj-lt"/>
              </a:rPr>
              <a:t>Hướng dẫn viết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: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endParaRPr lang="vi-VN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hu-V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3338" y="1825625"/>
            <a:ext cx="4351337" cy="4351338"/>
          </a:xfrm>
        </p:spPr>
      </p:pic>
    </p:spTree>
    <p:extLst>
      <p:ext uri="{BB962C8B-B14F-4D97-AF65-F5344CB8AC3E}">
        <p14:creationId xmlns:p14="http://schemas.microsoft.com/office/powerpoint/2010/main" val="323465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BDAE6-6140-41C2-915A-C03ADD68F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35094"/>
          </a:xfrm>
        </p:spPr>
        <p:txBody>
          <a:bodyPr anchor="t">
            <a:noAutofit/>
          </a:bodyPr>
          <a:lstStyle/>
          <a:p>
            <a:pPr algn="ctr"/>
            <a:r>
              <a:rPr lang="vi-VN" sz="4800" dirty="0">
                <a:solidFill>
                  <a:schemeClr val="bg1"/>
                </a:solidFill>
              </a:rPr>
              <a:t>Tập viết tên riêng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31FA90-52C8-40D6-8D95-F28E5E50B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50" y="1333419"/>
            <a:ext cx="10515600" cy="5524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 Cho </a:t>
            </a:r>
            <a:r>
              <a:rPr lang="vi-VN" sz="4000" b="1" dirty="0" err="1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biết</a:t>
            </a:r>
            <a:r>
              <a:rPr lang="vi-VN" sz="4000" b="1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vi-VN" sz="4000" b="1" dirty="0" err="1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độ</a:t>
            </a:r>
            <a:r>
              <a:rPr lang="vi-VN" sz="4000" b="1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 cao </a:t>
            </a:r>
            <a:r>
              <a:rPr lang="vi-VN" sz="4000" b="1" dirty="0" err="1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các</a:t>
            </a:r>
            <a:r>
              <a:rPr lang="vi-VN" sz="4000" b="1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 con </a:t>
            </a:r>
            <a:r>
              <a:rPr lang="vi-VN" sz="4000" b="1" dirty="0" err="1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chữ</a:t>
            </a:r>
            <a:endParaRPr lang="vi-VN" sz="4000" b="1" dirty="0">
              <a:solidFill>
                <a:srgbClr val="00B0F0"/>
              </a:solidFill>
              <a:latin typeface="+mj-lt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vi-VN" sz="40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-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P</a:t>
            </a: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B</a:t>
            </a: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C, h</a:t>
            </a:r>
            <a:r>
              <a:rPr lang="vi-VN" sz="40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: 2 li rưỡi</a:t>
            </a:r>
          </a:p>
          <a:p>
            <a:pPr marL="0" indent="0">
              <a:buNone/>
            </a:pPr>
            <a:r>
              <a:rPr lang="vi-VN" sz="40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- </a:t>
            </a:r>
            <a:r>
              <a:rPr lang="vi-VN" sz="4000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Các</a:t>
            </a:r>
            <a:r>
              <a:rPr lang="vi-VN" sz="40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vi-VN" sz="40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còn</a:t>
            </a:r>
            <a:r>
              <a:rPr lang="vi-VN" sz="40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lại</a:t>
            </a:r>
            <a:r>
              <a:rPr lang="vi-VN" sz="40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: 1 li</a:t>
            </a:r>
            <a:endParaRPr lang="vi-VN" sz="4000" dirty="0">
              <a:solidFill>
                <a:srgbClr val="FF0000"/>
              </a:solidFill>
              <a:latin typeface="+mj-lt"/>
            </a:endParaRPr>
          </a:p>
          <a:p>
            <a:endParaRPr lang="en-US" sz="4000" b="1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endParaRPr lang="vi-VN" sz="4000" b="1" dirty="0">
              <a:solidFill>
                <a:srgbClr val="FF0000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F"/>
            </a:pPr>
            <a:r>
              <a:rPr lang="vi-VN" sz="4000" b="1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 Cho </a:t>
            </a:r>
            <a:r>
              <a:rPr lang="vi-VN" sz="4000" b="1" dirty="0" err="1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biết</a:t>
            </a:r>
            <a:r>
              <a:rPr lang="vi-VN" sz="4000" b="1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vi-VN" sz="4000" b="1" dirty="0" err="1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khoảng</a:t>
            </a:r>
            <a:r>
              <a:rPr lang="vi-VN" sz="4000" b="1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vi-VN" sz="4000" b="1" dirty="0" err="1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cách</a:t>
            </a:r>
            <a:r>
              <a:rPr lang="vi-VN" sz="4000" b="1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vi-VN" sz="4000" b="1" dirty="0" err="1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giữa</a:t>
            </a:r>
            <a:r>
              <a:rPr lang="vi-VN" sz="4000" b="1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vi-VN" sz="4000" b="1" dirty="0" err="1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các</a:t>
            </a:r>
            <a:r>
              <a:rPr lang="vi-VN" sz="4000" b="1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vi-VN" sz="4000" b="1" dirty="0" err="1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chữ</a:t>
            </a:r>
            <a:endParaRPr lang="vi-VN" sz="4000" b="1" dirty="0">
              <a:solidFill>
                <a:srgbClr val="00B0F0"/>
              </a:solidFill>
              <a:latin typeface="+mj-lt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vi-VN" sz="4000" b="1" dirty="0">
              <a:solidFill>
                <a:srgbClr val="FF0000"/>
              </a:solidFill>
              <a:latin typeface="+mj-lt"/>
            </a:endParaRPr>
          </a:p>
          <a:p>
            <a:endParaRPr lang="vi-VN" sz="4000" b="1" dirty="0">
              <a:solidFill>
                <a:srgbClr val="FF0000"/>
              </a:solidFill>
              <a:latin typeface="+mj-lt"/>
            </a:endParaRPr>
          </a:p>
          <a:p>
            <a:endParaRPr lang="en-US" sz="4000" dirty="0">
              <a:latin typeface="+mj-lt"/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 r="33984" b="43597"/>
          <a:stretch/>
        </p:blipFill>
        <p:spPr>
          <a:xfrm rot="16200000">
            <a:off x="7712041" y="-160750"/>
            <a:ext cx="1885705" cy="6230927"/>
          </a:xfrm>
          <a:prstGeom prst="rect">
            <a:avLst/>
          </a:prstGeom>
        </p:spPr>
      </p:pic>
      <p:sp>
        <p:nvSpPr>
          <p:cNvPr id="7" name="AutoShape 2" descr="Kết quả hình ảnh cho phan bội châ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grpSp>
        <p:nvGrpSpPr>
          <p:cNvPr id="8" name="Group 7"/>
          <p:cNvGrpSpPr/>
          <p:nvPr/>
        </p:nvGrpSpPr>
        <p:grpSpPr>
          <a:xfrm>
            <a:off x="8356270" y="773266"/>
            <a:ext cx="3185487" cy="3818377"/>
            <a:chOff x="8497220" y="1085753"/>
            <a:chExt cx="3185487" cy="3818377"/>
          </a:xfrm>
        </p:grpSpPr>
        <p:sp>
          <p:nvSpPr>
            <p:cNvPr id="3" name="TextBox 2"/>
            <p:cNvSpPr txBox="1"/>
            <p:nvPr/>
          </p:nvSpPr>
          <p:spPr>
            <a:xfrm>
              <a:off x="8497220" y="4257799"/>
              <a:ext cx="31854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Phan</a:t>
              </a:r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Bội</a:t>
              </a:r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Châu</a:t>
              </a:r>
              <a:endParaRPr lang="en-IE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9022" y="1085753"/>
              <a:ext cx="2332705" cy="316299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414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BDAE6-6140-41C2-915A-C03ADD68F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6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vi-VN" sz="4800" dirty="0">
                <a:solidFill>
                  <a:schemeClr val="bg1"/>
                </a:solidFill>
              </a:rPr>
              <a:t>Tập viết câu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31FA90-52C8-40D6-8D95-F28E5E50B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768" y="4308380"/>
            <a:ext cx="5219700" cy="25439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b="1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 C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ho</a:t>
            </a:r>
            <a:r>
              <a:rPr lang="vi-VN" b="1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 biết độ cao các con chữ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P, T, G, B, Đ, H, V, h, g</a:t>
            </a:r>
            <a:r>
              <a:rPr lang="vi-VN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: 2 li rưỡi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r</a:t>
            </a:r>
            <a:r>
              <a:rPr lang="vi-VN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hơn</a:t>
            </a:r>
            <a:r>
              <a:rPr lang="en-US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vi-VN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1 li </a:t>
            </a:r>
            <a:endParaRPr lang="en-US" dirty="0">
              <a:solidFill>
                <a:srgbClr val="FF0000"/>
              </a:solidFill>
              <a:latin typeface="+mj-lt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-</a:t>
            </a:r>
            <a:r>
              <a:rPr lang="vi-VN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Các chữ còn lại: 1 li</a:t>
            </a:r>
            <a:endParaRPr lang="vi-VN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77"/>
          <a:stretch/>
        </p:blipFill>
        <p:spPr>
          <a:xfrm rot="16200000">
            <a:off x="4693766" y="-2630165"/>
            <a:ext cx="2590802" cy="10213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89167" y="4343400"/>
            <a:ext cx="578876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anose="05000000000000000000" pitchFamily="2" charset="2"/>
              <a:buChar char="F"/>
            </a:pP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vi-VN" sz="2800" b="1" dirty="0">
                <a:solidFill>
                  <a:srgbClr val="00B0F0"/>
                </a:solidFill>
                <a:latin typeface="+mj-lt"/>
                <a:sym typeface="Wingdings" panose="05000000000000000000" pitchFamily="2" charset="2"/>
              </a:rPr>
              <a:t>Có những chữ nào được viết hoa?</a:t>
            </a:r>
          </a:p>
          <a:p>
            <a:r>
              <a:rPr lang="en-US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Phá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Tam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Giang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anose="05000000000000000000" pitchFamily="2" charset="2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Đèo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Vân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anose="05000000000000000000" pitchFamily="2" charset="2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Bắc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Nam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anose="05000000000000000000" pitchFamily="2" charset="2"/>
            </a:endParaRPr>
          </a:p>
          <a:p>
            <a:endParaRPr lang="en-IE" sz="1600" b="1" dirty="0"/>
          </a:p>
        </p:txBody>
      </p:sp>
    </p:spTree>
    <p:extLst>
      <p:ext uri="{BB962C8B-B14F-4D97-AF65-F5344CB8AC3E}">
        <p14:creationId xmlns:p14="http://schemas.microsoft.com/office/powerpoint/2010/main" val="97316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06AA4-4F58-4242-BB85-BCD4B9466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vi-VN" sz="6600" b="1" dirty="0" err="1">
                <a:solidFill>
                  <a:srgbClr val="FFFF00"/>
                </a:solidFill>
              </a:rPr>
              <a:t>Dặn</a:t>
            </a:r>
            <a:r>
              <a:rPr lang="vi-VN" sz="6600" b="1" dirty="0">
                <a:solidFill>
                  <a:srgbClr val="FFFF00"/>
                </a:solidFill>
              </a:rPr>
              <a:t> </a:t>
            </a:r>
            <a:r>
              <a:rPr lang="vi-VN" sz="6600" b="1" dirty="0" err="1">
                <a:solidFill>
                  <a:srgbClr val="FFFF00"/>
                </a:solidFill>
              </a:rPr>
              <a:t>dò</a:t>
            </a:r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E176C-A358-4398-9E8D-9ED6A71E3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19" y="912599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vi-VN" sz="3200" i="1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Tập viết: (theo mẫu)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07951" y="2117797"/>
            <a:ext cx="3642866" cy="485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37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332</Words>
  <Application>Microsoft Office PowerPoint</Application>
  <PresentationFormat>Widescreen</PresentationFormat>
  <Paragraphs>54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Wingdings</vt:lpstr>
      <vt:lpstr>Office Theme</vt:lpstr>
      <vt:lpstr>TIẾNG VIỆT</vt:lpstr>
      <vt:lpstr>Tập viết Ôn chữ hoa P</vt:lpstr>
      <vt:lpstr> Tìm các chữ hoa có trong tên riêng và câu</vt:lpstr>
      <vt:lpstr>Ôn chữ hoa P</vt:lpstr>
      <vt:lpstr>Ôn chữ hoa V</vt:lpstr>
      <vt:lpstr>Tập viết tên riêng</vt:lpstr>
      <vt:lpstr>Tập viết câu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</dc:title>
  <dc:creator>Admin</dc:creator>
  <cp:lastModifiedBy>TuOanh</cp:lastModifiedBy>
  <cp:revision>73</cp:revision>
  <dcterms:created xsi:type="dcterms:W3CDTF">2020-04-02T13:49:28Z</dcterms:created>
  <dcterms:modified xsi:type="dcterms:W3CDTF">2021-02-23T09:00:22Z</dcterms:modified>
</cp:coreProperties>
</file>