
<file path=[Content_Types].xml><?xml version="1.0" encoding="utf-8"?>
<Types xmlns="http://schemas.openxmlformats.org/package/2006/content-types">
  <Default Extension="bin" ContentType="application/vnd.ms-office.activeX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sldIdLst>
    <p:sldId id="257" r:id="rId3"/>
    <p:sldId id="278" r:id="rId4"/>
    <p:sldId id="260" r:id="rId5"/>
    <p:sldId id="279" r:id="rId6"/>
    <p:sldId id="280" r:id="rId7"/>
    <p:sldId id="274" r:id="rId8"/>
    <p:sldId id="261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68" r:id="rId17"/>
    <p:sldId id="288" r:id="rId18"/>
    <p:sldId id="27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3C1DB-D9C6-4E4B-B851-C6685C8E1439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0E533-4B31-4921-BB40-4E719E5BC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83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1BEF55-A7F5-48E4-8E69-0A11CBB2C8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843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6" name="Notes Placeholder 2"/>
          <p:cNvSpPr>
            <a:spLocks noGrp="1"/>
          </p:cNvSpPr>
          <p:nvPr>
            <p:ph type="body" sz="quarter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Hướng dẫn viết bảng con</a:t>
            </a:r>
          </a:p>
        </p:txBody>
      </p:sp>
      <p:sp>
        <p:nvSpPr>
          <p:cNvPr id="18437" name="Slide Number Placeholder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1989C2-1A52-46C5-8D43-1A358FB7C1D0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6F8CED-5EAB-4801-A0F8-336A2E162B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F12D49-64A8-4E84-A00A-E6D27834B2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B0D66E-9872-42CD-BBF9-BF9832AFE1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E8E7BE-5ECC-4C7C-94BE-1489135D29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732692"/>
      </p:ext>
    </p:extLst>
  </p:cSld>
  <p:clrMapOvr>
    <a:masterClrMapping/>
  </p:clrMapOvr>
  <p:transition spd="slow">
    <p:comb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C7DF00-DAB0-419B-973E-0B68B45C27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3CE1B4-6206-4EFA-9289-34B9214E84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23BFDB-49DC-40B1-A497-654479BC2F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49F431-A44C-471D-8B08-D00E06B3DE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177519"/>
      </p:ext>
    </p:extLst>
  </p:cSld>
  <p:clrMapOvr>
    <a:masterClrMapping/>
  </p:clrMapOvr>
  <p:transition spd="slow">
    <p:comb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42EA9A-9FF7-4033-91DE-B24228A3F4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DB34D9-9937-4BFB-B4CA-EC5EBDA1E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ED922D-2D68-4760-8CD8-26D616B294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15102C-9351-4E0E-BB3B-A5F7AF0D79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3052955"/>
      </p:ext>
    </p:extLst>
  </p:cSld>
  <p:clrMapOvr>
    <a:masterClrMapping/>
  </p:clrMapOvr>
  <p:transition spd="slow">
    <p:comb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6BEAF-12C3-4EA9-8A6D-E26C408F9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29584"/>
      </p:ext>
    </p:extLst>
  </p:cSld>
  <p:clrMapOvr>
    <a:masterClrMapping/>
  </p:clrMapOvr>
  <p:transition spd="slow">
    <p:comb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FA8DC-E7BC-45D1-91F5-14BB78009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76960"/>
      </p:ext>
    </p:extLst>
  </p:cSld>
  <p:clrMapOvr>
    <a:masterClrMapping/>
  </p:clrMapOvr>
  <p:transition spd="slow">
    <p:comb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41F29-A40B-4F08-BE31-EDC508EDB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38720"/>
      </p:ext>
    </p:extLst>
  </p:cSld>
  <p:clrMapOvr>
    <a:masterClrMapping/>
  </p:clrMapOvr>
  <p:transition spd="slow">
    <p:comb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888DE-8A39-4330-AE9A-92581D67C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82757"/>
      </p:ext>
    </p:extLst>
  </p:cSld>
  <p:clrMapOvr>
    <a:masterClrMapping/>
  </p:clrMapOvr>
  <p:transition spd="slow">
    <p:comb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74FF4-D868-4E69-8D78-3D90D9D1E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48731"/>
      </p:ext>
    </p:extLst>
  </p:cSld>
  <p:clrMapOvr>
    <a:masterClrMapping/>
  </p:clrMapOvr>
  <p:transition spd="slow">
    <p:comb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65EA5-6F4A-408D-A337-C4655D018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47332"/>
      </p:ext>
    </p:extLst>
  </p:cSld>
  <p:clrMapOvr>
    <a:masterClrMapping/>
  </p:clrMapOvr>
  <p:transition spd="slow">
    <p:comb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6727F-BCEC-4CC6-9453-B3D9D5F47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73156"/>
      </p:ext>
    </p:extLst>
  </p:cSld>
  <p:clrMapOvr>
    <a:masterClrMapping/>
  </p:clrMapOvr>
  <p:transition spd="slow">
    <p:comb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813F5-AE96-4B2F-A188-B2D02F410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13607"/>
      </p:ext>
    </p:extLst>
  </p:cSld>
  <p:clrMapOvr>
    <a:masterClrMapping/>
  </p:clrMapOvr>
  <p:transition spd="slow">
    <p:comb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BB5FB8-B8A0-4A29-9A58-A2F551ECA6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6BEE55-39FC-4084-B27A-06415F46DE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530B9C-16E7-4A02-B1E5-87347D67DF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5719AB-D06F-431B-8F41-FD9F371F62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986858"/>
      </p:ext>
    </p:extLst>
  </p:cSld>
  <p:clrMapOvr>
    <a:masterClrMapping/>
  </p:clrMapOvr>
  <p:transition spd="slow">
    <p:comb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96081-DBD4-45F0-B894-2A363A31B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80278"/>
      </p:ext>
    </p:extLst>
  </p:cSld>
  <p:clrMapOvr>
    <a:masterClrMapping/>
  </p:clrMapOvr>
  <p:transition spd="slow">
    <p:comb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A3743-01CC-4FA0-A66F-407071A55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5562"/>
      </p:ext>
    </p:extLst>
  </p:cSld>
  <p:clrMapOvr>
    <a:masterClrMapping/>
  </p:clrMapOvr>
  <p:transition spd="slow">
    <p:comb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4903F-510E-4CED-9D0B-66291ED9B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843624"/>
      </p:ext>
    </p:extLst>
  </p:cSld>
  <p:clrMapOvr>
    <a:masterClrMapping/>
  </p:clrMapOvr>
  <p:transition spd="slow">
    <p:comb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6A1AF6-14C2-4068-9B9D-21ABB17C1A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C2D5ED-9B99-422C-8300-AB5A01C343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5A1645-06CC-4E55-9A3F-F70496C52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914047-A381-40A5-9054-5FBC68C5F0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326760"/>
      </p:ext>
    </p:extLst>
  </p:cSld>
  <p:clrMapOvr>
    <a:masterClrMapping/>
  </p:clrMapOvr>
  <p:transition spd="slow">
    <p:comb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914F69-75BA-494C-923E-A721F6F22D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E090BE-A4FA-4369-8B79-35A707C3D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973685-C9F6-481A-9ECB-7E4AD9B4D1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46E7C7-C4CE-45D5-9B12-2F37A0C65D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6690167"/>
      </p:ext>
    </p:extLst>
  </p:cSld>
  <p:clrMapOvr>
    <a:masterClrMapping/>
  </p:clrMapOvr>
  <p:transition spd="slow">
    <p:comb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E67265D-5C70-40D5-97B5-80E90EA8BC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DB74A67-70F9-432C-99EF-D3E84D2744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A5F5D22-434A-45AC-A80D-386C81450C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677C46-80BD-4671-A2F1-1109571D8C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6041492"/>
      </p:ext>
    </p:extLst>
  </p:cSld>
  <p:clrMapOvr>
    <a:masterClrMapping/>
  </p:clrMapOvr>
  <p:transition spd="slow">
    <p:comb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3BB4132-9969-4DFB-8F54-B27D13A10C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55C81EB-89E5-4297-9FE6-347DA02D42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8EE197E-E53E-4765-A08F-BC9B0F7067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0B5040-D753-4772-BAEB-71781A05D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266731"/>
      </p:ext>
    </p:extLst>
  </p:cSld>
  <p:clrMapOvr>
    <a:masterClrMapping/>
  </p:clrMapOvr>
  <p:transition spd="slow">
    <p:comb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E5DF42B-5C0A-42B2-A2E1-CABDC26BD3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7528E59-453A-41C7-8E3D-D6463C8212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3A27C7B-14CE-44A3-BE33-0A09DD9D19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5A22EC-DEC6-4207-9BAA-ADE78FA09C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0388091"/>
      </p:ext>
    </p:extLst>
  </p:cSld>
  <p:clrMapOvr>
    <a:masterClrMapping/>
  </p:clrMapOvr>
  <p:transition spd="slow">
    <p:comb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351740-4442-492E-B1D1-6966433873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21AD0D-E146-49AD-8ADC-F7B8B12D3C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1F3E2E-8FB3-4938-BCB1-455E8CCC3D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EFA9D7-A8C1-4D6C-AC77-5E3F5250D2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1251721"/>
      </p:ext>
    </p:extLst>
  </p:cSld>
  <p:clrMapOvr>
    <a:masterClrMapping/>
  </p:clrMapOvr>
  <p:transition spd="slow">
    <p:comb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B597A2-165C-492A-8FF0-7C2150AD33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7A8B6F-53B2-43AC-8186-949280E9D8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89F73F-D612-49F1-99D6-DD93434F67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588E77-2C1A-4E11-826E-0D03F19B2B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978923"/>
      </p:ext>
    </p:extLst>
  </p:cSld>
  <p:clrMapOvr>
    <a:masterClrMapping/>
  </p:clrMapOvr>
  <p:transition spd="slow">
    <p:comb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8056314-9EAA-409B-AFDC-5605C7FC74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A7D55B7-C03F-4896-A96B-9E9FEBA62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39CAE4A-AC68-4170-8C79-2FEC3CEDF8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E0F3D47-CC73-40BA-84C1-0C47DBBC2B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77C33D-F35D-4C6A-B722-C7B542924B8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915234EF-F025-455A-ADBD-A39B885DEE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037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mb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B42D2A3-4E59-4072-A183-384C5E950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660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comb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7">
            <a:extLst>
              <a:ext uri="{FF2B5EF4-FFF2-40B4-BE49-F238E27FC236}">
                <a16:creationId xmlns:a16="http://schemas.microsoft.com/office/drawing/2014/main" id="{960A1094-4E45-4455-B9A2-CF5A1A7264E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53200" y="1752600"/>
            <a:ext cx="37338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VIẾT</a:t>
            </a:r>
          </a:p>
        </p:txBody>
      </p:sp>
      <p:pic>
        <p:nvPicPr>
          <p:cNvPr id="3075" name="Picture 8" descr="single flower">
            <a:extLst>
              <a:ext uri="{FF2B5EF4-FFF2-40B4-BE49-F238E27FC236}">
                <a16:creationId xmlns:a16="http://schemas.microsoft.com/office/drawing/2014/main" id="{2FC515D6-8108-418F-B7C6-B8CFF8F375E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91100"/>
            <a:ext cx="17907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9" descr="single flower">
            <a:extLst>
              <a:ext uri="{FF2B5EF4-FFF2-40B4-BE49-F238E27FC236}">
                <a16:creationId xmlns:a16="http://schemas.microsoft.com/office/drawing/2014/main" id="{BBE02FDD-A971-4B55-A6B3-389D90207FA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7300" y="4991100"/>
            <a:ext cx="17907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10">
            <a:extLst>
              <a:ext uri="{FF2B5EF4-FFF2-40B4-BE49-F238E27FC236}">
                <a16:creationId xmlns:a16="http://schemas.microsoft.com/office/drawing/2014/main" id="{7E6D222E-E607-476C-B847-50389523ACF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3048000"/>
            <a:ext cx="441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CHỮ HOA  A</a:t>
            </a:r>
          </a:p>
        </p:txBody>
      </p:sp>
      <p:pic>
        <p:nvPicPr>
          <p:cNvPr id="3078" name="Picture 12" descr="Asax">
            <a:extLst>
              <a:ext uri="{FF2B5EF4-FFF2-40B4-BE49-F238E27FC236}">
                <a16:creationId xmlns:a16="http://schemas.microsoft.com/office/drawing/2014/main" id="{6608B652-177C-4ADB-8C06-8AC17FD17BB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181600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3" descr="0001-1">
            <a:extLst>
              <a:ext uri="{FF2B5EF4-FFF2-40B4-BE49-F238E27FC236}">
                <a16:creationId xmlns:a16="http://schemas.microsoft.com/office/drawing/2014/main" id="{8AA4C857-9E65-4EE3-86A8-34F16A8B2DF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133600"/>
            <a:ext cx="19812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4" descr="0001-1">
            <a:extLst>
              <a:ext uri="{FF2B5EF4-FFF2-40B4-BE49-F238E27FC236}">
                <a16:creationId xmlns:a16="http://schemas.microsoft.com/office/drawing/2014/main" id="{099C4E92-B6F8-4E2D-B014-F35551EC76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838200"/>
            <a:ext cx="24384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mb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2590800" y="76200"/>
            <a:ext cx="6934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400">
                <a:solidFill>
                  <a:srgbClr val="000000"/>
                </a:solidFill>
                <a:latin typeface="Arial" charset="0"/>
              </a:rPr>
              <a:t>b) </a:t>
            </a:r>
            <a:r>
              <a:rPr lang="en-US" sz="4400" b="1" u="sng">
                <a:solidFill>
                  <a:srgbClr val="000000"/>
                </a:solidFill>
                <a:latin typeface="Arial" charset="0"/>
              </a:rPr>
              <a:t>Viết từ ứng dụng</a:t>
            </a:r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1600200" y="1219200"/>
            <a:ext cx="1143000" cy="118903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7200" u="sng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5" name="WordArt 10">
            <a:extLst>
              <a:ext uri="{FF2B5EF4-FFF2-40B4-BE49-F238E27FC236}">
                <a16:creationId xmlns:a16="http://schemas.microsoft.com/office/drawing/2014/main" id="{50D93FAA-7140-4469-BB1E-8A2D6205BEA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0" y="3552092"/>
            <a:ext cx="70104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prstMaterial="legacyMatte">
              <a:extrusionClr>
                <a:srgbClr val="0000FF"/>
              </a:extrusionClr>
              <a:contourClr>
                <a:srgbClr val="FF00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kern="1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HP001 4H" panose="020B0603050302020204" pitchFamily="34" charset="0"/>
              </a:rPr>
              <a:t>Vừ</a:t>
            </a:r>
            <a:r>
              <a:rPr lang="en-US" sz="44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HP001 4H" panose="020B0603050302020204" pitchFamily="34" charset="0"/>
              </a:rPr>
              <a:t> A </a:t>
            </a:r>
            <a:r>
              <a:rPr lang="en-US" sz="4400" b="1" kern="1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HP001 4H" panose="020B0603050302020204" pitchFamily="34" charset="0"/>
              </a:rPr>
              <a:t>Dính</a:t>
            </a:r>
            <a:endParaRPr lang="en-US" sz="44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HP001 4H" panose="020B0603050302020204" pitchFamily="34" charset="0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2743200" y="76201"/>
            <a:ext cx="6781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>
                <a:solidFill>
                  <a:srgbClr val="000000"/>
                </a:solidFill>
                <a:latin typeface="Arial" charset="0"/>
              </a:rPr>
              <a:t>c) </a:t>
            </a:r>
            <a:r>
              <a:rPr lang="en-US" sz="3600" b="1" u="sng">
                <a:solidFill>
                  <a:srgbClr val="000000"/>
                </a:solidFill>
                <a:latin typeface="Arial" charset="0"/>
              </a:rPr>
              <a:t>Viết câu ứng dụng</a:t>
            </a:r>
            <a:r>
              <a:rPr lang="en-US" sz="3600" b="1">
                <a:solidFill>
                  <a:srgbClr val="000000"/>
                </a:solidFill>
                <a:latin typeface="Arial" charset="0"/>
              </a:rPr>
              <a:t> :</a:t>
            </a:r>
            <a:endParaRPr lang="en-US" sz="3600" b="1" u="sng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676400" y="3276600"/>
            <a:ext cx="87630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000" b="1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4000" b="1" u="sng">
                <a:solidFill>
                  <a:srgbClr val="FF3300"/>
                </a:solidFill>
                <a:latin typeface="Arial" charset="0"/>
              </a:rPr>
              <a:t>Giải thích</a:t>
            </a:r>
            <a:r>
              <a:rPr lang="en-US" sz="4000" b="1">
                <a:solidFill>
                  <a:srgbClr val="FF3300"/>
                </a:solidFill>
                <a:latin typeface="Arial" charset="0"/>
              </a:rPr>
              <a:t> : Câu tục ngữ muốn nói anh em thân thiết, gắn bó nh</a:t>
            </a:r>
            <a:r>
              <a:rPr lang="vi-VN" sz="4000" b="1">
                <a:solidFill>
                  <a:srgbClr val="FF3300"/>
                </a:solidFill>
                <a:latin typeface="Arial" charset="0"/>
              </a:rPr>
              <a:t>ư</a:t>
            </a:r>
            <a:r>
              <a:rPr lang="en-US" sz="4000" b="1">
                <a:solidFill>
                  <a:srgbClr val="FF3300"/>
                </a:solidFill>
                <a:latin typeface="Arial" charset="0"/>
              </a:rPr>
              <a:t> tay với chân nên lúc nào cũng yêu th</a:t>
            </a:r>
            <a:r>
              <a:rPr lang="vi-VN" sz="4000" b="1">
                <a:solidFill>
                  <a:srgbClr val="FF3300"/>
                </a:solidFill>
                <a:latin typeface="Arial" charset="0"/>
              </a:rPr>
              <a:t>ươ</a:t>
            </a:r>
            <a:r>
              <a:rPr lang="en-US" sz="4000" b="1">
                <a:solidFill>
                  <a:srgbClr val="FF3300"/>
                </a:solidFill>
                <a:latin typeface="Arial" charset="0"/>
              </a:rPr>
              <a:t>ng, </a:t>
            </a:r>
            <a:r>
              <a:rPr lang="vi-VN" sz="4000" b="1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 sz="4000" b="1">
                <a:solidFill>
                  <a:srgbClr val="FF3300"/>
                </a:solidFill>
                <a:latin typeface="Arial" charset="0"/>
              </a:rPr>
              <a:t>ùm bọc lẫn nhau.</a:t>
            </a:r>
            <a:endParaRPr lang="en-US" sz="40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3323" name="WordArt 11"/>
          <p:cNvSpPr>
            <a:spLocks noChangeArrowheads="1" noChangeShapeType="1" noTextEdit="1"/>
          </p:cNvSpPr>
          <p:nvPr/>
        </p:nvSpPr>
        <p:spPr bwMode="auto">
          <a:xfrm>
            <a:off x="2590800" y="1066800"/>
            <a:ext cx="70104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prstMaterial="legacyMatte">
              <a:extrusionClr>
                <a:srgbClr val="0000FF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40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Anh em như thể chân tay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40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Rách lành đùm bọc, dở hay đỡ đần.</a:t>
            </a:r>
            <a:endParaRPr lang="en-US" sz="4000" b="1" kern="1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  <p:bldP spid="133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743200" y="76201"/>
            <a:ext cx="678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000" b="1">
                <a:solidFill>
                  <a:srgbClr val="000000"/>
                </a:solidFill>
                <a:latin typeface="Arial" charset="0"/>
              </a:rPr>
              <a:t>c) </a:t>
            </a:r>
            <a:r>
              <a:rPr lang="en-US" sz="4000" b="1" u="sng">
                <a:solidFill>
                  <a:srgbClr val="000000"/>
                </a:solidFill>
                <a:latin typeface="Arial" charset="0"/>
              </a:rPr>
              <a:t>Viết câu ứng dụng</a:t>
            </a:r>
            <a:r>
              <a:rPr lang="en-US" sz="4000" b="1">
                <a:solidFill>
                  <a:srgbClr val="000000"/>
                </a:solidFill>
                <a:latin typeface="Arial" charset="0"/>
              </a:rPr>
              <a:t> :</a:t>
            </a:r>
            <a:endParaRPr lang="en-US" sz="4000" b="1" u="sng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752600" y="4419601"/>
            <a:ext cx="84582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400" b="1">
                <a:solidFill>
                  <a:srgbClr val="009900"/>
                </a:solidFill>
                <a:latin typeface="Arial" charset="0"/>
              </a:rPr>
              <a:t>   Câu ứng dụng các chữ có chiều cao nh</a:t>
            </a:r>
            <a:r>
              <a:rPr lang="vi-VN" sz="4400" b="1">
                <a:solidFill>
                  <a:srgbClr val="009900"/>
                </a:solidFill>
                <a:latin typeface="Arial" charset="0"/>
              </a:rPr>
              <a:t>ư</a:t>
            </a:r>
            <a:r>
              <a:rPr lang="en-US" sz="4400" b="1">
                <a:solidFill>
                  <a:srgbClr val="009900"/>
                </a:solidFill>
                <a:latin typeface="Arial" charset="0"/>
              </a:rPr>
              <a:t> thế nào ?</a:t>
            </a:r>
            <a:endParaRPr lang="en-US" sz="4400" b="1" u="sng">
              <a:solidFill>
                <a:srgbClr val="009900"/>
              </a:solidFill>
              <a:latin typeface="Arial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823546" y="3803651"/>
            <a:ext cx="10621108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400" b="1" dirty="0" err="1">
                <a:solidFill>
                  <a:srgbClr val="FF0000"/>
                </a:solidFill>
                <a:latin typeface="Arial" charset="0"/>
              </a:rPr>
              <a:t>Các</a:t>
            </a: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charset="0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4400" b="1" i="1" dirty="0">
                <a:solidFill>
                  <a:srgbClr val="FF0000"/>
                </a:solidFill>
                <a:latin typeface="HP001 4 hàng" panose="020B0603050302020204" pitchFamily="34" charset="0"/>
              </a:rPr>
              <a:t>A, h, y, R, l, d, </a:t>
            </a:r>
            <a:r>
              <a:rPr lang="vi-VN" sz="4400" b="1" i="1" dirty="0">
                <a:solidFill>
                  <a:srgbClr val="FF0000"/>
                </a:solidFill>
                <a:latin typeface="HP001 4 hàng" panose="020B0603050302020204" pitchFamily="34" charset="0"/>
              </a:rPr>
              <a:t>đ</a:t>
            </a:r>
            <a:r>
              <a:rPr lang="en-US" sz="4400" b="1" i="1" dirty="0">
                <a:solidFill>
                  <a:srgbClr val="FF0000"/>
                </a:solidFill>
                <a:latin typeface="HP001 4 hàng" panose="020B0603050302020204" pitchFamily="34" charset="0"/>
              </a:rPr>
              <a:t>,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charset="0"/>
              </a:rPr>
              <a:t>cao</a:t>
            </a: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 2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 </a:t>
            </a:r>
            <a:r>
              <a:rPr lang="vi-VN" sz="4400" b="1" dirty="0">
                <a:solidFill>
                  <a:srgbClr val="660066"/>
                </a:solidFill>
                <a:latin typeface="Arial" charset="0"/>
              </a:rPr>
              <a:t>đ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v r</a:t>
            </a:r>
            <a:r>
              <a:rPr lang="vi-VN" sz="4400" b="1" dirty="0">
                <a:solidFill>
                  <a:srgbClr val="660066"/>
                </a:solidFill>
                <a:latin typeface="Arial" charset="0"/>
              </a:rPr>
              <a:t>ư</a:t>
            </a:r>
            <a:r>
              <a:rPr lang="en-US" sz="4400" b="1" dirty="0" err="1">
                <a:solidFill>
                  <a:srgbClr val="660066"/>
                </a:solidFill>
                <a:latin typeface="Arial" charset="0"/>
              </a:rPr>
              <a:t>ỡi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, </a:t>
            </a:r>
            <a:r>
              <a:rPr lang="en-US" sz="4400" b="1" dirty="0" err="1">
                <a:solidFill>
                  <a:srgbClr val="660066"/>
                </a:solidFill>
                <a:latin typeface="Arial" charset="0"/>
              </a:rPr>
              <a:t>chữ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 </a:t>
            </a:r>
            <a:r>
              <a:rPr lang="en-US" sz="4400" b="1" i="1" dirty="0">
                <a:solidFill>
                  <a:srgbClr val="660066"/>
                </a:solidFill>
                <a:latin typeface="Arial" charset="0"/>
              </a:rPr>
              <a:t>t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latin typeface="Arial" charset="0"/>
              </a:rPr>
              <a:t>cao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 1 li r</a:t>
            </a:r>
            <a:r>
              <a:rPr lang="vi-VN" sz="4400" b="1" dirty="0">
                <a:solidFill>
                  <a:srgbClr val="660066"/>
                </a:solidFill>
                <a:latin typeface="Arial" charset="0"/>
              </a:rPr>
              <a:t>ư</a:t>
            </a:r>
            <a:r>
              <a:rPr lang="en-US" sz="4400" b="1" dirty="0" err="1">
                <a:solidFill>
                  <a:srgbClr val="660066"/>
                </a:solidFill>
                <a:latin typeface="Arial" charset="0"/>
              </a:rPr>
              <a:t>ỡi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, </a:t>
            </a:r>
            <a:r>
              <a:rPr lang="en-US" sz="4400" b="1" dirty="0" err="1">
                <a:solidFill>
                  <a:srgbClr val="660066"/>
                </a:solidFill>
                <a:latin typeface="Arial" charset="0"/>
              </a:rPr>
              <a:t>các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latin typeface="Arial" charset="0"/>
              </a:rPr>
              <a:t>chữ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latin typeface="Arial" charset="0"/>
              </a:rPr>
              <a:t>còn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latin typeface="Arial" charset="0"/>
              </a:rPr>
              <a:t>lại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 </a:t>
            </a:r>
            <a:r>
              <a:rPr lang="en-US" sz="4400" b="1" dirty="0" err="1">
                <a:solidFill>
                  <a:srgbClr val="660066"/>
                </a:solidFill>
                <a:latin typeface="Arial" charset="0"/>
              </a:rPr>
              <a:t>cao</a:t>
            </a:r>
            <a:r>
              <a:rPr lang="en-US" sz="4400" b="1" dirty="0">
                <a:solidFill>
                  <a:srgbClr val="660066"/>
                </a:solidFill>
                <a:latin typeface="Arial" charset="0"/>
              </a:rPr>
              <a:t> 1 li.</a:t>
            </a:r>
          </a:p>
        </p:txBody>
      </p:sp>
      <p:sp>
        <p:nvSpPr>
          <p:cNvPr id="17415" name="WordArt 7"/>
          <p:cNvSpPr>
            <a:spLocks noChangeArrowheads="1" noChangeShapeType="1" noTextEdit="1"/>
          </p:cNvSpPr>
          <p:nvPr/>
        </p:nvSpPr>
        <p:spPr bwMode="auto">
          <a:xfrm>
            <a:off x="2590800" y="1066800"/>
            <a:ext cx="70104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prstMaterial="legacyMatte">
              <a:extrusionClr>
                <a:srgbClr val="0000FF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44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Anh em như thể chân tay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44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Rách lành đùm bọc, dở hay đỡ đần.</a:t>
            </a:r>
            <a:endParaRPr lang="en-US" sz="4400" b="1" kern="1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2" grpId="1"/>
      <p:bldP spid="17414" grpId="0"/>
      <p:bldP spid="174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2667000" y="76200"/>
            <a:ext cx="6934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400" b="1">
                <a:solidFill>
                  <a:srgbClr val="000000"/>
                </a:solidFill>
                <a:latin typeface="Arial" charset="0"/>
              </a:rPr>
              <a:t>b) </a:t>
            </a:r>
            <a:r>
              <a:rPr lang="en-US" sz="4400" b="1" u="sng">
                <a:solidFill>
                  <a:srgbClr val="000000"/>
                </a:solidFill>
                <a:latin typeface="Arial" charset="0"/>
              </a:rPr>
              <a:t>Viết câu ứng dụng</a:t>
            </a: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4419600" y="2438400"/>
            <a:ext cx="32004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P001 4 hàng" panose="020B0603050302020204" pitchFamily="34" charset="0"/>
                <a:cs typeface="Arial"/>
              </a:rPr>
              <a:t>Anh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P001 4 hàng" panose="020B0603050302020204" pitchFamily="34" charset="0"/>
                <a:cs typeface="Arial"/>
              </a:rPr>
              <a:t>Rách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HP001 4 hàng" panose="020B0603050302020204" pitchFamily="34" charset="0"/>
              <a:cs typeface="Arial"/>
            </a:endParaRP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1600200" y="914400"/>
            <a:ext cx="1143000" cy="118903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7200" u="sng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1524000" y="990601"/>
            <a:ext cx="9144000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800" b="1">
                <a:solidFill>
                  <a:srgbClr val="0000FF"/>
                </a:solidFill>
                <a:latin typeface="Arial" charset="0"/>
              </a:rPr>
              <a:t> 		*</a:t>
            </a:r>
            <a:r>
              <a:rPr lang="en-US" sz="4800" b="1" u="sng">
                <a:solidFill>
                  <a:srgbClr val="0000FF"/>
                </a:solidFill>
                <a:latin typeface="Arial" charset="0"/>
              </a:rPr>
              <a:t>Yêu cầu viết</a:t>
            </a:r>
            <a:r>
              <a:rPr lang="en-US" sz="4800" b="1">
                <a:solidFill>
                  <a:srgbClr val="0000FF"/>
                </a:solidFill>
                <a:latin typeface="Arial" charset="0"/>
              </a:rPr>
              <a:t> :</a:t>
            </a:r>
            <a:br>
              <a:rPr lang="en-US" sz="4800" b="1">
                <a:solidFill>
                  <a:srgbClr val="0000FF"/>
                </a:solidFill>
                <a:latin typeface="Arial" charset="0"/>
              </a:rPr>
            </a:br>
            <a:endParaRPr lang="en-US" sz="2000" b="1">
              <a:solidFill>
                <a:srgbClr val="0000FF"/>
              </a:solidFill>
              <a:latin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800" b="1">
                <a:solidFill>
                  <a:srgbClr val="0000FF"/>
                </a:solidFill>
                <a:latin typeface="Arial" charset="0"/>
              </a:rPr>
              <a:t>  + 1 dòng chữ </a:t>
            </a:r>
            <a:r>
              <a:rPr lang="en-US" sz="4800" b="1">
                <a:solidFill>
                  <a:srgbClr val="0000FF"/>
                </a:solidFill>
                <a:latin typeface="HP001 5 hàng" pitchFamily="34" charset="0"/>
              </a:rPr>
              <a:t>A</a:t>
            </a:r>
            <a:r>
              <a:rPr lang="en-US" sz="4800" b="1">
                <a:solidFill>
                  <a:srgbClr val="0000FF"/>
                </a:solidFill>
                <a:latin typeface="Arial" charset="0"/>
              </a:rPr>
              <a:t>, cỡ nhỏ</a:t>
            </a:r>
            <a:br>
              <a:rPr lang="en-US" sz="4800" b="1">
                <a:solidFill>
                  <a:srgbClr val="0000FF"/>
                </a:solidFill>
                <a:latin typeface="Arial" charset="0"/>
              </a:rPr>
            </a:br>
            <a:r>
              <a:rPr lang="en-US" sz="4800" b="1">
                <a:solidFill>
                  <a:srgbClr val="0000FF"/>
                </a:solidFill>
                <a:latin typeface="Arial" charset="0"/>
              </a:rPr>
              <a:t>  + 1 dòng chữ </a:t>
            </a:r>
            <a:r>
              <a:rPr lang="en-US" sz="4800" b="1">
                <a:solidFill>
                  <a:srgbClr val="0000FF"/>
                </a:solidFill>
                <a:latin typeface="HP001 5 hàng" pitchFamily="34" charset="0"/>
              </a:rPr>
              <a:t>V</a:t>
            </a:r>
            <a:r>
              <a:rPr lang="en-US" sz="4800" b="1">
                <a:solidFill>
                  <a:srgbClr val="0000FF"/>
                </a:solidFill>
                <a:latin typeface="Arial" charset="0"/>
              </a:rPr>
              <a:t>, D, cỡ nhỏ</a:t>
            </a:r>
            <a:br>
              <a:rPr lang="en-US" sz="4800" b="1">
                <a:solidFill>
                  <a:srgbClr val="0000FF"/>
                </a:solidFill>
                <a:latin typeface="Arial" charset="0"/>
              </a:rPr>
            </a:br>
            <a:r>
              <a:rPr lang="en-US" sz="4800" b="1">
                <a:solidFill>
                  <a:srgbClr val="0000FF"/>
                </a:solidFill>
                <a:latin typeface="Arial" charset="0"/>
              </a:rPr>
              <a:t>  + 1 dòng </a:t>
            </a:r>
            <a:r>
              <a:rPr lang="en-US" sz="4800" b="1">
                <a:solidFill>
                  <a:srgbClr val="0000FF"/>
                </a:solidFill>
                <a:latin typeface="HP001 5 hàng" pitchFamily="34" charset="0"/>
              </a:rPr>
              <a:t>V</a:t>
            </a:r>
            <a:r>
              <a:rPr lang="en-US" sz="4800" b="1">
                <a:solidFill>
                  <a:srgbClr val="0000FF"/>
                </a:solidFill>
                <a:latin typeface="Arial" charset="0"/>
              </a:rPr>
              <a:t>ừ A Dính, cỡ nhỏ</a:t>
            </a:r>
            <a:br>
              <a:rPr lang="en-US" sz="4800" b="1">
                <a:solidFill>
                  <a:srgbClr val="0000FF"/>
                </a:solidFill>
                <a:latin typeface="Arial" charset="0"/>
              </a:rPr>
            </a:br>
            <a:r>
              <a:rPr lang="en-US" sz="4800" b="1">
                <a:solidFill>
                  <a:srgbClr val="0000FF"/>
                </a:solidFill>
                <a:latin typeface="Arial" charset="0"/>
              </a:rPr>
              <a:t>  + 1 lần câu ứng dụng, cỡ nhỏ</a:t>
            </a:r>
          </a:p>
        </p:txBody>
      </p:sp>
    </p:spTree>
  </p:cSld>
  <p:clrMapOvr>
    <a:masterClrMapping/>
  </p:clrMapOvr>
  <p:transition spd="slow">
    <p:comb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325315" y="1074509"/>
            <a:ext cx="1103434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6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6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b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comb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4"/>
          <p:cNvSpPr>
            <a:spLocks noChangeArrowheads="1" noChangeShapeType="1" noTextEdit="1"/>
          </p:cNvSpPr>
          <p:nvPr/>
        </p:nvSpPr>
        <p:spPr bwMode="auto">
          <a:xfrm>
            <a:off x="2819400" y="2362200"/>
            <a:ext cx="6248400" cy="2190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Bài sau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Ôn chữ hoa Ă , Â</a:t>
            </a:r>
          </a:p>
        </p:txBody>
      </p:sp>
    </p:spTree>
  </p:cSld>
  <p:clrMapOvr>
    <a:masterClrMapping/>
  </p:clrMapOvr>
  <p:transition spd="slow">
    <p:comb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roseb014">
            <a:extLst>
              <a:ext uri="{FF2B5EF4-FFF2-40B4-BE49-F238E27FC236}">
                <a16:creationId xmlns:a16="http://schemas.microsoft.com/office/drawing/2014/main" id="{E5DBDBFA-5EF2-4E66-8CBA-904EB5438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WordArt 3">
            <a:extLst>
              <a:ext uri="{FF2B5EF4-FFF2-40B4-BE49-F238E27FC236}">
                <a16:creationId xmlns:a16="http://schemas.microsoft.com/office/drawing/2014/main" id="{9C663A31-AE45-4B07-9DFB-17173171456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24000" y="1066800"/>
            <a:ext cx="8534400" cy="487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BIỆT!</a:t>
            </a: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3124200" y="1676400"/>
            <a:ext cx="6096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3500000" sx="75000" sy="75000" algn="tl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Tập viết</a:t>
            </a:r>
          </a:p>
        </p:txBody>
      </p:sp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2895601" y="2971801"/>
            <a:ext cx="6302375" cy="1960563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Ôn chữ hoa: A</a:t>
            </a: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2819400" y="76200"/>
            <a:ext cx="6477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400" b="1">
                <a:solidFill>
                  <a:srgbClr val="000000"/>
                </a:solidFill>
                <a:latin typeface="Arial" charset="0"/>
              </a:rPr>
              <a:t>a) </a:t>
            </a:r>
            <a:r>
              <a:rPr lang="en-US" sz="4400" b="1" u="sng">
                <a:solidFill>
                  <a:srgbClr val="000000"/>
                </a:solidFill>
                <a:latin typeface="Arial" charset="0"/>
              </a:rPr>
              <a:t>Luyện viết chữ hoa :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524000" y="99060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400" b="1">
                <a:solidFill>
                  <a:srgbClr val="0000FF"/>
                </a:solidFill>
                <a:latin typeface="Arial" charset="0"/>
              </a:rPr>
              <a:t>*</a:t>
            </a:r>
            <a:r>
              <a:rPr lang="en-US" sz="4400" b="1">
                <a:solidFill>
                  <a:srgbClr val="0066FF"/>
                </a:solidFill>
                <a:latin typeface="Arial" charset="0"/>
              </a:rPr>
              <a:t>Tìm các chữ hoa có trong bài ?</a:t>
            </a:r>
          </a:p>
        </p:txBody>
      </p:sp>
      <p:sp>
        <p:nvSpPr>
          <p:cNvPr id="5" name="WordArt 13">
            <a:extLst>
              <a:ext uri="{FF2B5EF4-FFF2-40B4-BE49-F238E27FC236}">
                <a16:creationId xmlns:a16="http://schemas.microsoft.com/office/drawing/2014/main" id="{DAA265AC-9190-4DC1-B6D9-9D843446D34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41331" y="2863362"/>
            <a:ext cx="7010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prstMaterial="legacyMatte">
              <a:extrusionClr>
                <a:srgbClr val="0000FF"/>
              </a:extrusionClr>
              <a:contourClr>
                <a:srgbClr val="FF00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HP001 4H" panose="020B0603050302020204" pitchFamily="34" charset="0"/>
              </a:rPr>
              <a:t>A , V , D</a:t>
            </a: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92539" y="1052513"/>
            <a:ext cx="4772025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urved Right Arrow 15"/>
          <p:cNvSpPr>
            <a:spLocks/>
          </p:cNvSpPr>
          <p:nvPr/>
        </p:nvSpPr>
        <p:spPr bwMode="auto">
          <a:xfrm rot="-1480587">
            <a:off x="4108450" y="5360989"/>
            <a:ext cx="623888" cy="1203325"/>
          </a:xfrm>
          <a:custGeom>
            <a:avLst/>
            <a:gdLst>
              <a:gd name="T0" fmla="*/ 311985 w 623849"/>
              <a:gd name="T1" fmla="*/ 0 h 1203368"/>
              <a:gd name="T2" fmla="*/ 623966 w 623849"/>
              <a:gd name="T3" fmla="*/ 601621 h 1203368"/>
              <a:gd name="T4" fmla="*/ 311985 w 623849"/>
              <a:gd name="T5" fmla="*/ 1203239 h 1203368"/>
              <a:gd name="T6" fmla="*/ 0 w 623849"/>
              <a:gd name="T7" fmla="*/ 601621 h 1203368"/>
              <a:gd name="T8" fmla="*/ 0 w 623849"/>
              <a:gd name="T9" fmla="*/ 541505 h 1203368"/>
              <a:gd name="T10" fmla="*/ 467974 w 623849"/>
              <a:gd name="T11" fmla="*/ 1187179 h 1203368"/>
              <a:gd name="T12" fmla="*/ 623966 w 623849"/>
              <a:gd name="T13" fmla="*/ 1047293 h 1203368"/>
              <a:gd name="T14" fmla="*/ 467974 w 623849"/>
              <a:gd name="T15" fmla="*/ 875288 h 1203368"/>
              <a:gd name="T16" fmla="*/ 623966 w 623849"/>
              <a:gd name="T17" fmla="*/ 35715 h 1203368"/>
              <a:gd name="T18" fmla="*/ 17694720 60000 65536"/>
              <a:gd name="T19" fmla="*/ 0 60000 65536"/>
              <a:gd name="T20" fmla="*/ 5898240 60000 65536"/>
              <a:gd name="T21" fmla="*/ 11796480 60000 65536"/>
              <a:gd name="T22" fmla="*/ 11796480 60000 65536"/>
              <a:gd name="T23" fmla="*/ 5898240 60000 65536"/>
              <a:gd name="T24" fmla="*/ 0 60000 65536"/>
              <a:gd name="T25" fmla="*/ 0 60000 65536"/>
              <a:gd name="T26" fmla="*/ 0 60000 65536"/>
              <a:gd name="T27" fmla="*/ 0 w 623849"/>
              <a:gd name="T28" fmla="*/ 0 h 1203368"/>
              <a:gd name="T29" fmla="*/ 623849 w 623849"/>
              <a:gd name="T30" fmla="*/ 1203368 h 120336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23849" h="1203368" stroke="0">
                <a:moveTo>
                  <a:pt x="0" y="505844"/>
                </a:moveTo>
                <a:lnTo>
                  <a:pt x="0" y="505844"/>
                </a:lnTo>
                <a:cubicBezTo>
                  <a:pt x="0" y="505844"/>
                  <a:pt x="0" y="505844"/>
                  <a:pt x="0" y="505844"/>
                </a:cubicBezTo>
                <a:cubicBezTo>
                  <a:pt x="-1" y="736508"/>
                  <a:pt x="192445" y="937959"/>
                  <a:pt x="467885" y="995626"/>
                </a:cubicBezTo>
                <a:lnTo>
                  <a:pt x="467887" y="875381"/>
                </a:lnTo>
                <a:lnTo>
                  <a:pt x="623849" y="1047406"/>
                </a:lnTo>
                <a:lnTo>
                  <a:pt x="467887" y="1187305"/>
                </a:lnTo>
                <a:lnTo>
                  <a:pt x="467887" y="1067061"/>
                </a:lnTo>
                <a:lnTo>
                  <a:pt x="467886" y="1067061"/>
                </a:lnTo>
                <a:cubicBezTo>
                  <a:pt x="192446" y="1009394"/>
                  <a:pt x="1" y="807943"/>
                  <a:pt x="1" y="577280"/>
                </a:cubicBezTo>
                <a:cubicBezTo>
                  <a:pt x="0" y="577279"/>
                  <a:pt x="1" y="577279"/>
                  <a:pt x="1" y="577279"/>
                </a:cubicBezTo>
                <a:lnTo>
                  <a:pt x="0" y="505844"/>
                </a:lnTo>
                <a:close/>
              </a:path>
              <a:path w="623849" h="1203368" stroke="0">
                <a:moveTo>
                  <a:pt x="623849" y="71437"/>
                </a:moveTo>
                <a:lnTo>
                  <a:pt x="623848" y="71437"/>
                </a:lnTo>
                <a:cubicBezTo>
                  <a:pt x="623848" y="71437"/>
                  <a:pt x="623848" y="71437"/>
                  <a:pt x="623848" y="71437"/>
                </a:cubicBezTo>
                <a:cubicBezTo>
                  <a:pt x="296399" y="71436"/>
                  <a:pt x="24678" y="276715"/>
                  <a:pt x="1556" y="541561"/>
                </a:cubicBezTo>
                <a:lnTo>
                  <a:pt x="1557" y="541561"/>
                </a:lnTo>
                <a:cubicBezTo>
                  <a:pt x="519" y="529674"/>
                  <a:pt x="0" y="517761"/>
                  <a:pt x="0" y="505844"/>
                </a:cubicBezTo>
                <a:cubicBezTo>
                  <a:pt x="0" y="226474"/>
                  <a:pt x="279306" y="0"/>
                  <a:pt x="623849" y="0"/>
                </a:cubicBezTo>
                <a:cubicBezTo>
                  <a:pt x="623849" y="-1"/>
                  <a:pt x="623849" y="0"/>
                  <a:pt x="623849" y="0"/>
                </a:cubicBezTo>
                <a:lnTo>
                  <a:pt x="623849" y="71437"/>
                </a:lnTo>
                <a:close/>
              </a:path>
              <a:path w="623849" h="1203368" fill="none">
                <a:moveTo>
                  <a:pt x="0" y="505844"/>
                </a:moveTo>
                <a:lnTo>
                  <a:pt x="0" y="505844"/>
                </a:lnTo>
                <a:cubicBezTo>
                  <a:pt x="0" y="505844"/>
                  <a:pt x="0" y="505844"/>
                  <a:pt x="0" y="505844"/>
                </a:cubicBezTo>
                <a:cubicBezTo>
                  <a:pt x="-1" y="736508"/>
                  <a:pt x="192445" y="937959"/>
                  <a:pt x="467885" y="995626"/>
                </a:cubicBezTo>
                <a:lnTo>
                  <a:pt x="467887" y="875381"/>
                </a:lnTo>
                <a:lnTo>
                  <a:pt x="623849" y="1047406"/>
                </a:lnTo>
                <a:lnTo>
                  <a:pt x="467887" y="1187305"/>
                </a:lnTo>
                <a:lnTo>
                  <a:pt x="467887" y="1067061"/>
                </a:lnTo>
                <a:lnTo>
                  <a:pt x="467886" y="1067061"/>
                </a:lnTo>
                <a:cubicBezTo>
                  <a:pt x="192446" y="1009394"/>
                  <a:pt x="1" y="807943"/>
                  <a:pt x="1" y="577280"/>
                </a:cubicBezTo>
                <a:cubicBezTo>
                  <a:pt x="0" y="577279"/>
                  <a:pt x="1" y="577279"/>
                  <a:pt x="1" y="577279"/>
                </a:cubicBezTo>
                <a:lnTo>
                  <a:pt x="0" y="505844"/>
                </a:lnTo>
                <a:cubicBezTo>
                  <a:pt x="0" y="226474"/>
                  <a:pt x="279307" y="0"/>
                  <a:pt x="623849" y="1"/>
                </a:cubicBezTo>
                <a:cubicBezTo>
                  <a:pt x="623849" y="1"/>
                  <a:pt x="623849" y="1"/>
                  <a:pt x="623849" y="1"/>
                </a:cubicBezTo>
                <a:lnTo>
                  <a:pt x="623849" y="71437"/>
                </a:lnTo>
                <a:lnTo>
                  <a:pt x="623848" y="71437"/>
                </a:lnTo>
                <a:cubicBezTo>
                  <a:pt x="623848" y="71437"/>
                  <a:pt x="623848" y="71437"/>
                  <a:pt x="623848" y="71437"/>
                </a:cubicBezTo>
                <a:cubicBezTo>
                  <a:pt x="296399" y="71436"/>
                  <a:pt x="24678" y="276715"/>
                  <a:pt x="1556" y="541561"/>
                </a:cubicBezTo>
              </a:path>
            </a:pathLst>
          </a:custGeom>
          <a:solidFill>
            <a:srgbClr val="FF388C"/>
          </a:solidFill>
          <a:ln w="25402">
            <a:solidFill>
              <a:srgbClr val="BC2665"/>
            </a:solidFill>
            <a:round/>
            <a:headEnd/>
            <a:tailEnd/>
          </a:ln>
        </p:spPr>
        <p:txBody>
          <a:bodyPr anchor="ctr" anchorCtr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HP001 4 hàng 2 ô ly" pitchFamily="34" charset="0"/>
            </a:endParaRPr>
          </a:p>
        </p:txBody>
      </p:sp>
      <p:sp>
        <p:nvSpPr>
          <p:cNvPr id="5" name="Rectangle 17"/>
          <p:cNvSpPr/>
          <p:nvPr/>
        </p:nvSpPr>
        <p:spPr>
          <a:xfrm>
            <a:off x="4595814" y="5072063"/>
            <a:ext cx="287337" cy="5842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kern="0">
                <a:solidFill>
                  <a:srgbClr val="000000"/>
                </a:solidFill>
                <a:effectLst>
                  <a:outerShdw blurRad="152400" dist="40004" dir="5040305">
                    <a:srgbClr val="000000"/>
                  </a:outerShdw>
                </a:effectLst>
                <a:latin typeface="Arial"/>
              </a:rPr>
              <a:t>1</a:t>
            </a:r>
          </a:p>
        </p:txBody>
      </p:sp>
      <p:sp>
        <p:nvSpPr>
          <p:cNvPr id="6" name="Circular Arrow 19"/>
          <p:cNvSpPr>
            <a:spLocks/>
          </p:cNvSpPr>
          <p:nvPr/>
        </p:nvSpPr>
        <p:spPr bwMode="auto">
          <a:xfrm rot="-3437284">
            <a:off x="5355432" y="2796382"/>
            <a:ext cx="2516187" cy="1143000"/>
          </a:xfrm>
          <a:custGeom>
            <a:avLst/>
            <a:gdLst>
              <a:gd name="T0" fmla="*/ 1256999 w 2517282"/>
              <a:gd name="T1" fmla="*/ 0 h 1143008"/>
              <a:gd name="T2" fmla="*/ 2513994 w 2517282"/>
              <a:gd name="T3" fmla="*/ 571493 h 1143008"/>
              <a:gd name="T4" fmla="*/ 1256999 w 2517282"/>
              <a:gd name="T5" fmla="*/ 1142985 h 1143008"/>
              <a:gd name="T6" fmla="*/ 0 w 2517282"/>
              <a:gd name="T7" fmla="*/ 571493 h 1143008"/>
              <a:gd name="T8" fmla="*/ 190068 w 2517282"/>
              <a:gd name="T9" fmla="*/ 377205 h 1143008"/>
              <a:gd name="T10" fmla="*/ 1447574 w 2517282"/>
              <a:gd name="T11" fmla="*/ 20926 h 1143008"/>
              <a:gd name="T12" fmla="*/ 1594573 w 2517282"/>
              <a:gd name="T13" fmla="*/ 111282 h 1143008"/>
              <a:gd name="T14" fmla="*/ 1340322 w 2517282"/>
              <a:gd name="T15" fmla="*/ 167140 h 1143008"/>
              <a:gd name="T16" fmla="*/ 17694720 60000 65536"/>
              <a:gd name="T17" fmla="*/ 0 60000 65536"/>
              <a:gd name="T18" fmla="*/ 5898240 60000 65536"/>
              <a:gd name="T19" fmla="*/ 11796480 60000 65536"/>
              <a:gd name="T20" fmla="*/ 5898240 60000 65536"/>
              <a:gd name="T21" fmla="*/ 17694720 60000 65536"/>
              <a:gd name="T22" fmla="*/ 0 60000 65536"/>
              <a:gd name="T23" fmla="*/ 5898240 60000 65536"/>
              <a:gd name="T24" fmla="*/ 415496 w 2517282"/>
              <a:gd name="T25" fmla="*/ 214237 h 1143008"/>
              <a:gd name="T26" fmla="*/ 2101784 w 2517282"/>
              <a:gd name="T27" fmla="*/ 928769 h 11430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17282" h="1143008">
                <a:moveTo>
                  <a:pt x="162914" y="372230"/>
                </a:moveTo>
                <a:lnTo>
                  <a:pt x="162914" y="372230"/>
                </a:lnTo>
                <a:cubicBezTo>
                  <a:pt x="350951" y="186589"/>
                  <a:pt x="781883" y="66253"/>
                  <a:pt x="1258642" y="66254"/>
                </a:cubicBezTo>
                <a:cubicBezTo>
                  <a:pt x="1310275" y="66254"/>
                  <a:pt x="1361853" y="67675"/>
                  <a:pt x="1413051" y="70508"/>
                </a:cubicBezTo>
                <a:lnTo>
                  <a:pt x="1449467" y="20926"/>
                </a:lnTo>
                <a:lnTo>
                  <a:pt x="1596658" y="111285"/>
                </a:lnTo>
                <a:lnTo>
                  <a:pt x="1342075" y="167143"/>
                </a:lnTo>
                <a:lnTo>
                  <a:pt x="1378408" y="117674"/>
                </a:lnTo>
                <a:lnTo>
                  <a:pt x="1378407" y="117674"/>
                </a:lnTo>
                <a:cubicBezTo>
                  <a:pt x="1338622" y="116001"/>
                  <a:pt x="1298645" y="115164"/>
                  <a:pt x="1258640" y="115164"/>
                </a:cubicBezTo>
                <a:cubicBezTo>
                  <a:pt x="810629" y="115163"/>
                  <a:pt x="403889" y="219575"/>
                  <a:pt x="218110" y="382270"/>
                </a:cubicBezTo>
                <a:lnTo>
                  <a:pt x="162914" y="372230"/>
                </a:lnTo>
                <a:close/>
              </a:path>
            </a:pathLst>
          </a:custGeom>
          <a:solidFill>
            <a:srgbClr val="FF388C"/>
          </a:solidFill>
          <a:ln w="25402">
            <a:solidFill>
              <a:srgbClr val="BC2665"/>
            </a:solidFill>
            <a:round/>
            <a:headEnd/>
            <a:tailEnd/>
          </a:ln>
        </p:spPr>
        <p:txBody>
          <a:bodyPr anchor="ctr" anchorCtr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HP001 4 hàng 2 ô ly" pitchFamily="34" charset="0"/>
            </a:endParaRPr>
          </a:p>
        </p:txBody>
      </p:sp>
      <p:sp>
        <p:nvSpPr>
          <p:cNvPr id="7" name="Rectangle 20"/>
          <p:cNvSpPr/>
          <p:nvPr/>
        </p:nvSpPr>
        <p:spPr>
          <a:xfrm>
            <a:off x="7310439" y="2214563"/>
            <a:ext cx="287337" cy="5842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kern="0">
                <a:solidFill>
                  <a:srgbClr val="000000"/>
                </a:solidFill>
                <a:effectLst>
                  <a:outerShdw blurRad="152400" dist="40004" dir="5040305">
                    <a:srgbClr val="000000"/>
                  </a:outerShdw>
                </a:effectLst>
                <a:latin typeface="Arial"/>
              </a:rPr>
              <a:t>2</a:t>
            </a:r>
          </a:p>
        </p:txBody>
      </p:sp>
      <p:sp>
        <p:nvSpPr>
          <p:cNvPr id="8" name="Down Arrow 21"/>
          <p:cNvSpPr>
            <a:spLocks/>
          </p:cNvSpPr>
          <p:nvPr/>
        </p:nvSpPr>
        <p:spPr bwMode="auto">
          <a:xfrm>
            <a:off x="7167564" y="2643188"/>
            <a:ext cx="71437" cy="1071562"/>
          </a:xfrm>
          <a:custGeom>
            <a:avLst/>
            <a:gdLst>
              <a:gd name="T0" fmla="*/ 1292206 w 21600"/>
              <a:gd name="T1" fmla="*/ 0 h 21600"/>
              <a:gd name="T2" fmla="*/ 2584415 w 21600"/>
              <a:gd name="T3" fmla="*/ 2147483647 h 21600"/>
              <a:gd name="T4" fmla="*/ 1292206 w 21600"/>
              <a:gd name="T5" fmla="*/ 2147483647 h 21600"/>
              <a:gd name="T6" fmla="*/ 0 w 21600"/>
              <a:gd name="T7" fmla="*/ 2147483647 h 21600"/>
              <a:gd name="T8" fmla="*/ 0 w 21600"/>
              <a:gd name="T9" fmla="*/ 2147483647 h 21600"/>
              <a:gd name="T10" fmla="*/ 2584415 w 21600"/>
              <a:gd name="T11" fmla="*/ 2147483647 h 21600"/>
              <a:gd name="T12" fmla="*/ 17694720 60000 65536"/>
              <a:gd name="T13" fmla="*/ 0 60000 65536"/>
              <a:gd name="T14" fmla="*/ 5898240 60000 65536"/>
              <a:gd name="T15" fmla="*/ 11796480 60000 65536"/>
              <a:gd name="T16" fmla="*/ 11796480 60000 65536"/>
              <a:gd name="T17" fmla="*/ 0 60000 65536"/>
              <a:gd name="T18" fmla="*/ 5400 w 21600"/>
              <a:gd name="T19" fmla="*/ 0 h 21600"/>
              <a:gd name="T20" fmla="*/ 16200 w 21600"/>
              <a:gd name="T21" fmla="*/ 2124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5400" y="0"/>
                </a:moveTo>
                <a:lnTo>
                  <a:pt x="5400" y="20880"/>
                </a:lnTo>
                <a:lnTo>
                  <a:pt x="0" y="20880"/>
                </a:lnTo>
                <a:lnTo>
                  <a:pt x="10800" y="21600"/>
                </a:lnTo>
                <a:lnTo>
                  <a:pt x="21600" y="20880"/>
                </a:lnTo>
                <a:lnTo>
                  <a:pt x="16200" y="20880"/>
                </a:lnTo>
                <a:lnTo>
                  <a:pt x="16200" y="0"/>
                </a:lnTo>
                <a:lnTo>
                  <a:pt x="5400" y="0"/>
                </a:lnTo>
                <a:close/>
              </a:path>
            </a:pathLst>
          </a:custGeom>
          <a:solidFill>
            <a:srgbClr val="FF388C"/>
          </a:solidFill>
          <a:ln w="25402">
            <a:solidFill>
              <a:srgbClr val="BC2665"/>
            </a:solidFill>
            <a:round/>
            <a:headEnd/>
            <a:tailEnd/>
          </a:ln>
        </p:spPr>
        <p:txBody>
          <a:bodyPr anchor="ctr" anchorCtr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HP001 4 hàng 2 ô ly" pitchFamily="34" charset="0"/>
            </a:endParaRPr>
          </a:p>
        </p:txBody>
      </p:sp>
      <p:sp>
        <p:nvSpPr>
          <p:cNvPr id="9" name="Rectangle 22"/>
          <p:cNvSpPr/>
          <p:nvPr/>
        </p:nvSpPr>
        <p:spPr>
          <a:xfrm>
            <a:off x="5024439" y="4214813"/>
            <a:ext cx="287337" cy="5842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1" kern="0">
                <a:solidFill>
                  <a:srgbClr val="000000"/>
                </a:solidFill>
                <a:effectLst>
                  <a:outerShdw blurRad="152400" dist="40004" dir="5040305">
                    <a:srgbClr val="000000"/>
                  </a:outerShdw>
                </a:effectLst>
                <a:latin typeface="Arial"/>
              </a:rPr>
              <a:t>3</a:t>
            </a:r>
          </a:p>
        </p:txBody>
      </p:sp>
      <p:sp>
        <p:nvSpPr>
          <p:cNvPr id="10" name="Right Arrow 23"/>
          <p:cNvSpPr>
            <a:spLocks/>
          </p:cNvSpPr>
          <p:nvPr/>
        </p:nvSpPr>
        <p:spPr bwMode="auto">
          <a:xfrm rot="-707369">
            <a:off x="5453064" y="4500564"/>
            <a:ext cx="357187" cy="71437"/>
          </a:xfrm>
          <a:custGeom>
            <a:avLst/>
            <a:gdLst>
              <a:gd name="T0" fmla="*/ 807601896 w 21600"/>
              <a:gd name="T1" fmla="*/ 0 h 21600"/>
              <a:gd name="T2" fmla="*/ 1615203792 w 21600"/>
              <a:gd name="T3" fmla="*/ 1292206 h 21600"/>
              <a:gd name="T4" fmla="*/ 807601896 w 21600"/>
              <a:gd name="T5" fmla="*/ 2584415 h 21600"/>
              <a:gd name="T6" fmla="*/ 0 w 21600"/>
              <a:gd name="T7" fmla="*/ 1292206 h 21600"/>
              <a:gd name="T8" fmla="*/ 1453684418 w 21600"/>
              <a:gd name="T9" fmla="*/ 0 h 21600"/>
              <a:gd name="T10" fmla="*/ 1453684418 w 21600"/>
              <a:gd name="T11" fmla="*/ 2584415 h 21600"/>
              <a:gd name="T12" fmla="*/ 17694720 60000 65536"/>
              <a:gd name="T13" fmla="*/ 0 60000 65536"/>
              <a:gd name="T14" fmla="*/ 5898240 60000 65536"/>
              <a:gd name="T15" fmla="*/ 11796480 60000 65536"/>
              <a:gd name="T16" fmla="*/ 17694720 60000 65536"/>
              <a:gd name="T17" fmla="*/ 5898240 60000 65536"/>
              <a:gd name="T18" fmla="*/ 0 w 21600"/>
              <a:gd name="T19" fmla="*/ 5400 h 21600"/>
              <a:gd name="T20" fmla="*/ 20520 w 21600"/>
              <a:gd name="T21" fmla="*/ 162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0" y="5400"/>
                </a:moveTo>
                <a:lnTo>
                  <a:pt x="19440" y="5400"/>
                </a:lnTo>
                <a:lnTo>
                  <a:pt x="19440" y="0"/>
                </a:lnTo>
                <a:lnTo>
                  <a:pt x="21600" y="10800"/>
                </a:lnTo>
                <a:lnTo>
                  <a:pt x="19440" y="21600"/>
                </a:lnTo>
                <a:lnTo>
                  <a:pt x="19440" y="16200"/>
                </a:lnTo>
                <a:lnTo>
                  <a:pt x="0" y="16200"/>
                </a:lnTo>
                <a:lnTo>
                  <a:pt x="0" y="5400"/>
                </a:lnTo>
                <a:close/>
              </a:path>
            </a:pathLst>
          </a:custGeom>
          <a:solidFill>
            <a:srgbClr val="FF388C"/>
          </a:solidFill>
          <a:ln w="25402">
            <a:solidFill>
              <a:srgbClr val="BC2665"/>
            </a:solidFill>
            <a:round/>
            <a:headEnd/>
            <a:tailEnd/>
          </a:ln>
        </p:spPr>
        <p:txBody>
          <a:bodyPr anchor="ctr" anchorCtr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HP001 4 hàng 2 ô ly" pitchFamily="34" charset="0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 idx="4294967295"/>
          </p:nvPr>
        </p:nvSpPr>
        <p:spPr>
          <a:xfrm>
            <a:off x="1981200" y="381000"/>
            <a:ext cx="8229600" cy="1143000"/>
          </a:xfrm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>
                <a:solidFill>
                  <a:srgbClr val="C00000"/>
                </a:solidFill>
              </a:rPr>
              <a:t>Hướng dẫn viết bảng con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0" r:id="rId2" imgW="6095238" imgH="4064516"/>
        </mc:Choice>
        <mc:Fallback>
          <p:control r:id="rId2" imgW="6095238" imgH="4064516">
            <p:pic>
              <p:nvPicPr>
                <p:cNvPr id="2" name="ShockwaveFlash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03613" y="2133600"/>
                  <a:ext cx="6096000" cy="4064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 spd="slow">
    <p:comb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13">
            <a:extLst>
              <a:ext uri="{FF2B5EF4-FFF2-40B4-BE49-F238E27FC236}">
                <a16:creationId xmlns:a16="http://schemas.microsoft.com/office/drawing/2014/main" id="{F12B8353-98B6-43AD-9429-CE9175D25CF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50123" y="2652346"/>
            <a:ext cx="7467600" cy="206912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prstMaterial="legacyMatte">
              <a:extrusionClr>
                <a:srgbClr val="0000FF"/>
              </a:extrusionClr>
              <a:contourClr>
                <a:srgbClr val="FF00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HP001 4H" panose="020B0603050302020204" pitchFamily="34" charset="0"/>
              </a:rPr>
              <a:t>V , D</a:t>
            </a: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13">
            <a:extLst>
              <a:ext uri="{FF2B5EF4-FFF2-40B4-BE49-F238E27FC236}">
                <a16:creationId xmlns:a16="http://schemas.microsoft.com/office/drawing/2014/main" id="{B17A5A52-248B-4359-8C49-5655E93C5B2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32538" y="2757854"/>
            <a:ext cx="7467600" cy="21042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prstMaterial="legacyMatte">
              <a:extrusionClr>
                <a:srgbClr val="0000FF"/>
              </a:extrusionClr>
              <a:contourClr>
                <a:srgbClr val="FF00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HP001 4H" panose="020B0603050302020204" pitchFamily="34" charset="0"/>
              </a:rPr>
              <a:t>A , V , D</a:t>
            </a: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/>
          <p:cNvSpPr txBox="1">
            <a:spLocks noChangeArrowheads="1"/>
          </p:cNvSpPr>
          <p:nvPr/>
        </p:nvSpPr>
        <p:spPr bwMode="auto">
          <a:xfrm>
            <a:off x="3276600" y="76201"/>
            <a:ext cx="5562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000" b="1">
                <a:solidFill>
                  <a:srgbClr val="CC00CC"/>
                </a:solidFill>
                <a:latin typeface="Arial" charset="0"/>
              </a:rPr>
              <a:t>b) </a:t>
            </a:r>
            <a:r>
              <a:rPr lang="en-US" sz="4000" b="1" u="sng">
                <a:solidFill>
                  <a:srgbClr val="CC00CC"/>
                </a:solidFill>
                <a:latin typeface="Arial" charset="0"/>
              </a:rPr>
              <a:t>Viết từ ứng dụng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524000" y="3352801"/>
            <a:ext cx="9144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>
                <a:solidFill>
                  <a:srgbClr val="0000FF"/>
                </a:solidFill>
                <a:latin typeface="Arial" charset="0"/>
              </a:rPr>
              <a:t> là tên một thiếu niên ng</a:t>
            </a:r>
            <a:r>
              <a:rPr lang="vi-VN" sz="3600" b="1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3600" b="1">
                <a:solidFill>
                  <a:srgbClr val="0000FF"/>
                </a:solidFill>
                <a:latin typeface="Arial" charset="0"/>
              </a:rPr>
              <a:t>ời dân tộc H’Mông, ng</a:t>
            </a:r>
            <a:r>
              <a:rPr lang="vi-VN" sz="3600" b="1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3600" b="1">
                <a:solidFill>
                  <a:srgbClr val="0000FF"/>
                </a:solidFill>
                <a:latin typeface="Arial" charset="0"/>
              </a:rPr>
              <a:t>ời </a:t>
            </a:r>
            <a:r>
              <a:rPr lang="vi-VN" sz="3600" b="1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3600" b="1">
                <a:solidFill>
                  <a:srgbClr val="0000FF"/>
                </a:solidFill>
                <a:latin typeface="Arial" charset="0"/>
              </a:rPr>
              <a:t>ã anh dũng hi sinh trong kháng chiến chống thực dân Pháp </a:t>
            </a:r>
            <a:r>
              <a:rPr lang="vi-VN" sz="3600" b="1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3600" b="1">
                <a:solidFill>
                  <a:srgbClr val="0000FF"/>
                </a:solidFill>
                <a:latin typeface="Arial" charset="0"/>
              </a:rPr>
              <a:t>ể bảo vệ cán bộ cách mạng.  </a:t>
            </a:r>
            <a:endParaRPr lang="en-US" sz="3600" b="1" u="sng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252" name="WordArt 12"/>
          <p:cNvSpPr>
            <a:spLocks noChangeArrowheads="1" noChangeShapeType="1" noTextEdit="1"/>
          </p:cNvSpPr>
          <p:nvPr/>
        </p:nvSpPr>
        <p:spPr bwMode="auto">
          <a:xfrm>
            <a:off x="2590800" y="1295400"/>
            <a:ext cx="7010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prstMaterial="legacyMatte">
              <a:extrusionClr>
                <a:srgbClr val="0000FF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Vừ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A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Dính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3581400" y="76201"/>
            <a:ext cx="5181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400" b="1">
                <a:solidFill>
                  <a:srgbClr val="CC00CC"/>
                </a:solidFill>
                <a:latin typeface="Arial" charset="0"/>
              </a:rPr>
              <a:t>b) </a:t>
            </a:r>
            <a:r>
              <a:rPr lang="en-US" sz="4400" b="1" u="sng">
                <a:solidFill>
                  <a:srgbClr val="CC00CC"/>
                </a:solidFill>
                <a:latin typeface="Arial" charset="0"/>
              </a:rPr>
              <a:t>Viết từ ứng dụng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524000" y="68580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800">
                <a:solidFill>
                  <a:srgbClr val="0066FF"/>
                </a:solidFill>
                <a:latin typeface="Arial" charset="0"/>
              </a:rPr>
              <a:t>  + Trong từ </a:t>
            </a:r>
            <a:r>
              <a:rPr lang="en-US" sz="4800" b="1">
                <a:solidFill>
                  <a:srgbClr val="0066FF"/>
                </a:solidFill>
                <a:latin typeface="Arial" charset="0"/>
              </a:rPr>
              <a:t>Vừ A Dính</a:t>
            </a:r>
            <a:r>
              <a:rPr lang="en-US" sz="4800">
                <a:solidFill>
                  <a:srgbClr val="0066FF"/>
                </a:solidFill>
                <a:latin typeface="Arial" charset="0"/>
              </a:rPr>
              <a:t> các chữ có chiều cao nh</a:t>
            </a:r>
            <a:r>
              <a:rPr lang="vi-VN" sz="4800">
                <a:solidFill>
                  <a:srgbClr val="0066FF"/>
                </a:solidFill>
                <a:latin typeface="Arial" charset="0"/>
              </a:rPr>
              <a:t>ư</a:t>
            </a:r>
            <a:r>
              <a:rPr lang="en-US" sz="4800">
                <a:solidFill>
                  <a:srgbClr val="0066FF"/>
                </a:solidFill>
                <a:latin typeface="Arial" charset="0"/>
              </a:rPr>
              <a:t> thế nào?</a:t>
            </a:r>
            <a:endParaRPr lang="en-US" sz="4800" u="sng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524000" y="205740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800">
                <a:solidFill>
                  <a:srgbClr val="FF0066"/>
                </a:solidFill>
                <a:latin typeface="Arial" charset="0"/>
              </a:rPr>
              <a:t>      Chữ </a:t>
            </a:r>
            <a:r>
              <a:rPr lang="en-US" sz="4800" b="1">
                <a:solidFill>
                  <a:srgbClr val="FF0066"/>
                </a:solidFill>
                <a:latin typeface="Arial" charset="0"/>
              </a:rPr>
              <a:t>V,A, D, h</a:t>
            </a:r>
            <a:r>
              <a:rPr lang="en-US" sz="4800">
                <a:solidFill>
                  <a:srgbClr val="FF0066"/>
                </a:solidFill>
                <a:latin typeface="Arial" charset="0"/>
              </a:rPr>
              <a:t> cao 2 </a:t>
            </a:r>
            <a:r>
              <a:rPr lang="vi-VN" sz="48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4800">
                <a:solidFill>
                  <a:srgbClr val="FF0066"/>
                </a:solidFill>
                <a:latin typeface="Arial" charset="0"/>
              </a:rPr>
              <a:t>v r</a:t>
            </a:r>
            <a:r>
              <a:rPr lang="vi-VN" sz="4800">
                <a:solidFill>
                  <a:srgbClr val="FF0066"/>
                </a:solidFill>
                <a:latin typeface="Arial" charset="0"/>
              </a:rPr>
              <a:t>ư</a:t>
            </a:r>
            <a:r>
              <a:rPr lang="en-US" sz="4800">
                <a:solidFill>
                  <a:srgbClr val="FF0066"/>
                </a:solidFill>
                <a:latin typeface="Arial" charset="0"/>
              </a:rPr>
              <a:t>ỡi, các chữ còn lại cao 1 </a:t>
            </a:r>
            <a:r>
              <a:rPr lang="vi-VN" sz="48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4800">
                <a:solidFill>
                  <a:srgbClr val="FF0066"/>
                </a:solidFill>
                <a:latin typeface="Arial" charset="0"/>
              </a:rPr>
              <a:t>v.</a:t>
            </a:r>
            <a:endParaRPr lang="en-US" sz="4800" u="sng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524000" y="3854450"/>
            <a:ext cx="9144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800">
                <a:solidFill>
                  <a:srgbClr val="0066FF"/>
                </a:solidFill>
                <a:latin typeface="Arial" charset="0"/>
              </a:rPr>
              <a:t>  + Khoảng cách giữa các chữ bằng chừng nào?</a:t>
            </a:r>
            <a:endParaRPr lang="en-US" sz="4800" u="sng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524000" y="5653088"/>
            <a:ext cx="91440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4800" b="1">
                <a:solidFill>
                  <a:srgbClr val="FF0066"/>
                </a:solidFill>
                <a:latin typeface="Arial" charset="0"/>
              </a:rPr>
              <a:t>     Bằng 1 con chữ o</a:t>
            </a:r>
            <a:endParaRPr lang="en-US" sz="4800" b="1" u="sng">
              <a:solidFill>
                <a:srgbClr val="FF0066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4" grpId="1"/>
      <p:bldP spid="12295" grpId="0"/>
      <p:bldP spid="12296" grpId="0"/>
      <p:bldP spid="12296" grpId="1"/>
      <p:bldP spid="1229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421</Words>
  <Application>Microsoft Office PowerPoint</Application>
  <PresentationFormat>Widescreen</PresentationFormat>
  <Paragraphs>46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HP001 4 hàng</vt:lpstr>
      <vt:lpstr>HP001 4 hàng 2 ô ly</vt:lpstr>
      <vt:lpstr>HP001 4H</vt:lpstr>
      <vt:lpstr>HP001 5 hàng</vt:lpstr>
      <vt:lpstr>Times New Roman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Hướng dẫn viết bảng con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2020-10-17T11:18:37Z</dcterms:created>
  <dcterms:modified xsi:type="dcterms:W3CDTF">2020-10-17T11:23:19Z</dcterms:modified>
</cp:coreProperties>
</file>