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0" r:id="rId2"/>
    <p:sldId id="281" r:id="rId3"/>
    <p:sldId id="283" r:id="rId4"/>
    <p:sldId id="284" r:id="rId5"/>
    <p:sldId id="273" r:id="rId6"/>
    <p:sldId id="278" r:id="rId7"/>
    <p:sldId id="285" r:id="rId8"/>
    <p:sldId id="286" r:id="rId9"/>
    <p:sldId id="287" r:id="rId10"/>
    <p:sldId id="266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860BA-2956-4481-BECB-EC55CA3EAB4C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DD2AA-519D-401F-8801-D88E2EF3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0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AF5E4C8-4247-4142-B870-F4CFB1B2BE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7A1F1DA4-44B0-4DA5-AC33-0DDFE088E3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9D938502-88E4-46E4-A2F2-2DEFE17585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1D53187-11AC-491D-97BB-B6E3E248A1E7}" type="slidenum">
              <a:rPr lang="en-US" altLang="en-US">
                <a:latin typeface="Arial" panose="020B0604020202020204" pitchFamily="34" charset="0"/>
              </a:rPr>
              <a:pPr eaLnBrk="1" hangingPunct="1"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CD64-6EDA-4017-A868-C1CFEDDE8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B0EF02-4F30-4FDB-AE98-BBD6F29BE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8FBF9-04B6-45B0-AD05-61C4C3584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ECCE-D124-4CAA-A9DE-2B6939C7374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6BD7C-A550-408B-8860-2366A7D5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B82D6-2C0E-4B7B-BF32-6DBBA6E3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FED4-B888-4430-8374-01397FDC5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9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C19DE-E7B0-419A-965F-A1580F30D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22540-5881-4F4A-BCD8-DA4F91D5A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A4A3C-EFCF-477E-801F-C4D7542EE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ECCE-D124-4CAA-A9DE-2B6939C7374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9AD2D-9B03-4976-A45F-D72C16B0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DF01A-DE99-4FF6-8F04-806B8D0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FED4-B888-4430-8374-01397FDC5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9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5218C-CC8B-4DC8-AF5D-6C832DCE5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3E04E8-F325-4972-B44E-199300FCE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38FF2-E633-4CE4-B9AD-6D30EBBA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ECCE-D124-4CAA-A9DE-2B6939C7374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4E3E7-C032-40FE-A827-78D37055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7668A-F25A-4F27-98ED-F862F2B02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FED4-B888-4430-8374-01397FDC5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0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DDD1-DBC8-4257-89BF-E8C8B321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58FD2-0E08-4C3C-95DE-45CF714EA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82C4-4DCE-47DA-9395-326EC2FDD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ECCE-D124-4CAA-A9DE-2B6939C7374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AA435-CC03-4261-AD69-9EEDF458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683D4-8E11-4874-A26C-B7F869506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FED4-B888-4430-8374-01397FDC5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646A-A372-49C4-B533-EF705B61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A8167-671D-4A18-8AEB-63ABCF183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5127C-0F8C-4801-B61F-3B3B9297F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ECCE-D124-4CAA-A9DE-2B6939C7374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D599E-02F4-4538-894D-9158918C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DF678-4ECB-4B1D-A215-3985BE70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FED4-B888-4430-8374-01397FDC5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494FA-5DAC-4C57-836F-0177BDC3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CD469-D5FE-446E-90AB-189402E08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48D7D-245B-423E-BC85-5AA1D3F7A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0C1C5-1D29-45E5-BFAD-6BDBC5EB8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ECCE-D124-4CAA-A9DE-2B6939C7374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2A603-BACF-448C-82E9-574AEBB85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A721D-FB3A-4F5B-9BA1-E9562F0B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FED4-B888-4430-8374-01397FDC5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2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3D334-2BEE-4033-853A-42F62E97F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60BE0-F801-402F-9CEB-CEFA78C7D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CB047-2519-4107-ADE9-1B92629F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400C9-8636-4BEE-8C32-1449CC3EC2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541B4-E640-46EF-A209-6125D0C9A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852D5A-F69A-481D-B710-837FE9B54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ECCE-D124-4CAA-A9DE-2B6939C7374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789280-B0AC-4F14-B250-9757F94C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F98D49-09A3-457B-8BAE-979FA7B8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FED4-B888-4430-8374-01397FDC5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5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EE1E5-B0E0-4DED-921E-5A2125595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3F5D81-42F7-4C5E-A272-8511607D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ECCE-D124-4CAA-A9DE-2B6939C7374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D121B5-1FA6-4C28-9107-6ED0CA79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86509-D56D-4AB9-9B1F-A7AE6C90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FED4-B888-4430-8374-01397FDC5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0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26556-44B7-4636-A4E4-2828FE44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ECCE-D124-4CAA-A9DE-2B6939C7374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4FEA3A-F2C5-4DA7-AA09-FAD9FD713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A1C1D-1C98-4653-AD95-DFB21D2F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FED4-B888-4430-8374-01397FDC5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4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560A5-DA72-4B40-A98A-B896CC73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1C89B-91D4-4DDE-8BC9-AF3889E75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21AA8-C605-4686-84A0-A33713A56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58E12-8AF4-45E1-9D82-F4B92AF3E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ECCE-D124-4CAA-A9DE-2B6939C7374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18718-005E-42D6-AC42-71EAFC0F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BFC79-00FE-47FA-B13A-052DFC4B9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FED4-B888-4430-8374-01397FDC5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0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E96C-7E5E-492A-80B7-74CC759A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97E079-0ABC-4341-AE1A-A5CBFB6EF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80162-97AF-475A-8C7C-AE7C6E5D1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DFE5C-1D6F-4F8B-AEED-6F606A5A2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ECCE-D124-4CAA-A9DE-2B6939C7374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EFA4D-DEAD-4BAB-9E7F-4548A7356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78938-147A-470E-878C-505F4C34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FED4-B888-4430-8374-01397FDC5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1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56A96-9ADF-426D-BAC5-19883C94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2B650-0DAC-4C56-97AA-18BD3A26B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CE548-5B02-4243-B6F0-87C01F282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3ECCE-D124-4CAA-A9DE-2B6939C7374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FB4F0-E260-4A7C-B9EA-5291D9119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05D1-65A5-4FA1-97DE-12E90ED93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6FED4-B888-4430-8374-01397FDC5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0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F4F609D-41F2-4945-9171-346408016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6F3354E-9ECB-4C65-A6A5-789BB1443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2" name="Picture 4" descr="%5Bwallcoo_com%5D_1_CG_seasons_spring_HS038_18">
            <a:extLst>
              <a:ext uri="{FF2B5EF4-FFF2-40B4-BE49-F238E27FC236}">
                <a16:creationId xmlns:a16="http://schemas.microsoft.com/office/drawing/2014/main" id="{83B9F2CA-8967-43A3-88A0-AC9EE998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3" descr="EARTH-1">
            <a:extLst>
              <a:ext uri="{FF2B5EF4-FFF2-40B4-BE49-F238E27FC236}">
                <a16:creationId xmlns:a16="http://schemas.microsoft.com/office/drawing/2014/main" id="{4AF7A169-D9DB-4C88-B8B0-8EFEAD3A1B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ag00373_">
            <a:extLst>
              <a:ext uri="{FF2B5EF4-FFF2-40B4-BE49-F238E27FC236}">
                <a16:creationId xmlns:a16="http://schemas.microsoft.com/office/drawing/2014/main" id="{2E97D75E-061F-485E-8C57-32324D748E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1404">
            <a:off x="8750300" y="5789614"/>
            <a:ext cx="19177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WordArt 15">
            <a:extLst>
              <a:ext uri="{FF2B5EF4-FFF2-40B4-BE49-F238E27FC236}">
                <a16:creationId xmlns:a16="http://schemas.microsoft.com/office/drawing/2014/main" id="{458FC9D6-99CA-416E-8A65-F6A51ED101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00800" y="1828800"/>
            <a:ext cx="3657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CHÍNH TẢ </a:t>
            </a:r>
          </a:p>
        </p:txBody>
      </p:sp>
      <p:pic>
        <p:nvPicPr>
          <p:cNvPr id="2056" name="Picture 52" descr="DSTARS-P">
            <a:extLst>
              <a:ext uri="{FF2B5EF4-FFF2-40B4-BE49-F238E27FC236}">
                <a16:creationId xmlns:a16="http://schemas.microsoft.com/office/drawing/2014/main" id="{8DBCCC57-F518-4D61-A97C-7854F6D1A6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762001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52" descr="DSTARS-P">
            <a:extLst>
              <a:ext uri="{FF2B5EF4-FFF2-40B4-BE49-F238E27FC236}">
                <a16:creationId xmlns:a16="http://schemas.microsoft.com/office/drawing/2014/main" id="{4F2ACC70-4141-4EE2-B8F3-04C170D5BB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030788"/>
            <a:ext cx="1806575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52" descr="DSTARS-P">
            <a:extLst>
              <a:ext uri="{FF2B5EF4-FFF2-40B4-BE49-F238E27FC236}">
                <a16:creationId xmlns:a16="http://schemas.microsoft.com/office/drawing/2014/main" id="{1E1CB80E-1398-44F5-B120-D9F49F8437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3048001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WordArt 21">
            <a:extLst>
              <a:ext uri="{FF2B5EF4-FFF2-40B4-BE49-F238E27FC236}">
                <a16:creationId xmlns:a16="http://schemas.microsoft.com/office/drawing/2014/main" id="{DCA1EFDE-B673-4F9E-9AD2-12002A391A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3124200"/>
            <a:ext cx="4800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QUÊ HƯƠNG</a:t>
            </a:r>
            <a:endParaRPr lang="en-US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Vol_060_CL19852724">
            <a:extLst>
              <a:ext uri="{FF2B5EF4-FFF2-40B4-BE49-F238E27FC236}">
                <a16:creationId xmlns:a16="http://schemas.microsoft.com/office/drawing/2014/main" id="{80A1C857-E143-4DC0-B8EC-B4BBF4D99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28608[1]">
            <a:extLst>
              <a:ext uri="{FF2B5EF4-FFF2-40B4-BE49-F238E27FC236}">
                <a16:creationId xmlns:a16="http://schemas.microsoft.com/office/drawing/2014/main" id="{D33880A3-FBD8-4397-B682-ECA744CE34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00"/>
            <a:ext cx="3124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WordArt 7">
            <a:extLst>
              <a:ext uri="{FF2B5EF4-FFF2-40B4-BE49-F238E27FC236}">
                <a16:creationId xmlns:a16="http://schemas.microsoft.com/office/drawing/2014/main" id="{A10734BE-4C96-4E0A-8217-280650AB1E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1066800"/>
            <a:ext cx="76200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>
            <a:extLst>
              <a:ext uri="{FF2B5EF4-FFF2-40B4-BE49-F238E27FC236}">
                <a16:creationId xmlns:a16="http://schemas.microsoft.com/office/drawing/2014/main" id="{C3A9B337-AF2A-4691-B0DC-8A8CF5524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981201"/>
            <a:ext cx="640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UNI Chu viet tay" pitchFamily="66" charset="0"/>
              </a:rPr>
              <a:t>    Viết bảng: từ chứa tiếng bắt đầu  r / d / gi. </a:t>
            </a:r>
          </a:p>
        </p:txBody>
      </p:sp>
      <p:pic>
        <p:nvPicPr>
          <p:cNvPr id="44038" name="Picture 6" descr="HINH QUE HUONG">
            <a:extLst>
              <a:ext uri="{FF2B5EF4-FFF2-40B4-BE49-F238E27FC236}">
                <a16:creationId xmlns:a16="http://schemas.microsoft.com/office/drawing/2014/main" id="{D4EF2266-1264-4F84-8D96-0F13147E2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0775" name="Picture 7" descr="BOOK1">
            <a:extLst>
              <a:ext uri="{FF2B5EF4-FFF2-40B4-BE49-F238E27FC236}">
                <a16:creationId xmlns:a16="http://schemas.microsoft.com/office/drawing/2014/main" id="{52FB6E38-7860-4E4B-9280-CE74E1C1F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41888"/>
            <a:ext cx="2820988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0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0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2" descr="DSTARS-P">
            <a:extLst>
              <a:ext uri="{FF2B5EF4-FFF2-40B4-BE49-F238E27FC236}">
                <a16:creationId xmlns:a16="http://schemas.microsoft.com/office/drawing/2014/main" id="{93539A53-D139-4202-878D-D43B6E65CE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685801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2" descr="DSTARS-P">
            <a:extLst>
              <a:ext uri="{FF2B5EF4-FFF2-40B4-BE49-F238E27FC236}">
                <a16:creationId xmlns:a16="http://schemas.microsoft.com/office/drawing/2014/main" id="{65FE6127-0927-41C2-83B8-D56D63CBEE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209801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2" descr="DSTARS-P">
            <a:extLst>
              <a:ext uri="{FF2B5EF4-FFF2-40B4-BE49-F238E27FC236}">
                <a16:creationId xmlns:a16="http://schemas.microsoft.com/office/drawing/2014/main" id="{CE295C83-1C82-4191-A643-0E02BA33A3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581401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2" descr="DSTARS-P">
            <a:extLst>
              <a:ext uri="{FF2B5EF4-FFF2-40B4-BE49-F238E27FC236}">
                <a16:creationId xmlns:a16="http://schemas.microsoft.com/office/drawing/2014/main" id="{3E0B6442-CCDA-4E3E-B32E-0B5CC972B4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914401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7" descr="J0124039">
            <a:extLst>
              <a:ext uri="{FF2B5EF4-FFF2-40B4-BE49-F238E27FC236}">
                <a16:creationId xmlns:a16="http://schemas.microsoft.com/office/drawing/2014/main" id="{544BB6F0-1A5D-4DAF-88FE-DB84538C1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538" y="5486400"/>
            <a:ext cx="141446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9" descr="J0124039">
            <a:extLst>
              <a:ext uri="{FF2B5EF4-FFF2-40B4-BE49-F238E27FC236}">
                <a16:creationId xmlns:a16="http://schemas.microsoft.com/office/drawing/2014/main" id="{8E0810E3-328D-460C-8C30-D7F37A838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75594" y="5460206"/>
            <a:ext cx="13462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9" name="WordArt 19">
            <a:extLst>
              <a:ext uri="{FF2B5EF4-FFF2-40B4-BE49-F238E27FC236}">
                <a16:creationId xmlns:a16="http://schemas.microsoft.com/office/drawing/2014/main" id="{C9E52A13-96F5-4FD8-8CC0-1E526903C8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752600"/>
            <a:ext cx="434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51220" name="Text Box 20">
            <a:extLst>
              <a:ext uri="{FF2B5EF4-FFF2-40B4-BE49-F238E27FC236}">
                <a16:creationId xmlns:a16="http://schemas.microsoft.com/office/drawing/2014/main" id="{EE07071A-C5D5-4EDA-A040-A776F7F3A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200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- Viết 3 từ có tiếng chứa vần oai: </a:t>
            </a:r>
          </a:p>
        </p:txBody>
      </p:sp>
      <p:sp>
        <p:nvSpPr>
          <p:cNvPr id="51221" name="Text Box 21">
            <a:extLst>
              <a:ext uri="{FF2B5EF4-FFF2-40B4-BE49-F238E27FC236}">
                <a16:creationId xmlns:a16="http://schemas.microsoft.com/office/drawing/2014/main" id="{6CA8C851-40ED-4EB2-B60A-F8E248ABD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8006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- Viết 3 từ có tiếng chứa vần oay: </a:t>
            </a:r>
          </a:p>
        </p:txBody>
      </p:sp>
      <p:sp>
        <p:nvSpPr>
          <p:cNvPr id="51222" name="Text Box 22">
            <a:extLst>
              <a:ext uri="{FF2B5EF4-FFF2-40B4-BE49-F238E27FC236}">
                <a16:creationId xmlns:a16="http://schemas.microsoft.com/office/drawing/2014/main" id="{E1F42AE7-7645-40F5-985E-10A34B3AD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0386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+ Thoải mái, khoái chí, khoai lang.</a:t>
            </a:r>
          </a:p>
        </p:txBody>
      </p:sp>
      <p:sp>
        <p:nvSpPr>
          <p:cNvPr id="51223" name="Text Box 23">
            <a:extLst>
              <a:ext uri="{FF2B5EF4-FFF2-40B4-BE49-F238E27FC236}">
                <a16:creationId xmlns:a16="http://schemas.microsoft.com/office/drawing/2014/main" id="{FE4DF909-F56D-4283-BDA0-1A5195F6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5626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+ Xoay tròn, loay hoay, xoáy nước.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0" grpId="0"/>
      <p:bldP spid="51222" grpId="0"/>
      <p:bldP spid="512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1" name="Text Box 13">
            <a:extLst>
              <a:ext uri="{FF2B5EF4-FFF2-40B4-BE49-F238E27FC236}">
                <a16:creationId xmlns:a16="http://schemas.microsoft.com/office/drawing/2014/main" id="{8C8CBC5A-41C2-4E1B-A8E8-75F950385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741488"/>
            <a:ext cx="45720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0000FF"/>
                </a:solidFill>
              </a:rPr>
              <a:t>Quê hương là chùm khế ngọt</a:t>
            </a:r>
          </a:p>
          <a:p>
            <a:pPr eaLnBrk="1" hangingPunct="1"/>
            <a:r>
              <a:rPr lang="en-US" altLang="en-US" sz="2200" b="1">
                <a:solidFill>
                  <a:srgbClr val="0000FF"/>
                </a:solidFill>
              </a:rPr>
              <a:t>Cho con trèo hái mỗi ngày</a:t>
            </a:r>
          </a:p>
          <a:p>
            <a:pPr eaLnBrk="1" hangingPunct="1"/>
            <a:r>
              <a:rPr lang="en-US" altLang="en-US" sz="2200" b="1">
                <a:solidFill>
                  <a:srgbClr val="0000FF"/>
                </a:solidFill>
              </a:rPr>
              <a:t>Quê hương là đường đi học</a:t>
            </a:r>
          </a:p>
          <a:p>
            <a:pPr eaLnBrk="1" hangingPunct="1"/>
            <a:r>
              <a:rPr lang="en-US" altLang="en-US" sz="2200" b="1">
                <a:solidFill>
                  <a:srgbClr val="0000FF"/>
                </a:solidFill>
              </a:rPr>
              <a:t>Con về rợp bướm vàng bay.</a:t>
            </a:r>
          </a:p>
          <a:p>
            <a:pPr eaLnBrk="1" hangingPunct="1"/>
            <a:endParaRPr lang="en-US" altLang="en-US" sz="2200" b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200" b="1">
                <a:solidFill>
                  <a:srgbClr val="0000FF"/>
                </a:solidFill>
              </a:rPr>
              <a:t>Quê hương là con diều biếc</a:t>
            </a:r>
          </a:p>
          <a:p>
            <a:pPr eaLnBrk="1" hangingPunct="1"/>
            <a:r>
              <a:rPr lang="en-US" altLang="en-US" sz="2200" b="1">
                <a:solidFill>
                  <a:srgbClr val="0000FF"/>
                </a:solidFill>
              </a:rPr>
              <a:t>Tuổi thơ con thả trên đồng</a:t>
            </a:r>
          </a:p>
          <a:p>
            <a:pPr eaLnBrk="1" hangingPunct="1"/>
            <a:r>
              <a:rPr lang="en-US" altLang="en-US" sz="2200" b="1">
                <a:solidFill>
                  <a:srgbClr val="0000FF"/>
                </a:solidFill>
              </a:rPr>
              <a:t>Quê hương là con đò nhỏ</a:t>
            </a:r>
          </a:p>
          <a:p>
            <a:pPr eaLnBrk="1" hangingPunct="1"/>
            <a:r>
              <a:rPr lang="en-US" altLang="en-US" sz="2200" b="1">
                <a:solidFill>
                  <a:srgbClr val="0000FF"/>
                </a:solidFill>
              </a:rPr>
              <a:t>Êm đềm khua nước ven sông.</a:t>
            </a:r>
          </a:p>
          <a:p>
            <a:pPr eaLnBrk="1" hangingPunct="1"/>
            <a:endParaRPr lang="en-US" altLang="en-US" sz="2200" b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200" b="1">
                <a:solidFill>
                  <a:srgbClr val="0000FF"/>
                </a:solidFill>
              </a:rPr>
              <a:t>Quê hương là cầu tre nhỏ</a:t>
            </a:r>
          </a:p>
          <a:p>
            <a:pPr eaLnBrk="1" hangingPunct="1"/>
            <a:r>
              <a:rPr lang="en-US" altLang="en-US" sz="2200" b="1">
                <a:solidFill>
                  <a:srgbClr val="0000FF"/>
                </a:solidFill>
              </a:rPr>
              <a:t>Mẹ về nón lá nghiêng che</a:t>
            </a:r>
          </a:p>
          <a:p>
            <a:pPr eaLnBrk="1" hangingPunct="1"/>
            <a:r>
              <a:rPr lang="en-US" altLang="en-US" sz="2200" b="1">
                <a:solidFill>
                  <a:srgbClr val="0000FF"/>
                </a:solidFill>
              </a:rPr>
              <a:t>Quê hương là đêm trăng tỏ</a:t>
            </a:r>
          </a:p>
          <a:p>
            <a:pPr eaLnBrk="1" hangingPunct="1"/>
            <a:r>
              <a:rPr lang="en-US" altLang="en-US" sz="2200" b="1">
                <a:solidFill>
                  <a:srgbClr val="0000FF"/>
                </a:solidFill>
              </a:rPr>
              <a:t>Hoa cau rụng trắng ngoài hè.</a:t>
            </a:r>
          </a:p>
          <a:p>
            <a:pPr eaLnBrk="1" hangingPunct="1"/>
            <a:r>
              <a:rPr lang="en-US" altLang="en-US" sz="2200" b="1">
                <a:solidFill>
                  <a:srgbClr val="0000FF"/>
                </a:solidFill>
              </a:rPr>
              <a:t>               Theo Đỗ Trung Quân</a:t>
            </a:r>
            <a:endParaRPr lang="en-US" altLang="en-US" sz="2200">
              <a:solidFill>
                <a:srgbClr val="0000FF"/>
              </a:solidFill>
            </a:endParaRPr>
          </a:p>
        </p:txBody>
      </p:sp>
      <p:sp>
        <p:nvSpPr>
          <p:cNvPr id="53264" name="Text Box 16">
            <a:extLst>
              <a:ext uri="{FF2B5EF4-FFF2-40B4-BE49-F238E27FC236}">
                <a16:creationId xmlns:a16="http://schemas.microsoft.com/office/drawing/2014/main" id="{8E6A4BB0-B6AD-4645-A79D-DAF67EA4A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0668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Quê 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/>
      <p:bldP spid="532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>
            <a:extLst>
              <a:ext uri="{FF2B5EF4-FFF2-40B4-BE49-F238E27FC236}">
                <a16:creationId xmlns:a16="http://schemas.microsoft.com/office/drawing/2014/main" id="{DFE86F51-0925-45BD-817C-C586E102D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50800"/>
            <a:ext cx="294005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">
            <a:extLst>
              <a:ext uri="{FF2B5EF4-FFF2-40B4-BE49-F238E27FC236}">
                <a16:creationId xmlns:a16="http://schemas.microsoft.com/office/drawing/2014/main" id="{548BA9CF-993E-4C4C-9F7A-A5FDCC7E6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0"/>
            <a:ext cx="27733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1">
            <a:extLst>
              <a:ext uri="{FF2B5EF4-FFF2-40B4-BE49-F238E27FC236}">
                <a16:creationId xmlns:a16="http://schemas.microsoft.com/office/drawing/2014/main" id="{53D6BF83-22AD-4AA5-BB5D-6162337C0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3048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2">
            <a:extLst>
              <a:ext uri="{FF2B5EF4-FFF2-40B4-BE49-F238E27FC236}">
                <a16:creationId xmlns:a16="http://schemas.microsoft.com/office/drawing/2014/main" id="{1604468C-9A0A-41B7-A245-61CFD0349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3048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3">
            <a:extLst>
              <a:ext uri="{FF2B5EF4-FFF2-40B4-BE49-F238E27FC236}">
                <a16:creationId xmlns:a16="http://schemas.microsoft.com/office/drawing/2014/main" id="{ACA75AA9-E25F-4588-B315-A6A1E0276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20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429000"/>
            <a:ext cx="2895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4">
            <a:extLst>
              <a:ext uri="{FF2B5EF4-FFF2-40B4-BE49-F238E27FC236}">
                <a16:creationId xmlns:a16="http://schemas.microsoft.com/office/drawing/2014/main" id="{DDAFF1B6-E112-460E-A0DA-A4066F839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3">
            <a:extLst>
              <a:ext uri="{FF2B5EF4-FFF2-40B4-BE49-F238E27FC236}">
                <a16:creationId xmlns:a16="http://schemas.microsoft.com/office/drawing/2014/main" id="{D636AE75-F981-4BFE-87AC-28F6CD099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741488"/>
            <a:ext cx="45720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0000FF"/>
                </a:solidFill>
              </a:rPr>
              <a:t>Quê hương là chùm khế ngọt</a:t>
            </a:r>
          </a:p>
          <a:p>
            <a:pPr eaLnBrk="1" hangingPunct="1"/>
            <a:r>
              <a:rPr lang="en-US" altLang="en-US" sz="2200" b="1">
                <a:solidFill>
                  <a:srgbClr val="0000FF"/>
                </a:solidFill>
              </a:rPr>
              <a:t>Cho con trèo hái mỗi ngày</a:t>
            </a:r>
          </a:p>
          <a:p>
            <a:pPr eaLnBrk="1" hangingPunct="1"/>
            <a:r>
              <a:rPr lang="en-US" altLang="en-US" sz="2200" b="1">
                <a:solidFill>
                  <a:srgbClr val="0000FF"/>
                </a:solidFill>
              </a:rPr>
              <a:t>Quê hương là đường đi học</a:t>
            </a:r>
          </a:p>
          <a:p>
            <a:pPr eaLnBrk="1" hangingPunct="1"/>
            <a:r>
              <a:rPr lang="en-US" altLang="en-US" sz="2200" b="1">
                <a:solidFill>
                  <a:srgbClr val="0000FF"/>
                </a:solidFill>
              </a:rPr>
              <a:t>Con về rợp bướm vàng bay.</a:t>
            </a:r>
          </a:p>
          <a:p>
            <a:pPr eaLnBrk="1" hangingPunct="1"/>
            <a:endParaRPr lang="en-US" altLang="en-US" sz="2200" b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200" b="1">
                <a:solidFill>
                  <a:srgbClr val="0000FF"/>
                </a:solidFill>
              </a:rPr>
              <a:t>Quê hương là con diều biếc</a:t>
            </a:r>
          </a:p>
          <a:p>
            <a:pPr eaLnBrk="1" hangingPunct="1"/>
            <a:r>
              <a:rPr lang="en-US" altLang="en-US" sz="2200" b="1">
                <a:solidFill>
                  <a:srgbClr val="0000FF"/>
                </a:solidFill>
              </a:rPr>
              <a:t>Tuổi thơ con thả trên đồng</a:t>
            </a:r>
          </a:p>
          <a:p>
            <a:pPr eaLnBrk="1" hangingPunct="1"/>
            <a:r>
              <a:rPr lang="en-US" altLang="en-US" sz="2200" b="1">
                <a:solidFill>
                  <a:srgbClr val="0000FF"/>
                </a:solidFill>
              </a:rPr>
              <a:t>Quê hương là con đò nhỏ</a:t>
            </a:r>
          </a:p>
          <a:p>
            <a:pPr eaLnBrk="1" hangingPunct="1"/>
            <a:r>
              <a:rPr lang="en-US" altLang="en-US" sz="2200" b="1">
                <a:solidFill>
                  <a:srgbClr val="0000FF"/>
                </a:solidFill>
              </a:rPr>
              <a:t>Êm đềm khua nước ven sông.</a:t>
            </a:r>
          </a:p>
          <a:p>
            <a:pPr eaLnBrk="1" hangingPunct="1"/>
            <a:endParaRPr lang="en-US" altLang="en-US" sz="2200" b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200" b="1">
                <a:solidFill>
                  <a:srgbClr val="0000FF"/>
                </a:solidFill>
              </a:rPr>
              <a:t>Quê hương là cầu tre nhỏ</a:t>
            </a:r>
          </a:p>
          <a:p>
            <a:pPr eaLnBrk="1" hangingPunct="1"/>
            <a:r>
              <a:rPr lang="en-US" altLang="en-US" sz="2200" b="1">
                <a:solidFill>
                  <a:srgbClr val="0000FF"/>
                </a:solidFill>
              </a:rPr>
              <a:t>Mẹ về nón lá nghiêng che</a:t>
            </a:r>
          </a:p>
          <a:p>
            <a:pPr eaLnBrk="1" hangingPunct="1"/>
            <a:r>
              <a:rPr lang="en-US" altLang="en-US" sz="2200" b="1">
                <a:solidFill>
                  <a:srgbClr val="0000FF"/>
                </a:solidFill>
              </a:rPr>
              <a:t>Quê hương là đêm trăng tỏ</a:t>
            </a:r>
          </a:p>
          <a:p>
            <a:pPr eaLnBrk="1" hangingPunct="1"/>
            <a:r>
              <a:rPr lang="en-US" altLang="en-US" sz="2200" b="1">
                <a:solidFill>
                  <a:srgbClr val="0000FF"/>
                </a:solidFill>
              </a:rPr>
              <a:t>Hoa cau rụng trắng ngoài hè.</a:t>
            </a:r>
          </a:p>
          <a:p>
            <a:pPr eaLnBrk="1" hangingPunct="1"/>
            <a:r>
              <a:rPr lang="en-US" altLang="en-US" sz="2200" b="1">
                <a:solidFill>
                  <a:srgbClr val="0000FF"/>
                </a:solidFill>
              </a:rPr>
              <a:t>               Theo Đỗ Trung Quân</a:t>
            </a:r>
            <a:endParaRPr lang="en-US" altLang="en-US" sz="2200">
              <a:solidFill>
                <a:srgbClr val="0000FF"/>
              </a:solidFill>
            </a:endParaRPr>
          </a:p>
        </p:txBody>
      </p:sp>
      <p:sp>
        <p:nvSpPr>
          <p:cNvPr id="43052" name="Text Box 44">
            <a:extLst>
              <a:ext uri="{FF2B5EF4-FFF2-40B4-BE49-F238E27FC236}">
                <a16:creationId xmlns:a16="http://schemas.microsoft.com/office/drawing/2014/main" id="{09D14563-7E0F-44FB-BD0E-5BCAA7B6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971800"/>
            <a:ext cx="3157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- rợp bướm vàng bay</a:t>
            </a:r>
          </a:p>
        </p:txBody>
      </p:sp>
      <p:sp>
        <p:nvSpPr>
          <p:cNvPr id="43053" name="Text Box 45">
            <a:extLst>
              <a:ext uri="{FF2B5EF4-FFF2-40B4-BE49-F238E27FC236}">
                <a16:creationId xmlns:a16="http://schemas.microsoft.com/office/drawing/2014/main" id="{AA24EFA7-E8F4-438D-863A-F35FF318F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3513138"/>
            <a:ext cx="3338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- diều biếc</a:t>
            </a:r>
          </a:p>
        </p:txBody>
      </p:sp>
      <p:sp>
        <p:nvSpPr>
          <p:cNvPr id="43054" name="Text Box 46">
            <a:extLst>
              <a:ext uri="{FF2B5EF4-FFF2-40B4-BE49-F238E27FC236}">
                <a16:creationId xmlns:a16="http://schemas.microsoft.com/office/drawing/2014/main" id="{68B7DDB4-5739-495F-9CA1-CB8F84051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14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- Êm đềm khua nước</a:t>
            </a:r>
          </a:p>
        </p:txBody>
      </p:sp>
      <p:sp>
        <p:nvSpPr>
          <p:cNvPr id="43055" name="Text Box 47">
            <a:extLst>
              <a:ext uri="{FF2B5EF4-FFF2-40B4-BE49-F238E27FC236}">
                <a16:creationId xmlns:a16="http://schemas.microsoft.com/office/drawing/2014/main" id="{DBA0C01F-F677-4B26-A646-BABD1A296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732338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- nghiêng che</a:t>
            </a:r>
          </a:p>
        </p:txBody>
      </p:sp>
      <p:sp>
        <p:nvSpPr>
          <p:cNvPr id="43056" name="Text Box 48">
            <a:extLst>
              <a:ext uri="{FF2B5EF4-FFF2-40B4-BE49-F238E27FC236}">
                <a16:creationId xmlns:a16="http://schemas.microsoft.com/office/drawing/2014/main" id="{84A5AD7B-6FD0-470D-BBDB-23BEB1E52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265738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- rụng trắng ngoài hè.</a:t>
            </a:r>
          </a:p>
        </p:txBody>
      </p:sp>
      <p:sp>
        <p:nvSpPr>
          <p:cNvPr id="43060" name="Text Box 52">
            <a:extLst>
              <a:ext uri="{FF2B5EF4-FFF2-40B4-BE49-F238E27FC236}">
                <a16:creationId xmlns:a16="http://schemas.microsoft.com/office/drawing/2014/main" id="{74DD9AF0-15A9-4355-9C88-F5C4E4DA2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050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CC0066"/>
                </a:solidFill>
              </a:rPr>
              <a:t>Luyện viết: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3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3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3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3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3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3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3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3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3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3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3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52" grpId="0"/>
      <p:bldP spid="43053" grpId="0"/>
      <p:bldP spid="43054" grpId="0"/>
      <p:bldP spid="43055" grpId="0"/>
      <p:bldP spid="43056" grpId="0"/>
      <p:bldP spid="430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>
            <a:extLst>
              <a:ext uri="{FF2B5EF4-FFF2-40B4-BE49-F238E27FC236}">
                <a16:creationId xmlns:a16="http://schemas.microsoft.com/office/drawing/2014/main" id="{CD942DB3-D768-4554-80D3-B3B46E261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4267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WordArt 35">
            <a:extLst>
              <a:ext uri="{FF2B5EF4-FFF2-40B4-BE49-F238E27FC236}">
                <a16:creationId xmlns:a16="http://schemas.microsoft.com/office/drawing/2014/main" id="{88AF9D2A-B8EC-42BC-8C4D-0B0E4F8524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905000"/>
            <a:ext cx="6400800" cy="3429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VIẾT BÀI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DCA1C79F-F3BD-441E-9372-330E7A379DE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14550" y="1524000"/>
            <a:ext cx="8229600" cy="4876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2200"/>
              <a:t>Bài tập 2: Điền vào chỗ trống </a:t>
            </a:r>
            <a:r>
              <a:rPr lang="en-US" altLang="en-US" sz="3700">
                <a:solidFill>
                  <a:srgbClr val="FF0000"/>
                </a:solidFill>
              </a:rPr>
              <a:t>et</a:t>
            </a:r>
            <a:r>
              <a:rPr lang="en-US" altLang="en-US" sz="2200"/>
              <a:t> hay </a:t>
            </a:r>
            <a:r>
              <a:rPr lang="en-US" altLang="en-US" sz="3700">
                <a:solidFill>
                  <a:srgbClr val="FF0000"/>
                </a:solidFill>
              </a:rPr>
              <a:t>oet ?</a:t>
            </a:r>
          </a:p>
          <a:p>
            <a:pPr>
              <a:buFontTx/>
              <a:buNone/>
            </a:pPr>
            <a:endParaRPr lang="en-US" altLang="en-US" sz="3000">
              <a:solidFill>
                <a:srgbClr val="0000FF"/>
              </a:solidFill>
            </a:endParaRPr>
          </a:p>
          <a:p>
            <a:pPr>
              <a:buFontTx/>
              <a:buNone/>
            </a:pPr>
            <a:endParaRPr lang="en-US" altLang="en-US" sz="300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altLang="en-US" sz="300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altLang="en-US" sz="3000">
                <a:solidFill>
                  <a:srgbClr val="FF00FF"/>
                </a:solidFill>
              </a:rPr>
              <a:t>Em bé t</a:t>
            </a:r>
            <a:r>
              <a:rPr lang="en-US" altLang="en-US" sz="3000">
                <a:solidFill>
                  <a:srgbClr val="FF3300"/>
                </a:solidFill>
              </a:rPr>
              <a:t>oét</a:t>
            </a:r>
            <a:r>
              <a:rPr lang="en-US" altLang="en-US" sz="3000">
                <a:solidFill>
                  <a:srgbClr val="FF00FF"/>
                </a:solidFill>
              </a:rPr>
              <a:t> miệng cười</a:t>
            </a:r>
            <a:r>
              <a:rPr lang="en-US" altLang="en-US" sz="3000">
                <a:solidFill>
                  <a:srgbClr val="FF0000"/>
                </a:solidFill>
              </a:rPr>
              <a:t>                       </a:t>
            </a:r>
            <a:r>
              <a:rPr lang="en-US" altLang="en-US" sz="3000">
                <a:solidFill>
                  <a:srgbClr val="0000FF"/>
                </a:solidFill>
              </a:rPr>
              <a:t>Mùi kh</a:t>
            </a:r>
            <a:r>
              <a:rPr lang="en-US" altLang="en-US" sz="3000">
                <a:solidFill>
                  <a:srgbClr val="FF3300"/>
                </a:solidFill>
              </a:rPr>
              <a:t>ét</a:t>
            </a:r>
          </a:p>
          <a:p>
            <a:pPr>
              <a:buFontTx/>
              <a:buNone/>
            </a:pPr>
            <a:endParaRPr lang="en-US" altLang="en-US" sz="3000">
              <a:solidFill>
                <a:srgbClr val="6600CC"/>
              </a:solidFill>
            </a:endParaRPr>
          </a:p>
          <a:p>
            <a:pPr>
              <a:buFontTx/>
              <a:buNone/>
            </a:pPr>
            <a:endParaRPr lang="en-US" altLang="en-US" sz="3000">
              <a:solidFill>
                <a:srgbClr val="6600CC"/>
              </a:solidFill>
            </a:endParaRPr>
          </a:p>
          <a:p>
            <a:pPr>
              <a:buFontTx/>
              <a:buNone/>
            </a:pPr>
            <a:endParaRPr lang="en-US" altLang="en-US" sz="3000">
              <a:solidFill>
                <a:srgbClr val="6600CC"/>
              </a:solidFill>
            </a:endParaRPr>
          </a:p>
          <a:p>
            <a:pPr>
              <a:buFontTx/>
              <a:buNone/>
            </a:pPr>
            <a:r>
              <a:rPr lang="en-US" altLang="en-US" sz="3000">
                <a:solidFill>
                  <a:srgbClr val="008000"/>
                </a:solidFill>
              </a:rPr>
              <a:t>Cưa xoèn </a:t>
            </a:r>
            <a:r>
              <a:rPr lang="en-US" altLang="en-US" sz="3000">
                <a:solidFill>
                  <a:srgbClr val="FF0000"/>
                </a:solidFill>
              </a:rPr>
              <a:t> </a:t>
            </a:r>
            <a:r>
              <a:rPr lang="en-US" altLang="en-US" sz="3000">
                <a:solidFill>
                  <a:srgbClr val="008000"/>
                </a:solidFill>
              </a:rPr>
              <a:t>x</a:t>
            </a:r>
            <a:r>
              <a:rPr lang="en-US" altLang="en-US" sz="3000">
                <a:solidFill>
                  <a:srgbClr val="FF0000"/>
                </a:solidFill>
              </a:rPr>
              <a:t>oẹt                                     </a:t>
            </a:r>
            <a:r>
              <a:rPr lang="en-US" altLang="en-US" sz="3000">
                <a:solidFill>
                  <a:srgbClr val="6600CC"/>
                </a:solidFill>
              </a:rPr>
              <a:t>Xem x</a:t>
            </a:r>
            <a:r>
              <a:rPr lang="en-US" altLang="en-US" sz="3000">
                <a:solidFill>
                  <a:srgbClr val="FF3300"/>
                </a:solidFill>
              </a:rPr>
              <a:t>ét</a:t>
            </a:r>
          </a:p>
          <a:p>
            <a:pPr>
              <a:buFontTx/>
              <a:buNone/>
            </a:pPr>
            <a:endParaRPr lang="en-US" altLang="en-US" sz="3000">
              <a:solidFill>
                <a:srgbClr val="6600CC"/>
              </a:solidFill>
            </a:endParaRPr>
          </a:p>
          <a:p>
            <a:pPr>
              <a:buFontTx/>
              <a:buNone/>
            </a:pPr>
            <a:endParaRPr lang="en-US" altLang="en-US" sz="3000">
              <a:solidFill>
                <a:srgbClr val="6600CC"/>
              </a:solidFill>
            </a:endParaRPr>
          </a:p>
        </p:txBody>
      </p:sp>
      <p:pic>
        <p:nvPicPr>
          <p:cNvPr id="8195" name="Picture 5">
            <a:extLst>
              <a:ext uri="{FF2B5EF4-FFF2-40B4-BE49-F238E27FC236}">
                <a16:creationId xmlns:a16="http://schemas.microsoft.com/office/drawing/2014/main" id="{4996325B-3E86-4409-9337-C508F28C4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2013"/>
            <a:ext cx="21336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>
            <a:extLst>
              <a:ext uri="{FF2B5EF4-FFF2-40B4-BE49-F238E27FC236}">
                <a16:creationId xmlns:a16="http://schemas.microsoft.com/office/drawing/2014/main" id="{92753E45-5CFB-4A50-BFC6-1EB18EB21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32013"/>
            <a:ext cx="23622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>
            <a:extLst>
              <a:ext uri="{FF2B5EF4-FFF2-40B4-BE49-F238E27FC236}">
                <a16:creationId xmlns:a16="http://schemas.microsoft.com/office/drawing/2014/main" id="{7C90220E-4F6E-4F68-87A2-312A836BC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8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0413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>
            <a:extLst>
              <a:ext uri="{FF2B5EF4-FFF2-40B4-BE49-F238E27FC236}">
                <a16:creationId xmlns:a16="http://schemas.microsoft.com/office/drawing/2014/main" id="{2AED4F8E-A3C3-4081-9BA6-432853039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0413"/>
            <a:ext cx="2362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3" name="Picture 23">
            <a:extLst>
              <a:ext uri="{FF2B5EF4-FFF2-40B4-BE49-F238E27FC236}">
                <a16:creationId xmlns:a16="http://schemas.microsoft.com/office/drawing/2014/main" id="{15852B10-249E-42E8-8245-96DD3538A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5614988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Picture 24">
            <a:extLst>
              <a:ext uri="{FF2B5EF4-FFF2-40B4-BE49-F238E27FC236}">
                <a16:creationId xmlns:a16="http://schemas.microsoft.com/office/drawing/2014/main" id="{35B30B12-8A00-4845-AC70-5E03C8C9F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075" y="5654676"/>
            <a:ext cx="3238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5" name="Picture 25">
            <a:extLst>
              <a:ext uri="{FF2B5EF4-FFF2-40B4-BE49-F238E27FC236}">
                <a16:creationId xmlns:a16="http://schemas.microsoft.com/office/drawing/2014/main" id="{53945F20-BAD5-4C4F-B56B-866FDE88A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0" y="3019425"/>
            <a:ext cx="88423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6">
            <a:extLst>
              <a:ext uri="{FF2B5EF4-FFF2-40B4-BE49-F238E27FC236}">
                <a16:creationId xmlns:a16="http://schemas.microsoft.com/office/drawing/2014/main" id="{4EE6CC2E-84FD-4A0E-9DDC-4168443BA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3006726"/>
            <a:ext cx="152400" cy="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9">
            <a:extLst>
              <a:ext uri="{FF2B5EF4-FFF2-40B4-BE49-F238E27FC236}">
                <a16:creationId xmlns:a16="http://schemas.microsoft.com/office/drawing/2014/main" id="{FC53D40D-741C-4AD5-9EA5-B846D3B46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388" y="3001964"/>
            <a:ext cx="11906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0">
            <a:extLst>
              <a:ext uri="{FF2B5EF4-FFF2-40B4-BE49-F238E27FC236}">
                <a16:creationId xmlns:a16="http://schemas.microsoft.com/office/drawing/2014/main" id="{91D25274-5448-44EF-81EE-3FDC78F7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5895976"/>
            <a:ext cx="8731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>
            <a:extLst>
              <a:ext uri="{FF2B5EF4-FFF2-40B4-BE49-F238E27FC236}">
                <a16:creationId xmlns:a16="http://schemas.microsoft.com/office/drawing/2014/main" id="{296345B6-51C8-4C48-AE6C-2039DF4D2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309403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9">
            <a:extLst>
              <a:ext uri="{FF2B5EF4-FFF2-40B4-BE49-F238E27FC236}">
                <a16:creationId xmlns:a16="http://schemas.microsoft.com/office/drawing/2014/main" id="{6D5D085E-66B0-4209-9AC6-E370DD802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6" y="5546726"/>
            <a:ext cx="1190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602D26B8-0B0A-4E64-9224-31A03B136B5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62150" y="2362200"/>
            <a:ext cx="8534400" cy="13716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3000">
                <a:solidFill>
                  <a:schemeClr val="hlink"/>
                </a:solidFill>
              </a:rPr>
              <a:t>           </a:t>
            </a:r>
            <a:r>
              <a:rPr lang="en-US" altLang="en-US" sz="3000"/>
              <a:t> </a:t>
            </a:r>
            <a:r>
              <a:rPr lang="en-US" altLang="en-US" sz="2600"/>
              <a:t>Để nguyên , ai cũng lặc lè</a:t>
            </a:r>
            <a:endParaRPr lang="en-US" altLang="en-US" sz="260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en-US" altLang="en-US" sz="2600">
                <a:solidFill>
                  <a:srgbClr val="002060"/>
                </a:solidFill>
              </a:rPr>
              <a:t>      Bỏ </a:t>
            </a:r>
            <a:r>
              <a:rPr lang="en-US" altLang="en-US" sz="2600" i="1">
                <a:solidFill>
                  <a:srgbClr val="002060"/>
                </a:solidFill>
              </a:rPr>
              <a:t>nặng</a:t>
            </a:r>
            <a:r>
              <a:rPr lang="en-US" altLang="en-US" sz="2600">
                <a:solidFill>
                  <a:srgbClr val="002060"/>
                </a:solidFill>
              </a:rPr>
              <a:t>, thêm </a:t>
            </a:r>
            <a:r>
              <a:rPr lang="en-US" altLang="en-US" sz="2600" i="1">
                <a:solidFill>
                  <a:srgbClr val="002060"/>
                </a:solidFill>
              </a:rPr>
              <a:t>sắc</a:t>
            </a:r>
            <a:r>
              <a:rPr lang="en-US" altLang="en-US" sz="2600">
                <a:solidFill>
                  <a:srgbClr val="002060"/>
                </a:solidFill>
              </a:rPr>
              <a:t> – ngày hè chói chang.</a:t>
            </a:r>
          </a:p>
          <a:p>
            <a:pPr>
              <a:buFontTx/>
              <a:buNone/>
            </a:pPr>
            <a:r>
              <a:rPr lang="en-US" altLang="en-US" sz="1900" i="1">
                <a:solidFill>
                  <a:srgbClr val="2E4545"/>
                </a:solidFill>
              </a:rPr>
              <a:t>							( </a:t>
            </a:r>
            <a:r>
              <a:rPr lang="en-US" altLang="en-US" sz="2200" i="1">
                <a:solidFill>
                  <a:srgbClr val="002060"/>
                </a:solidFill>
              </a:rPr>
              <a:t>Là những chữ gì ?)</a:t>
            </a:r>
            <a:endParaRPr lang="en-US" altLang="en-US" sz="3400">
              <a:solidFill>
                <a:srgbClr val="002060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B47772E-E744-4A65-A6CD-A77BB89AB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52601"/>
            <a:ext cx="8001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sz="2400" dirty="0" err="1">
                <a:solidFill>
                  <a:schemeClr val="accent6"/>
                </a:solidFill>
                <a:latin typeface="Arial" charset="0"/>
              </a:rPr>
              <a:t>Bài</a:t>
            </a:r>
            <a:r>
              <a:rPr lang="en-US" sz="2400" dirty="0">
                <a:solidFill>
                  <a:schemeClr val="accent6"/>
                </a:solidFill>
                <a:latin typeface="Arial" charset="0"/>
              </a:rPr>
              <a:t> 3a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</a:rPr>
              <a:t>Viết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</a:rPr>
              <a:t>lời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</a:rPr>
              <a:t>giải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</a:rPr>
              <a:t>cho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</a:rPr>
              <a:t>các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</a:rPr>
              <a:t>câu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</a:rPr>
              <a:t>đố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</a:rPr>
              <a:t>sau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:</a:t>
            </a:r>
          </a:p>
          <a:p>
            <a:pPr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sz="2800" dirty="0">
                <a:latin typeface="Arial" charset="0"/>
              </a:rPr>
              <a:t>       </a:t>
            </a:r>
            <a:endParaRPr lang="en-US" sz="2000" dirty="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EC2D23-E5FD-4C9A-B951-DDF54A33E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286001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(Nặng)</a:t>
            </a:r>
            <a:endParaRPr lang="en-GB" altLang="en-US" sz="2800" b="1"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A4FF55-219D-4858-9FA0-201E9074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895601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(Nắng)</a:t>
            </a:r>
            <a:endParaRPr lang="en-GB" altLang="en-US" sz="2800" b="1">
              <a:cs typeface="Times New Roman" panose="02020603050405020304" pitchFamily="18" charset="0"/>
            </a:endParaRPr>
          </a:p>
        </p:txBody>
      </p:sp>
      <p:pic>
        <p:nvPicPr>
          <p:cNvPr id="15371" name="Picture 11" descr="E:\vac nang.jpeg">
            <a:extLst>
              <a:ext uri="{FF2B5EF4-FFF2-40B4-BE49-F238E27FC236}">
                <a16:creationId xmlns:a16="http://schemas.microsoft.com/office/drawing/2014/main" id="{BF83FB88-7BF9-4BAE-AA85-36B89FA2D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19513"/>
            <a:ext cx="3333750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E:\nắng.jpg">
            <a:extLst>
              <a:ext uri="{FF2B5EF4-FFF2-40B4-BE49-F238E27FC236}">
                <a16:creationId xmlns:a16="http://schemas.microsoft.com/office/drawing/2014/main" id="{7E29FCAC-6E74-40B4-82CD-F97AC9159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6" y="3719513"/>
            <a:ext cx="3902075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A62C828E-A1B5-47C9-BE54-317D1AE7AF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62150" y="2362200"/>
            <a:ext cx="8534400" cy="1524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000">
                <a:solidFill>
                  <a:schemeClr val="hlink"/>
                </a:solidFill>
              </a:rPr>
              <a:t>           </a:t>
            </a:r>
            <a:r>
              <a:rPr lang="en-US" altLang="en-US" sz="3000"/>
              <a:t> </a:t>
            </a:r>
            <a:r>
              <a:rPr lang="en-US" altLang="en-US" sz="2600"/>
              <a:t>Có </a:t>
            </a:r>
            <a:r>
              <a:rPr lang="en-US" altLang="en-US" sz="2600" i="1"/>
              <a:t>sắc</a:t>
            </a:r>
            <a:r>
              <a:rPr lang="en-US" altLang="en-US" sz="2600"/>
              <a:t> – mọc ở xa gần</a:t>
            </a:r>
            <a:endParaRPr lang="en-US" altLang="en-US" sz="260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en-US" altLang="en-US" sz="2600">
                <a:solidFill>
                  <a:srgbClr val="002060"/>
                </a:solidFill>
              </a:rPr>
              <a:t>      Có </a:t>
            </a:r>
            <a:r>
              <a:rPr lang="en-US" altLang="en-US" sz="2600" i="1">
                <a:solidFill>
                  <a:srgbClr val="002060"/>
                </a:solidFill>
              </a:rPr>
              <a:t>huyền</a:t>
            </a:r>
            <a:r>
              <a:rPr lang="en-US" altLang="en-US" sz="2600">
                <a:solidFill>
                  <a:srgbClr val="002060"/>
                </a:solidFill>
              </a:rPr>
              <a:t> – vuốt thẳng áo quần cho em.</a:t>
            </a:r>
          </a:p>
          <a:p>
            <a:pPr>
              <a:buFontTx/>
              <a:buNone/>
            </a:pPr>
            <a:r>
              <a:rPr lang="en-US" altLang="en-US" sz="1900" i="1">
                <a:solidFill>
                  <a:srgbClr val="2E4545"/>
                </a:solidFill>
              </a:rPr>
              <a:t>							( </a:t>
            </a:r>
            <a:r>
              <a:rPr lang="en-US" altLang="en-US" sz="2200" i="1">
                <a:solidFill>
                  <a:srgbClr val="002060"/>
                </a:solidFill>
              </a:rPr>
              <a:t>Là những chữ gì ?)</a:t>
            </a:r>
          </a:p>
          <a:p>
            <a:pPr>
              <a:buFontTx/>
              <a:buNone/>
            </a:pPr>
            <a:endParaRPr lang="en-US" altLang="en-US" sz="3400">
              <a:solidFill>
                <a:srgbClr val="002060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89CA459-5686-4CD4-AEEF-07FDF05A3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28801"/>
            <a:ext cx="8001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sz="2400" dirty="0" err="1">
                <a:solidFill>
                  <a:schemeClr val="accent6"/>
                </a:solidFill>
                <a:latin typeface="Arial" charset="0"/>
              </a:rPr>
              <a:t>Bài</a:t>
            </a:r>
            <a:r>
              <a:rPr lang="en-US" sz="2400" dirty="0">
                <a:solidFill>
                  <a:schemeClr val="accent6"/>
                </a:solidFill>
                <a:latin typeface="Arial" charset="0"/>
              </a:rPr>
              <a:t> 3a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</a:rPr>
              <a:t>Viết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</a:rPr>
              <a:t>lời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</a:rPr>
              <a:t>giải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</a:rPr>
              <a:t>cho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</a:rPr>
              <a:t>các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</a:rPr>
              <a:t>câu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</a:rPr>
              <a:t>đố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</a:rPr>
              <a:t>sau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:</a:t>
            </a:r>
          </a:p>
          <a:p>
            <a:pPr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sz="2800" dirty="0">
                <a:latin typeface="Arial" charset="0"/>
              </a:rPr>
              <a:t>       </a:t>
            </a:r>
            <a:endParaRPr lang="en-US" sz="2000" dirty="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69B69F-9626-470C-B869-1F5A75A00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362201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(Lá)</a:t>
            </a:r>
            <a:endParaRPr lang="en-GB" altLang="en-US" sz="2800" b="1"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9BB0C9-B3C5-43AD-ADA2-9491B006A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2895601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(Là)</a:t>
            </a:r>
            <a:endParaRPr lang="en-GB" altLang="en-US" sz="2800" b="1">
              <a:cs typeface="Times New Roman" panose="02020603050405020304" pitchFamily="18" charset="0"/>
            </a:endParaRPr>
          </a:p>
        </p:txBody>
      </p:sp>
      <p:pic>
        <p:nvPicPr>
          <p:cNvPr id="43010" name="Picture 2" descr="E:\lá cây.jpg">
            <a:extLst>
              <a:ext uri="{FF2B5EF4-FFF2-40B4-BE49-F238E27FC236}">
                <a16:creationId xmlns:a16="http://schemas.microsoft.com/office/drawing/2014/main" id="{971AE726-5349-4226-A53A-343526024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810001"/>
            <a:ext cx="38766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 descr="E:\bàn là.jpeg">
            <a:extLst>
              <a:ext uri="{FF2B5EF4-FFF2-40B4-BE49-F238E27FC236}">
                <a16:creationId xmlns:a16="http://schemas.microsoft.com/office/drawing/2014/main" id="{AF4B7051-BE9F-4C84-90A6-66D856444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9" y="3894138"/>
            <a:ext cx="3660775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Widescreen</PresentationFormat>
  <Paragraphs>71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Impact</vt:lpstr>
      <vt:lpstr>Times New Roman</vt:lpstr>
      <vt:lpstr>UNI Chu viet tay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2020-11-15T16:27:20Z</dcterms:created>
  <dcterms:modified xsi:type="dcterms:W3CDTF">2020-11-15T16:27:45Z</dcterms:modified>
</cp:coreProperties>
</file>