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</p:sldMasterIdLst>
  <p:notesMasterIdLst>
    <p:notesMasterId r:id="rId25"/>
  </p:notesMasterIdLst>
  <p:sldIdLst>
    <p:sldId id="309" r:id="rId4"/>
    <p:sldId id="350" r:id="rId5"/>
    <p:sldId id="334" r:id="rId6"/>
    <p:sldId id="268" r:id="rId7"/>
    <p:sldId id="324" r:id="rId8"/>
    <p:sldId id="353" r:id="rId9"/>
    <p:sldId id="315" r:id="rId10"/>
    <p:sldId id="348" r:id="rId11"/>
    <p:sldId id="349" r:id="rId12"/>
    <p:sldId id="335" r:id="rId13"/>
    <p:sldId id="351" r:id="rId14"/>
    <p:sldId id="352" r:id="rId15"/>
    <p:sldId id="344" r:id="rId16"/>
    <p:sldId id="345" r:id="rId17"/>
    <p:sldId id="340" r:id="rId18"/>
    <p:sldId id="338" r:id="rId19"/>
    <p:sldId id="339" r:id="rId20"/>
    <p:sldId id="341" r:id="rId21"/>
    <p:sldId id="342" r:id="rId22"/>
    <p:sldId id="346" r:id="rId23"/>
    <p:sldId id="3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F516A-0446-486A-A538-52560C31D28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8D96-066B-4134-ABA4-49A943E45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750676-7992-4081-832B-2C93213D7BB1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F806-84BC-4618-AD60-520D68E91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9E785-D66E-4463-87B3-B0F026D3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42A9-A3D6-4D33-8BEC-EEE274306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EA41-D8ED-4FF4-B3E0-45A2C3A7C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8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7B09-EE54-41A0-9CAB-F1A11D6D1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5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AE8A3-6481-4315-B8EF-B270C775D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0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A55AA-FB6F-4520-B5C9-4429DD59C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0008-1766-49EC-8E7B-105C48145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5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3F93-14C9-4A2F-8265-B37286074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27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7834-DD18-4CBB-8C94-252C7BF8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25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AD99-B507-4E27-A6D1-DD34A0FA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2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524CF-F5BE-4F91-8EF6-599BE55B3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C9F0-8FD5-43A7-AC4B-D3D8DF381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7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21A3-1E39-4F3E-955C-B08B3270A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98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47519-AB7D-42FB-AFCF-D5C1057FE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46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EF55-53D5-47B8-86E1-C42B59BF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9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BFBE-018D-4BFD-A69B-2029FC0E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59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D419F-E7E5-44DF-B6F1-14195554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46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46B9-DD02-4CC3-80CE-6BBFF50FA658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3AAB-53BA-4289-8346-40B0FFE33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4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2CF8-5AE5-4A41-8B56-B155E24AAE4C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B5DF-21C2-4D1A-A708-6755DB9F1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FCBA-7AF1-4F52-8D5C-5B3E23C6B1EC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4EB9-F103-4725-8ADC-0B01549EE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53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CAE3-EBE5-45E7-BFA7-3DE3E074267C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E13B-CB91-4917-A9DB-95E59E215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9D82-55B9-443C-9A1B-A3BDBFF52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0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CFB0-DEE1-46A5-9099-F0D71C0DCB18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A1C4-C282-4238-AAA7-D0960454D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1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313A-F503-4C1C-A989-8A94463FB415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5F49-00F7-4F42-A076-3F4C7176E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71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063D-996D-47B3-BB9E-6B46330AEEF1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2D2E-BC97-4F98-9DD0-BCD3E3E59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4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F833-7FCA-4821-BCD0-49EDAF951BAE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E5DC-A3B9-45DF-8D47-2F8BD53A7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45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2643-AC31-4B6B-B74E-8F9991FA9D78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70AF-7AD6-4D06-B3E8-9C95D5E86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5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CB95-550B-45EA-BBF4-0569FC0117EF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E381-F319-4B4B-AB87-6E12DD22B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2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F696-5A7B-4D14-BA33-01D6CA45E992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0F9D-BBCA-4F2C-B302-CEFCB1D6C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7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BA09-8BC4-4D00-8D4B-E0624192A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56B8-AA00-46AA-990A-77A07A91B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6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C1A9B-C9BA-4634-8E22-0EDEC281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90B6-B3A2-44DA-BBB1-BE13F2B7C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AA64-F7C4-4796-BEE7-ED246FE8C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6FB7-2C8C-48AF-BBF0-7592FEDA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2A8F92E-0C27-42CA-80E9-1A03BA7F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8373533" y="6491288"/>
            <a:ext cx="2890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</a:rPr>
              <a:t>http://nguyentuyen.vnn.ms</a:t>
            </a:r>
          </a:p>
        </p:txBody>
      </p:sp>
    </p:spTree>
    <p:extLst>
      <p:ext uri="{BB962C8B-B14F-4D97-AF65-F5344CB8AC3E}">
        <p14:creationId xmlns:p14="http://schemas.microsoft.com/office/powerpoint/2010/main" val="38590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CBF76B2-DDAC-4734-95F1-E3D41B34F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373533" y="6491288"/>
            <a:ext cx="2890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</a:rPr>
              <a:t>http://nguyentuyen.vnn.ms</a:t>
            </a:r>
          </a:p>
        </p:txBody>
      </p:sp>
    </p:spTree>
    <p:extLst>
      <p:ext uri="{BB962C8B-B14F-4D97-AF65-F5344CB8AC3E}">
        <p14:creationId xmlns:p14="http://schemas.microsoft.com/office/powerpoint/2010/main" val="25078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183F7A-8EF0-4DA2-9A8B-C59254D842CA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F7865-0B7C-46E6-8A20-D0E4CB1A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7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file:///D:\BUT%20SON\nht\TM3.wmv" TargetMode="External"/><Relationship Id="rId7" Type="http://schemas.openxmlformats.org/officeDocument/2006/relationships/image" Target="../media/image21.png"/><Relationship Id="rId2" Type="http://schemas.openxmlformats.org/officeDocument/2006/relationships/video" Target="file:///D:\BUT%20SON\nht\TM2.wmv" TargetMode="External"/><Relationship Id="rId1" Type="http://schemas.openxmlformats.org/officeDocument/2006/relationships/video" Target="file:///D:\BUT%20SON\nht\TM%201.wm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.wav"/><Relationship Id="rId6" Type="http://schemas.openxmlformats.org/officeDocument/2006/relationships/image" Target="../media/image22.gif"/><Relationship Id="rId11" Type="http://schemas.openxmlformats.org/officeDocument/2006/relationships/image" Target="../media/image25.gif"/><Relationship Id="rId5" Type="http://schemas.openxmlformats.org/officeDocument/2006/relationships/audio" Target="../media/audio4.wav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7010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LỚP 3A</a:t>
            </a: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1905000" y="38862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571625" y="103188"/>
            <a:ext cx="9144000" cy="6858000"/>
            <a:chOff x="8" y="0"/>
            <a:chExt cx="5760" cy="4320"/>
          </a:xfrm>
        </p:grpSpPr>
        <p:pic>
          <p:nvPicPr>
            <p:cNvPr id="512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513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3962400" y="36576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VỀ XÃ HỘI</a:t>
            </a:r>
          </a:p>
        </p:txBody>
      </p:sp>
      <p:sp>
        <p:nvSpPr>
          <p:cNvPr id="5127" name="WordArt 3"/>
          <p:cNvSpPr>
            <a:spLocks noChangeArrowheads="1" noChangeShapeType="1" noTextEdit="1"/>
          </p:cNvSpPr>
          <p:nvPr/>
        </p:nvSpPr>
        <p:spPr bwMode="auto">
          <a:xfrm>
            <a:off x="4114800" y="48006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0" y="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vi-VN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hãy nối các cơ quan chức năng ở cột </a:t>
            </a:r>
            <a:r>
              <a:rPr lang="en-US" altLang="vi-VN" sz="2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2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với nhiệm vụ phù hợp ở cột </a:t>
            </a:r>
            <a:r>
              <a:rPr lang="en-US" altLang="vi-VN" sz="2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2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7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9" name="Group 16"/>
          <p:cNvGrpSpPr>
            <a:grpSpLocks/>
          </p:cNvGrpSpPr>
          <p:nvPr/>
        </p:nvGrpSpPr>
        <p:grpSpPr bwMode="auto">
          <a:xfrm>
            <a:off x="1600200" y="2133600"/>
            <a:ext cx="2438400" cy="4038600"/>
            <a:chOff x="76200" y="2362200"/>
            <a:chExt cx="2438400" cy="4038600"/>
          </a:xfrm>
        </p:grpSpPr>
        <p:sp>
          <p:nvSpPr>
            <p:cNvPr id="14351" name="Rectangle 24"/>
            <p:cNvSpPr>
              <a:spLocks noChangeArrowheads="1"/>
            </p:cNvSpPr>
            <p:nvPr/>
          </p:nvSpPr>
          <p:spPr bwMode="auto">
            <a:xfrm>
              <a:off x="76200" y="2362200"/>
              <a:ext cx="2438400" cy="685800"/>
            </a:xfrm>
            <a:prstGeom prst="rect">
              <a:avLst/>
            </a:prstGeom>
            <a:solidFill>
              <a:srgbClr val="FFFF00"/>
            </a:solidFill>
            <a:ln w="412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Bệnh viện </a:t>
              </a:r>
            </a:p>
          </p:txBody>
        </p:sp>
        <p:sp>
          <p:nvSpPr>
            <p:cNvPr id="14352" name="Rectangle 29"/>
            <p:cNvSpPr>
              <a:spLocks noChangeArrowheads="1"/>
            </p:cNvSpPr>
            <p:nvPr/>
          </p:nvSpPr>
          <p:spPr bwMode="auto">
            <a:xfrm>
              <a:off x="90488" y="4572000"/>
              <a:ext cx="2424112" cy="6858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1308E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Công an tỉnh</a:t>
              </a:r>
            </a:p>
          </p:txBody>
        </p:sp>
        <p:sp>
          <p:nvSpPr>
            <p:cNvPr id="14353" name="Rectangle 25"/>
            <p:cNvSpPr>
              <a:spLocks noChangeArrowheads="1"/>
            </p:cNvSpPr>
            <p:nvPr/>
          </p:nvSpPr>
          <p:spPr bwMode="auto">
            <a:xfrm>
              <a:off x="76200" y="3505200"/>
              <a:ext cx="2438400" cy="6858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1308E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Biêu điện</a:t>
              </a:r>
            </a:p>
          </p:txBody>
        </p:sp>
        <p:sp>
          <p:nvSpPr>
            <p:cNvPr id="14354" name="Rectangle 29"/>
            <p:cNvSpPr>
              <a:spLocks noChangeArrowheads="1"/>
            </p:cNvSpPr>
            <p:nvPr/>
          </p:nvSpPr>
          <p:spPr bwMode="auto">
            <a:xfrm>
              <a:off x="90488" y="5638800"/>
              <a:ext cx="2424112" cy="762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1308E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altLang="vi-VN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Trụ sở UBND</a:t>
              </a:r>
              <a:endParaRPr lang="en-US" altLang="vi-VN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Tỉnh ( Thành phô)</a:t>
              </a:r>
              <a:endParaRPr lang="en-US" altLang="vi-VN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393950" y="1143000"/>
            <a:ext cx="133985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C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7956550" y="1066800"/>
            <a:ext cx="133985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rgbClr val="C00000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14342" name="Group 17"/>
          <p:cNvGrpSpPr>
            <a:grpSpLocks/>
          </p:cNvGrpSpPr>
          <p:nvPr/>
        </p:nvGrpSpPr>
        <p:grpSpPr bwMode="auto">
          <a:xfrm>
            <a:off x="7239000" y="2133600"/>
            <a:ext cx="3200400" cy="4114800"/>
            <a:chOff x="5715000" y="2286000"/>
            <a:chExt cx="3200400" cy="4114800"/>
          </a:xfrm>
        </p:grpSpPr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5715000" y="2286000"/>
              <a:ext cx="32004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trì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trật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.</a:t>
              </a: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5715000" y="3475038"/>
              <a:ext cx="3200400" cy="715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khiển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phố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5715000" y="4495800"/>
              <a:ext cx="3200400" cy="762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Khám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chữa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715000" y="5562600"/>
              <a:ext cx="32004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Trao đổi thông tin liên lạc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4038600" y="2476500"/>
            <a:ext cx="3200400" cy="2057400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38600" y="3619500"/>
            <a:ext cx="3200400" cy="1866900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038600" y="3681414"/>
            <a:ext cx="3200400" cy="2185987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038600" y="2667000"/>
            <a:ext cx="3124200" cy="2019300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2667000" y="2743200"/>
            <a:ext cx="1828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 chè</a:t>
            </a: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auto">
          <a:xfrm>
            <a:off x="7467600" y="2743200"/>
            <a:ext cx="2057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 cà phê</a:t>
            </a:r>
          </a:p>
        </p:txBody>
      </p:sp>
      <p:graphicFrame>
        <p:nvGraphicFramePr>
          <p:cNvPr id="1026" name="Object 12"/>
          <p:cNvGraphicFramePr>
            <a:graphicFrameLocks noGrp="1" noChangeAspect="1"/>
          </p:cNvGraphicFramePr>
          <p:nvPr>
            <p:ph/>
          </p:nvPr>
        </p:nvGraphicFramePr>
        <p:xfrm>
          <a:off x="2133600" y="3124200"/>
          <a:ext cx="3429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780952" imgH="2828571" progId="MSPhotoEd.3">
                  <p:embed/>
                </p:oleObj>
              </mc:Choice>
              <mc:Fallback>
                <p:oleObj name="Photo Editor Photo" r:id="rId2" imgW="3780952" imgH="2828571" progId="MSPhotoEd.3">
                  <p:embed/>
                  <p:pic>
                    <p:nvPicPr>
                      <p:cNvPr id="10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3429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4"/>
          <p:cNvSpPr txBox="1">
            <a:spLocks noChangeArrowheads="1"/>
          </p:cNvSpPr>
          <p:nvPr/>
        </p:nvSpPr>
        <p:spPr bwMode="auto">
          <a:xfrm>
            <a:off x="2438400" y="6335714"/>
            <a:ext cx="20574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 nhã</a:t>
            </a:r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7162800" y="6334125"/>
            <a:ext cx="1981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000000"/>
                </a:solidFill>
              </a:rPr>
              <a:t>Trồng rau</a:t>
            </a:r>
          </a:p>
        </p:txBody>
      </p:sp>
      <p:pic>
        <p:nvPicPr>
          <p:cNvPr id="1031" name="Picture 9" descr="er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3581400" cy="2514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1" descr="Trong ca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H:\trồng ra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38687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ẻtrtyu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230188"/>
            <a:ext cx="41148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sgh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762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352801"/>
            <a:ext cx="40179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dongt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4038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0" y="2819400"/>
            <a:ext cx="60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77200" y="2895600"/>
            <a:ext cx="60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57600" y="6400800"/>
            <a:ext cx="60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96200" y="6477000"/>
            <a:ext cx="60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467600" cy="1143000"/>
          </a:xfrm>
        </p:spPr>
        <p:txBody>
          <a:bodyPr/>
          <a:lstStyle/>
          <a:p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hoạt </a:t>
            </a:r>
            <a:r>
              <a:rPr lang="vi-VN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nông nghiệp ở </a:t>
            </a:r>
            <a:r>
              <a:rPr lang="vi-VN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em</a:t>
            </a:r>
            <a:endParaRPr lang="en-US" altLang="vi-VN" sz="3200" b="1">
              <a:solidFill>
                <a:srgbClr val="FF0000"/>
              </a:solidFill>
            </a:endParaRPr>
          </a:p>
        </p:txBody>
      </p:sp>
      <p:pic>
        <p:nvPicPr>
          <p:cNvPr id="28677" name="Picture 5" descr="C:\Users\SONY\Desktop\canh-dong-lua-mua-gat_085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295400"/>
            <a:ext cx="2970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h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1"/>
            <a:ext cx="2590800" cy="2111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a%20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43000"/>
            <a:ext cx="2667000" cy="213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2209800" y="32766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vi-VN" sz="2000">
                <a:solidFill>
                  <a:srgbClr val="000000"/>
                </a:solidFill>
              </a:rPr>
              <a:t> rau</a:t>
            </a: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 flipH="1">
            <a:off x="5257801" y="3276600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 lúa         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133600" y="6019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Nuôi lợn</a:t>
            </a:r>
            <a:endParaRPr lang="en-US" altLang="vi-VN" sz="2000">
              <a:solidFill>
                <a:srgbClr val="000000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8305800" y="3352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Nuôi gà</a:t>
            </a:r>
            <a:endParaRPr lang="en-US" altLang="vi-VN" sz="2000">
              <a:solidFill>
                <a:srgbClr val="000000"/>
              </a:solidFill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8153400" y="60198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 b</a:t>
            </a:r>
            <a:r>
              <a: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diễn</a:t>
            </a:r>
            <a:endParaRPr lang="en-US" altLang="vi-VN" sz="2000">
              <a:solidFill>
                <a:srgbClr val="000000"/>
              </a:solidFill>
            </a:endParaRPr>
          </a:p>
        </p:txBody>
      </p:sp>
      <p:pic>
        <p:nvPicPr>
          <p:cNvPr id="68610" name="Picture 2" descr="C:\Users\SONY\Desktop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95400"/>
            <a:ext cx="26717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C:\Users\SONY\Desktop\bosu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33800"/>
            <a:ext cx="3013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:\Users\SONY\Desktop\IMG-0034-1422962204_660x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029200" y="6019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Nuôi bò sữa</a:t>
            </a:r>
            <a:endParaRPr lang="en-US" altLang="vi-VN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3" grpId="0"/>
      <p:bldP spid="16" grpId="0"/>
      <p:bldP spid="17" grpId="0"/>
      <p:bldP spid="19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2803526" y="-45720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400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0" y="61674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cs typeface="Arial" pitchFamily="34" charset="0"/>
              </a:rPr>
              <a:t>Một số hoạt động mua bán (Video)</a:t>
            </a:r>
          </a:p>
        </p:txBody>
      </p:sp>
      <p:pic>
        <p:nvPicPr>
          <p:cNvPr id="16" name="TM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784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M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784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TM3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5775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33601" y="1371601"/>
            <a:ext cx="7669213" cy="36750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400" b="1">
              <a:solidFill>
                <a:srgbClr val="0033CC"/>
              </a:solidFill>
              <a:latin typeface=".VnAvant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33600" y="1295400"/>
            <a:ext cx="76581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vi-VN" sz="2800" b="1" i="1">
                <a:solidFill>
                  <a:srgbClr val="000000"/>
                </a:solidFill>
                <a:latin typeface="Times New Roman" pitchFamily="18" charset="0"/>
              </a:rPr>
              <a:t>Câu 1: Khi phát hiện ra cháy cần báo cho:</a:t>
            </a:r>
            <a:endParaRPr lang="en-US" altLang="vi-VN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4825" name="AutoShape 10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4826" name="AutoShape 16"/>
          <p:cNvSpPr>
            <a:spLocks noChangeArrowheads="1"/>
          </p:cNvSpPr>
          <p:nvPr/>
        </p:nvSpPr>
        <p:spPr bwMode="auto">
          <a:xfrm>
            <a:off x="54610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0" y="5257800"/>
            <a:ext cx="3689350" cy="865188"/>
            <a:chOff x="0" y="0"/>
            <a:chExt cx="3072" cy="960"/>
          </a:xfrm>
        </p:grpSpPr>
        <p:sp>
          <p:nvSpPr>
            <p:cNvPr id="18459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1846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 pitchFamily="34" charset="0"/>
                </a:rPr>
                <a:t>HÕt giê</a:t>
              </a:r>
            </a:p>
          </p:txBody>
        </p:sp>
      </p:grpSp>
      <p:pic>
        <p:nvPicPr>
          <p:cNvPr id="18444" name="Picture 21" descr="Book-03-j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10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>
            <a:hlinkClick r:id="rId7" action="ppaction://hlinksldjump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6" y="558641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092450" y="2438400"/>
            <a:ext cx="3498850" cy="579438"/>
            <a:chOff x="-80" y="0"/>
            <a:chExt cx="2204" cy="365"/>
          </a:xfrm>
        </p:grpSpPr>
        <p:pic>
          <p:nvPicPr>
            <p:cNvPr id="18457" name="Picture 33" descr="a_md_wh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" y="0"/>
              <a:ext cx="35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Text Box 34"/>
            <p:cNvSpPr txBox="1">
              <a:spLocks noChangeArrowheads="1"/>
            </p:cNvSpPr>
            <p:nvPr/>
          </p:nvSpPr>
          <p:spPr bwMode="auto">
            <a:xfrm>
              <a:off x="204" y="0"/>
              <a:ext cx="19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CC"/>
                  </a:solidFill>
                  <a:latin typeface="Times New Roman" pitchFamily="18" charset="0"/>
                </a:rPr>
                <a:t>  .   114</a:t>
              </a:r>
            </a:p>
          </p:txBody>
        </p:sp>
      </p:grpSp>
      <p:sp>
        <p:nvSpPr>
          <p:cNvPr id="34835" name="Oval 31"/>
          <p:cNvSpPr>
            <a:spLocks noChangeArrowheads="1"/>
          </p:cNvSpPr>
          <p:nvPr/>
        </p:nvSpPr>
        <p:spPr bwMode="auto">
          <a:xfrm>
            <a:off x="2895600" y="2362200"/>
            <a:ext cx="9144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0000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048000" y="3165476"/>
            <a:ext cx="3124200" cy="644525"/>
            <a:chOff x="-144" y="0"/>
            <a:chExt cx="1968" cy="406"/>
          </a:xfrm>
        </p:grpSpPr>
        <p:pic>
          <p:nvPicPr>
            <p:cNvPr id="18455" name="Picture 36" descr="b_md_wh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13"/>
              <a:ext cx="43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Text Box 37"/>
            <p:cNvSpPr txBox="1">
              <a:spLocks noChangeArrowheads="1"/>
            </p:cNvSpPr>
            <p:nvPr/>
          </p:nvSpPr>
          <p:spPr bwMode="auto">
            <a:xfrm>
              <a:off x="240" y="0"/>
              <a:ext cx="15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CC"/>
                  </a:solidFill>
                </a:rPr>
                <a:t> </a:t>
              </a:r>
              <a:r>
                <a:rPr lang="en-US" altLang="vi-VN" sz="3200" b="1">
                  <a:solidFill>
                    <a:srgbClr val="0000CC"/>
                  </a:solidFill>
                  <a:latin typeface="Times New Roman" pitchFamily="18" charset="0"/>
                </a:rPr>
                <a:t>.   115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041650" y="3916364"/>
            <a:ext cx="4540250" cy="579437"/>
            <a:chOff x="-136" y="0"/>
            <a:chExt cx="2860" cy="365"/>
          </a:xfrm>
        </p:grpSpPr>
        <p:sp>
          <p:nvSpPr>
            <p:cNvPr id="18453" name="Text Box 39"/>
            <p:cNvSpPr txBox="1">
              <a:spLocks noChangeArrowheads="1"/>
            </p:cNvSpPr>
            <p:nvPr/>
          </p:nvSpPr>
          <p:spPr bwMode="auto">
            <a:xfrm>
              <a:off x="213" y="0"/>
              <a:ext cx="251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CC"/>
                  </a:solidFill>
                  <a:latin typeface="Times New Roman" pitchFamily="18" charset="0"/>
                </a:rPr>
                <a:t>.     116</a:t>
              </a:r>
            </a:p>
          </p:txBody>
        </p:sp>
        <p:pic>
          <p:nvPicPr>
            <p:cNvPr id="18454" name="Picture 40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" y="0"/>
              <a:ext cx="4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4" name="Text Box 41"/>
          <p:cNvSpPr txBox="1">
            <a:spLocks noChangeArrowheads="1"/>
          </p:cNvSpPr>
          <p:nvPr/>
        </p:nvSpPr>
        <p:spPr bwMode="auto">
          <a:xfrm>
            <a:off x="2743200" y="381001"/>
            <a:ext cx="67818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FF00"/>
                </a:solidFill>
                <a:latin typeface=".VnTime" pitchFamily="34" charset="0"/>
              </a:rPr>
              <a:t> 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dáp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4843" name="j02120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43" descr="Tàng-Tà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3482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4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3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3"/>
                </p:tgtEl>
              </p:cMediaNode>
            </p:audio>
          </p:childTnLst>
        </p:cTn>
      </p:par>
    </p:tnLst>
    <p:bldLst>
      <p:bldP spid="3482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1143001"/>
            <a:ext cx="78676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86014" y="1173164"/>
            <a:ext cx="7572375" cy="9540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2: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Thấy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đang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trò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đuổi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bắt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5448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19467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0" y="5486400"/>
            <a:ext cx="3048000" cy="914400"/>
            <a:chOff x="0" y="0"/>
            <a:chExt cx="3072" cy="960"/>
          </a:xfrm>
        </p:grpSpPr>
        <p:sp>
          <p:nvSpPr>
            <p:cNvPr id="19483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1948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 pitchFamily="34" charset="0"/>
                </a:rPr>
                <a:t>HÕt giê</a:t>
              </a:r>
            </a:p>
          </p:txBody>
        </p:sp>
      </p:grpSp>
      <p:pic>
        <p:nvPicPr>
          <p:cNvPr id="19469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2819400" y="3810000"/>
            <a:ext cx="990600" cy="76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970214" y="2681288"/>
            <a:ext cx="6708775" cy="525462"/>
            <a:chOff x="-34" y="0"/>
            <a:chExt cx="2956" cy="331"/>
          </a:xfrm>
        </p:grpSpPr>
        <p:pic>
          <p:nvPicPr>
            <p:cNvPr id="11289" name="Picture 29" descr="a_md_wh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4" y="39"/>
              <a:ext cx="312" cy="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482" name="Text Box 37"/>
            <p:cNvSpPr txBox="1">
              <a:spLocks noChangeArrowheads="1"/>
            </p:cNvSpPr>
            <p:nvPr/>
          </p:nvSpPr>
          <p:spPr bwMode="auto">
            <a:xfrm>
              <a:off x="204" y="0"/>
              <a:ext cx="27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Hoan hô cỗ vũ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971800" y="3886200"/>
            <a:ext cx="4876800" cy="546100"/>
            <a:chOff x="-40" y="0"/>
            <a:chExt cx="2187" cy="344"/>
          </a:xfrm>
        </p:grpSpPr>
        <p:sp>
          <p:nvSpPr>
            <p:cNvPr id="19479" name="Text Box 39"/>
            <p:cNvSpPr txBox="1">
              <a:spLocks noChangeArrowheads="1"/>
            </p:cNvSpPr>
            <p:nvPr/>
          </p:nvSpPr>
          <p:spPr bwMode="auto">
            <a:xfrm>
              <a:off x="276" y="0"/>
              <a:ext cx="18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    . Báo với thầy cô giáo</a:t>
              </a:r>
            </a:p>
          </p:txBody>
        </p:sp>
        <p:pic>
          <p:nvPicPr>
            <p:cNvPr id="19480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" y="29"/>
              <a:ext cx="30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971800" y="3230564"/>
            <a:ext cx="6248400" cy="579437"/>
            <a:chOff x="-72" y="0"/>
            <a:chExt cx="3936" cy="365"/>
          </a:xfrm>
        </p:grpSpPr>
        <p:pic>
          <p:nvPicPr>
            <p:cNvPr id="19477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" y="17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8" name="Text Box 38"/>
            <p:cNvSpPr txBox="1">
              <a:spLocks noChangeArrowheads="1"/>
            </p:cNvSpPr>
            <p:nvPr/>
          </p:nvSpPr>
          <p:spPr bwMode="auto">
            <a:xfrm>
              <a:off x="216" y="0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Cùng tham gia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2819400" y="471489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08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981200" y="1066801"/>
            <a:ext cx="80200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86014" y="1173164"/>
            <a:ext cx="7572375" cy="954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FF00"/>
                </a:solidFill>
                <a:latin typeface="Times New Roman" pitchFamily="18" charset="0"/>
              </a:rPr>
              <a:t>Câu 3:Bưu điện, đài truyền hình, đài phát thanh là nơi diễn ra: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5448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20491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0" y="5486400"/>
            <a:ext cx="3048000" cy="914400"/>
            <a:chOff x="0" y="0"/>
            <a:chExt cx="3072" cy="960"/>
          </a:xfrm>
        </p:grpSpPr>
        <p:sp>
          <p:nvSpPr>
            <p:cNvPr id="20507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2050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 pitchFamily="34" charset="0"/>
                </a:rPr>
                <a:t>HÕt giê</a:t>
              </a:r>
            </a:p>
          </p:txBody>
        </p:sp>
      </p:grpSp>
      <p:pic>
        <p:nvPicPr>
          <p:cNvPr id="20493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1981200" y="2971800"/>
            <a:ext cx="1066800" cy="990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155826" y="2209800"/>
            <a:ext cx="7978775" cy="668338"/>
            <a:chOff x="-107" y="0"/>
            <a:chExt cx="3029" cy="421"/>
          </a:xfrm>
        </p:grpSpPr>
        <p:pic>
          <p:nvPicPr>
            <p:cNvPr id="20505" name="Picture 29" descr="a_md_wh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1820">
              <a:off x="-107" y="49"/>
              <a:ext cx="294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Text Box 37"/>
            <p:cNvSpPr txBox="1">
              <a:spLocks noChangeArrowheads="1"/>
            </p:cNvSpPr>
            <p:nvPr/>
          </p:nvSpPr>
          <p:spPr bwMode="auto">
            <a:xfrm>
              <a:off x="204" y="0"/>
              <a:ext cx="27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CC"/>
                  </a:solidFill>
                </a:rPr>
                <a:t>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Các buổi văn nghệ do địa phương tổ chức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133600" y="4267200"/>
            <a:ext cx="7696200" cy="1060450"/>
            <a:chOff x="-505" y="-67"/>
            <a:chExt cx="4190" cy="668"/>
          </a:xfrm>
        </p:grpSpPr>
        <p:sp>
          <p:nvSpPr>
            <p:cNvPr id="20503" name="Text Box 39"/>
            <p:cNvSpPr txBox="1">
              <a:spLocks noChangeArrowheads="1"/>
            </p:cNvSpPr>
            <p:nvPr/>
          </p:nvSpPr>
          <p:spPr bwMode="auto">
            <a:xfrm>
              <a:off x="35" y="0"/>
              <a:ext cx="365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. Là nơi thường tổ chức các trò chơi và trận đấu thể thao của địa phường</a:t>
              </a:r>
            </a:p>
          </p:txBody>
        </p:sp>
        <p:pic>
          <p:nvPicPr>
            <p:cNvPr id="20504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5" y="-67"/>
              <a:ext cx="458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133600" y="2895600"/>
            <a:ext cx="8001000" cy="1016000"/>
            <a:chOff x="0" y="-365"/>
            <a:chExt cx="4377" cy="541"/>
          </a:xfrm>
        </p:grpSpPr>
        <p:pic>
          <p:nvPicPr>
            <p:cNvPr id="20501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43"/>
              <a:ext cx="47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Text Box 38"/>
            <p:cNvSpPr txBox="1">
              <a:spLocks noChangeArrowheads="1"/>
            </p:cNvSpPr>
            <p:nvPr/>
          </p:nvSpPr>
          <p:spPr bwMode="auto">
            <a:xfrm>
              <a:off x="216" y="-365"/>
              <a:ext cx="4161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 nơi làm nơi nhận, chuyển, phát tin tức, thư tín, bưu phẩm các nơi chuyển đến…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2819400" y="471489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1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09800" y="1143001"/>
            <a:ext cx="78676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386014" y="1173164"/>
            <a:ext cx="7572375" cy="954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FF00"/>
                </a:solidFill>
                <a:latin typeface="Times New Roman" pitchFamily="18" charset="0"/>
              </a:rPr>
              <a:t>Câu 4: Ở làng quê, người dân thường sống bằng nghề: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5448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21515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0" y="5486400"/>
            <a:ext cx="3048000" cy="914400"/>
            <a:chOff x="0" y="0"/>
            <a:chExt cx="3072" cy="960"/>
          </a:xfrm>
        </p:grpSpPr>
        <p:sp>
          <p:nvSpPr>
            <p:cNvPr id="21531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2153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 pitchFamily="34" charset="0"/>
                </a:rPr>
                <a:t>HÕt giê</a:t>
              </a:r>
            </a:p>
          </p:txBody>
        </p:sp>
      </p:grpSp>
      <p:pic>
        <p:nvPicPr>
          <p:cNvPr id="21517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2209800" y="3200400"/>
            <a:ext cx="12954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438400" y="2133600"/>
            <a:ext cx="7391400" cy="954088"/>
            <a:chOff x="-34" y="-9"/>
            <a:chExt cx="2956" cy="426"/>
          </a:xfrm>
        </p:grpSpPr>
        <p:pic>
          <p:nvPicPr>
            <p:cNvPr id="11289" name="Picture 29" descr="a_md_wh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4" y="39"/>
              <a:ext cx="312" cy="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530" name="Text Box 37"/>
            <p:cNvSpPr txBox="1">
              <a:spLocks noChangeArrowheads="1"/>
            </p:cNvSpPr>
            <p:nvPr/>
          </p:nvSpPr>
          <p:spPr bwMode="auto">
            <a:xfrm>
              <a:off x="204" y="-9"/>
              <a:ext cx="2718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Công sở, cửa hàng, nhà máy xí nghiệp…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447926" y="4151314"/>
            <a:ext cx="7459663" cy="877887"/>
            <a:chOff x="-104" y="0"/>
            <a:chExt cx="3345" cy="409"/>
          </a:xfrm>
        </p:grpSpPr>
        <p:sp>
          <p:nvSpPr>
            <p:cNvPr id="21527" name="Text Box 39"/>
            <p:cNvSpPr txBox="1">
              <a:spLocks noChangeArrowheads="1"/>
            </p:cNvSpPr>
            <p:nvPr/>
          </p:nvSpPr>
          <p:spPr bwMode="auto">
            <a:xfrm>
              <a:off x="276" y="0"/>
              <a:ext cx="296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   . Cả A và B đều đúng</a:t>
              </a:r>
            </a:p>
          </p:txBody>
        </p:sp>
        <p:pic>
          <p:nvPicPr>
            <p:cNvPr id="21528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" y="29"/>
              <a:ext cx="37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436814" y="2971800"/>
            <a:ext cx="7621587" cy="1016000"/>
            <a:chOff x="-81" y="-48"/>
            <a:chExt cx="3945" cy="640"/>
          </a:xfrm>
        </p:grpSpPr>
        <p:pic>
          <p:nvPicPr>
            <p:cNvPr id="21525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" y="204"/>
              <a:ext cx="39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Text Box 38"/>
            <p:cNvSpPr txBox="1">
              <a:spLocks noChangeArrowheads="1"/>
            </p:cNvSpPr>
            <p:nvPr/>
          </p:nvSpPr>
          <p:spPr bwMode="auto">
            <a:xfrm>
              <a:off x="216" y="-48"/>
              <a:ext cx="364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Bằng nghề trông trọt, chăn nuôi,   chuồng trại…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2819400" y="471489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1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09800" y="1143001"/>
            <a:ext cx="78676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386014" y="1173163"/>
            <a:ext cx="7572375" cy="58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FF00"/>
                </a:solidFill>
                <a:latin typeface="Times New Roman" pitchFamily="18" charset="0"/>
              </a:rPr>
              <a:t>Câu 5</a:t>
            </a:r>
            <a:r>
              <a:rPr lang="en-US" altLang="vi-VN" sz="2800" i="1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altLang="vi-VN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 khi đi vệ sinh ta phải làm gì?</a:t>
            </a:r>
            <a:endParaRPr lang="en-US" altLang="vi-VN" sz="32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5448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22539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0" y="5486400"/>
            <a:ext cx="3048000" cy="914400"/>
            <a:chOff x="0" y="0"/>
            <a:chExt cx="3072" cy="960"/>
          </a:xfrm>
        </p:grpSpPr>
        <p:sp>
          <p:nvSpPr>
            <p:cNvPr id="22555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2255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 pitchFamily="34" charset="0"/>
                </a:rPr>
                <a:t>HÕt giê</a:t>
              </a:r>
            </a:p>
          </p:txBody>
        </p:sp>
      </p:grpSp>
      <p:pic>
        <p:nvPicPr>
          <p:cNvPr id="22541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2362200" y="3810000"/>
            <a:ext cx="990600" cy="76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590801" y="2133601"/>
            <a:ext cx="6708775" cy="525463"/>
            <a:chOff x="-34" y="0"/>
            <a:chExt cx="2956" cy="331"/>
          </a:xfrm>
        </p:grpSpPr>
        <p:pic>
          <p:nvPicPr>
            <p:cNvPr id="11289" name="Picture 29" descr="a_md_wh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4" y="39"/>
              <a:ext cx="312" cy="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554" name="Text Box 37"/>
            <p:cNvSpPr txBox="1">
              <a:spLocks noChangeArrowheads="1"/>
            </p:cNvSpPr>
            <p:nvPr/>
          </p:nvSpPr>
          <p:spPr bwMode="auto">
            <a:xfrm>
              <a:off x="204" y="0"/>
              <a:ext cx="27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Lấy khăn lau tay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514600" y="3886200"/>
            <a:ext cx="7239000" cy="609600"/>
            <a:chOff x="-40" y="0"/>
            <a:chExt cx="2187" cy="384"/>
          </a:xfrm>
        </p:grpSpPr>
        <p:sp>
          <p:nvSpPr>
            <p:cNvPr id="22551" name="Text Box 39"/>
            <p:cNvSpPr txBox="1">
              <a:spLocks noChangeArrowheads="1"/>
            </p:cNvSpPr>
            <p:nvPr/>
          </p:nvSpPr>
          <p:spPr bwMode="auto">
            <a:xfrm>
              <a:off x="236" y="0"/>
              <a:ext cx="19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 . Rữa tay sạch sẽ bằng xà phòng</a:t>
              </a:r>
            </a:p>
          </p:txBody>
        </p:sp>
        <p:pic>
          <p:nvPicPr>
            <p:cNvPr id="22552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" y="29"/>
              <a:ext cx="23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508250" y="2895600"/>
            <a:ext cx="7550150" cy="584200"/>
            <a:chOff x="-119" y="0"/>
            <a:chExt cx="4319" cy="368"/>
          </a:xfrm>
        </p:grpSpPr>
        <p:pic>
          <p:nvPicPr>
            <p:cNvPr id="22549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9" y="17"/>
              <a:ext cx="47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0" name="Text Box 38"/>
            <p:cNvSpPr txBox="1">
              <a:spLocks noChangeArrowheads="1"/>
            </p:cNvSpPr>
            <p:nvPr/>
          </p:nvSpPr>
          <p:spPr bwMode="auto">
            <a:xfrm>
              <a:off x="216" y="0"/>
              <a:ext cx="39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CC"/>
                  </a:solidFill>
                </a:rPr>
                <a:t>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Không cần rữa tay vì nước ướt thêm bẩn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2819400" y="471489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1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90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672" y="0"/>
            <a:chExt cx="5760" cy="4320"/>
          </a:xfrm>
        </p:grpSpPr>
        <p:pic>
          <p:nvPicPr>
            <p:cNvPr id="6148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905000" y="609600"/>
            <a:ext cx="8534400" cy="2971800"/>
          </a:xfrm>
          <a:prstGeom prst="cloudCallout">
            <a:avLst>
              <a:gd name="adj1" fmla="val -49134"/>
              <a:gd name="adj2" fmla="val 56852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nhà chúng ta thường sử dụng nguồn nước sinh hoạt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r>
              <a:rPr lang="en-US" altLang="vi-VN"/>
              <a:t>* Về nhà ôn lại nôi dung và vẽ tranh theo chủ đề: </a:t>
            </a:r>
            <a:r>
              <a:rPr lang="en-US" altLang="vi-VN" b="1" i="1">
                <a:solidFill>
                  <a:srgbClr val="FF0000"/>
                </a:solidFill>
              </a:rPr>
              <a:t>Xã hội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81200" y="2209801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 sz="4000"/>
              <a:t>Chuẩn bị bài theo chủ để: </a:t>
            </a:r>
            <a:r>
              <a:rPr lang="en-US" altLang="vi-VN" sz="4000" b="1" i="1">
                <a:solidFill>
                  <a:srgbClr val="FF0000"/>
                </a:solidFill>
              </a:rPr>
              <a:t>Tự nhiên</a:t>
            </a:r>
            <a:r>
              <a:rPr lang="en-US" altLang="vi-VN" sz="5000" b="1" i="1">
                <a:solidFill>
                  <a:srgbClr val="FF00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vi-VN" sz="4000" b="1" i="1"/>
              <a:t>Về nhà quan sát cây ở nhà xem chúng có giống và khác nhau ở điểm nào qua bài học sau Thực vật nhé!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-609600"/>
            <a:ext cx="9448800" cy="74676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514600" y="914400"/>
            <a:ext cx="402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90000"/>
            </a:pPr>
            <a:endParaRPr lang="en-US" altLang="en-US" sz="2800" b="1">
              <a:solidFill>
                <a:srgbClr val="336600"/>
              </a:solidFill>
              <a:cs typeface="Arial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524000" y="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057400" y="914401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Bodoni MT Black" pitchFamily="18" charset="0"/>
            </a:endParaRPr>
          </a:p>
        </p:txBody>
      </p:sp>
      <p:grpSp>
        <p:nvGrpSpPr>
          <p:cNvPr id="7173" name="Group 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672" y="0"/>
            <a:chExt cx="5760" cy="4320"/>
          </a:xfrm>
        </p:grpSpPr>
        <p:pic>
          <p:nvPicPr>
            <p:cNvPr id="7176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905000" y="457200"/>
            <a:ext cx="8382000" cy="1905000"/>
          </a:xfrm>
          <a:prstGeom prst="cloudCallout">
            <a:avLst>
              <a:gd name="adj1" fmla="val -49134"/>
              <a:gd name="adj2" fmla="val 56852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nước thải có gì gây hại cho sinh vật và sức khỏe con người?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3600" y="2667000"/>
            <a:ext cx="8153400" cy="1981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5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4"/>
          <p:cNvSpPr>
            <a:spLocks noGrp="1" noChangeArrowheads="1"/>
          </p:cNvSpPr>
          <p:nvPr>
            <p:ph type="title"/>
          </p:nvPr>
        </p:nvSpPr>
        <p:spPr>
          <a:xfrm>
            <a:off x="1981200" y="746125"/>
            <a:ext cx="8229600" cy="1143000"/>
          </a:xfrm>
        </p:spPr>
        <p:txBody>
          <a:bodyPr/>
          <a:lstStyle/>
          <a:p>
            <a:pPr eaLnBrk="1" hangingPunct="1"/>
            <a:endParaRPr lang="vi-VN" altLang="vi-VN" sz="5400"/>
          </a:p>
        </p:txBody>
      </p:sp>
      <p:pic>
        <p:nvPicPr>
          <p:cNvPr id="8195" name="Picture 4" descr="rgb-on-white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8196" name="Text Box 142"/>
          <p:cNvSpPr txBox="1">
            <a:spLocks noChangeArrowheads="1"/>
          </p:cNvSpPr>
          <p:nvPr/>
        </p:nvSpPr>
        <p:spPr bwMode="auto">
          <a:xfrm>
            <a:off x="3657600" y="746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8534" name="Text Box 166"/>
          <p:cNvSpPr txBox="1">
            <a:spLocks noChangeArrowheads="1"/>
          </p:cNvSpPr>
          <p:nvPr/>
        </p:nvSpPr>
        <p:spPr bwMode="auto">
          <a:xfrm>
            <a:off x="1524000" y="2971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Ông bà nội của em sinh ra mấy người con?... Đó là ai?..</a:t>
            </a:r>
          </a:p>
        </p:txBody>
      </p:sp>
      <p:sp>
        <p:nvSpPr>
          <p:cNvPr id="58535" name="Text Box 167"/>
          <p:cNvSpPr txBox="1">
            <a:spLocks noChangeArrowheads="1"/>
          </p:cNvSpPr>
          <p:nvPr/>
        </p:nvSpPr>
        <p:spPr bwMode="auto">
          <a:xfrm>
            <a:off x="1524000" y="1295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Gia đình em gồm mấy thế hệ? Thế hệ thứ nhất là ai? Thế hệ thứ hai là ai?...</a:t>
            </a:r>
          </a:p>
        </p:txBody>
      </p:sp>
      <p:sp>
        <p:nvSpPr>
          <p:cNvPr id="8" name="Text Box 166"/>
          <p:cNvSpPr txBox="1">
            <a:spLocks noChangeArrowheads="1"/>
          </p:cNvSpPr>
          <p:nvPr/>
        </p:nvSpPr>
        <p:spPr bwMode="auto">
          <a:xfrm>
            <a:off x="1524000" y="4840288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Bố mẹ em sinh ra những ai?... Cô (chú) của em sinh những ai?...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34" grpId="0"/>
      <p:bldP spid="5853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gb-on-white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9219" name="Text Box 142"/>
          <p:cNvSpPr txBox="1">
            <a:spLocks noChangeArrowheads="1"/>
          </p:cNvSpPr>
          <p:nvPr/>
        </p:nvSpPr>
        <p:spPr bwMode="auto">
          <a:xfrm>
            <a:off x="3657600" y="57451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 sz="2400">
              <a:solidFill>
                <a:srgbClr val="000000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524000" y="9144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D60093"/>
                </a:solidFill>
                <a:latin typeface="Times New Roman" pitchFamily="18" charset="0"/>
              </a:rPr>
              <a:t>-   </a:t>
            </a:r>
            <a:r>
              <a:rPr lang="en-US" altLang="vi-VN" sz="4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Tại sao chúng ta phải yêu quý những người họ hàng nội, họ ngoại của mình?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676400" y="3048000"/>
            <a:ext cx="8991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4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 ông bà nội, ngoại và các cô dì, chú bác cùng các con của họ là những người họ hàng ruột thịt của chúng ta.</a:t>
            </a:r>
            <a:endParaRPr lang="en-US" altLang="en-US" sz="4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672" y="0"/>
            <a:chExt cx="5760" cy="4320"/>
          </a:xfrm>
        </p:grpSpPr>
        <p:pic>
          <p:nvPicPr>
            <p:cNvPr id="10244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752600" y="1600200"/>
            <a:ext cx="8534400" cy="2971800"/>
          </a:xfrm>
          <a:prstGeom prst="cloudCallout">
            <a:avLst>
              <a:gd name="adj1" fmla="val -49134"/>
              <a:gd name="adj2" fmla="val 56852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6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514600" y="914400"/>
            <a:ext cx="402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90000"/>
            </a:pPr>
            <a:endParaRPr lang="en-US" altLang="en-US" sz="2800" b="1">
              <a:solidFill>
                <a:srgbClr val="336600"/>
              </a:solidFill>
              <a:cs typeface="Arial" pitchFamily="34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838200" y="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057400" y="914401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Bodoni MT Black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828800" y="1103314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1: 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Hoạt động chính ở trường là gì? Ngoài học tập chúng ta còn có hoạt động nào khác?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672" y="0"/>
            <a:chExt cx="5760" cy="4320"/>
          </a:xfrm>
        </p:grpSpPr>
        <p:pic>
          <p:nvPicPr>
            <p:cNvPr id="3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1752600" y="29718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2: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iờ ra chơi, để thư giãn chúng ta có thể chơi nhiều trò chơi  gì? Không nên chơi các trò chơi gì? </a:t>
            </a:r>
            <a:endParaRPr lang="en-US" altLang="vi-VN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28800" y="10160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3: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</a:rPr>
              <a:t>Khi đi xe đạp chúng ta cần đi như thế nào là đúng quy định</a:t>
            </a: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vi-VN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12291" name="Group 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672" y="0"/>
            <a:chExt cx="5760" cy="4320"/>
          </a:xfrm>
        </p:grpSpPr>
        <p:pic>
          <p:nvPicPr>
            <p:cNvPr id="12293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52600" y="34290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4: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Nơi bạn đang sinh sống thuộc làng quê hay đô thị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 họ sống chủ yếu </a:t>
            </a:r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 nghề gì? </a:t>
            </a:r>
            <a:endParaRPr lang="en-US" altLang="vi-VN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52600" y="7620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5: </a:t>
            </a: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Cháy thường gây ra những thiệt hại gì? Cách tốt nhất để phòng cháy là?</a:t>
            </a:r>
            <a:endParaRPr lang="en-US" altLang="vi-VN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52600" y="23622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6:</a:t>
            </a:r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Bưu điện thường diễn ra những hoạt động gì?  </a:t>
            </a: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672" y="0"/>
            <a:chExt cx="5760" cy="4320"/>
          </a:xfrm>
        </p:grpSpPr>
        <p:pic>
          <p:nvPicPr>
            <p:cNvPr id="13317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Widescreen</PresentationFormat>
  <Paragraphs>115</Paragraphs>
  <Slides>21</Slides>
  <Notes>1</Notes>
  <HiddenSlides>0</HiddenSlides>
  <MMClips>8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.VnAvant</vt:lpstr>
      <vt:lpstr>.VnTime</vt:lpstr>
      <vt:lpstr>Arial</vt:lpstr>
      <vt:lpstr>Bodoni MT Black</vt:lpstr>
      <vt:lpstr>Calibri</vt:lpstr>
      <vt:lpstr>Times New Roman</vt:lpstr>
      <vt:lpstr>1_Default Design</vt:lpstr>
      <vt:lpstr>Default Design</vt:lpstr>
      <vt:lpstr>1_Office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Tìm hiểu về hoạt động nông nghiệp ở địa phương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Về nhà ôn lại nôi dung và vẽ tranh theo chủ đề: Xã hội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2021-01-17T13:11:18Z</dcterms:created>
  <dcterms:modified xsi:type="dcterms:W3CDTF">2021-01-17T13:11:31Z</dcterms:modified>
</cp:coreProperties>
</file>