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01" r:id="rId2"/>
    <p:sldId id="274" r:id="rId3"/>
    <p:sldId id="280" r:id="rId4"/>
    <p:sldId id="281" r:id="rId5"/>
    <p:sldId id="265" r:id="rId6"/>
    <p:sldId id="275" r:id="rId7"/>
    <p:sldId id="276" r:id="rId8"/>
    <p:sldId id="298" r:id="rId9"/>
    <p:sldId id="302" r:id="rId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4660"/>
  </p:normalViewPr>
  <p:slideViewPr>
    <p:cSldViewPr>
      <p:cViewPr varScale="1">
        <p:scale>
          <a:sx n="82" d="100"/>
          <a:sy n="82" d="100"/>
        </p:scale>
        <p:origin x="151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AA96F7E-8207-4329-B375-E5C25239B676}" type="slidenum">
              <a:rPr lang="en-US"/>
              <a:pPr>
                <a:defRPr/>
              </a:pPr>
              <a:t>‹#›</a:t>
            </a:fld>
            <a:endParaRPr lang="en-US"/>
          </a:p>
        </p:txBody>
      </p:sp>
    </p:spTree>
    <p:extLst>
      <p:ext uri="{BB962C8B-B14F-4D97-AF65-F5344CB8AC3E}">
        <p14:creationId xmlns:p14="http://schemas.microsoft.com/office/powerpoint/2010/main" val="3978675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02D791-F4D7-47DD-87F0-F2E4797E74F8}" type="slidenum">
              <a:rPr lang="en-US"/>
              <a:pPr>
                <a:defRPr/>
              </a:pPr>
              <a:t>‹#›</a:t>
            </a:fld>
            <a:endParaRPr lang="en-US"/>
          </a:p>
        </p:txBody>
      </p:sp>
    </p:spTree>
    <p:extLst>
      <p:ext uri="{BB962C8B-B14F-4D97-AF65-F5344CB8AC3E}">
        <p14:creationId xmlns:p14="http://schemas.microsoft.com/office/powerpoint/2010/main" val="97059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B8EF1-78F7-4C9C-8537-E79383CE6720}" type="slidenum">
              <a:rPr lang="en-US"/>
              <a:pPr>
                <a:defRPr/>
              </a:pPr>
              <a:t>‹#›</a:t>
            </a:fld>
            <a:endParaRPr lang="en-US"/>
          </a:p>
        </p:txBody>
      </p:sp>
    </p:spTree>
    <p:extLst>
      <p:ext uri="{BB962C8B-B14F-4D97-AF65-F5344CB8AC3E}">
        <p14:creationId xmlns:p14="http://schemas.microsoft.com/office/powerpoint/2010/main" val="26619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22695-889B-420B-B3CF-B553D51433E2}" type="slidenum">
              <a:rPr lang="en-US"/>
              <a:pPr>
                <a:defRPr/>
              </a:pPr>
              <a:t>‹#›</a:t>
            </a:fld>
            <a:endParaRPr lang="en-US"/>
          </a:p>
        </p:txBody>
      </p:sp>
    </p:spTree>
    <p:extLst>
      <p:ext uri="{BB962C8B-B14F-4D97-AF65-F5344CB8AC3E}">
        <p14:creationId xmlns:p14="http://schemas.microsoft.com/office/powerpoint/2010/main" val="3400729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69339-2755-4A63-8FA5-52DCDF6B2E0C}" type="slidenum">
              <a:rPr lang="en-US"/>
              <a:pPr>
                <a:defRPr/>
              </a:pPr>
              <a:t>‹#›</a:t>
            </a:fld>
            <a:endParaRPr lang="en-US"/>
          </a:p>
        </p:txBody>
      </p:sp>
    </p:spTree>
    <p:extLst>
      <p:ext uri="{BB962C8B-B14F-4D97-AF65-F5344CB8AC3E}">
        <p14:creationId xmlns:p14="http://schemas.microsoft.com/office/powerpoint/2010/main" val="192016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D99899-5448-4BCC-9F6D-FA20B33DAA24}" type="slidenum">
              <a:rPr lang="en-US"/>
              <a:pPr>
                <a:defRPr/>
              </a:pPr>
              <a:t>‹#›</a:t>
            </a:fld>
            <a:endParaRPr lang="en-US"/>
          </a:p>
        </p:txBody>
      </p:sp>
    </p:spTree>
    <p:extLst>
      <p:ext uri="{BB962C8B-B14F-4D97-AF65-F5344CB8AC3E}">
        <p14:creationId xmlns:p14="http://schemas.microsoft.com/office/powerpoint/2010/main" val="111029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E75E56-032C-401E-ADC7-1DFB73AC7A9C}" type="slidenum">
              <a:rPr lang="en-US"/>
              <a:pPr>
                <a:defRPr/>
              </a:pPr>
              <a:t>‹#›</a:t>
            </a:fld>
            <a:endParaRPr lang="en-US"/>
          </a:p>
        </p:txBody>
      </p:sp>
    </p:spTree>
    <p:extLst>
      <p:ext uri="{BB962C8B-B14F-4D97-AF65-F5344CB8AC3E}">
        <p14:creationId xmlns:p14="http://schemas.microsoft.com/office/powerpoint/2010/main" val="412363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0712C6-4B60-46DA-B7FE-C6F2E344063B}" type="slidenum">
              <a:rPr lang="en-US"/>
              <a:pPr>
                <a:defRPr/>
              </a:pPr>
              <a:t>‹#›</a:t>
            </a:fld>
            <a:endParaRPr lang="en-US"/>
          </a:p>
        </p:txBody>
      </p:sp>
    </p:spTree>
    <p:extLst>
      <p:ext uri="{BB962C8B-B14F-4D97-AF65-F5344CB8AC3E}">
        <p14:creationId xmlns:p14="http://schemas.microsoft.com/office/powerpoint/2010/main" val="385333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866D22-5941-4FB2-951D-82AC3AA3AAC3}" type="slidenum">
              <a:rPr lang="en-US"/>
              <a:pPr>
                <a:defRPr/>
              </a:pPr>
              <a:t>‹#›</a:t>
            </a:fld>
            <a:endParaRPr lang="en-US"/>
          </a:p>
        </p:txBody>
      </p:sp>
    </p:spTree>
    <p:extLst>
      <p:ext uri="{BB962C8B-B14F-4D97-AF65-F5344CB8AC3E}">
        <p14:creationId xmlns:p14="http://schemas.microsoft.com/office/powerpoint/2010/main" val="320533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8F6923-1128-4753-ACE1-FE1952782ACB}" type="slidenum">
              <a:rPr lang="en-US"/>
              <a:pPr>
                <a:defRPr/>
              </a:pPr>
              <a:t>‹#›</a:t>
            </a:fld>
            <a:endParaRPr lang="en-US"/>
          </a:p>
        </p:txBody>
      </p:sp>
    </p:spTree>
    <p:extLst>
      <p:ext uri="{BB962C8B-B14F-4D97-AF65-F5344CB8AC3E}">
        <p14:creationId xmlns:p14="http://schemas.microsoft.com/office/powerpoint/2010/main" val="268507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10669B-B672-413B-A9CC-E2D0C0DC7FAA}" type="slidenum">
              <a:rPr lang="en-US"/>
              <a:pPr>
                <a:defRPr/>
              </a:pPr>
              <a:t>‹#›</a:t>
            </a:fld>
            <a:endParaRPr lang="en-US"/>
          </a:p>
        </p:txBody>
      </p:sp>
    </p:spTree>
    <p:extLst>
      <p:ext uri="{BB962C8B-B14F-4D97-AF65-F5344CB8AC3E}">
        <p14:creationId xmlns:p14="http://schemas.microsoft.com/office/powerpoint/2010/main" val="264893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9F9E3A-0FE5-4E0A-BBE8-548EA0E7051D}" type="slidenum">
              <a:rPr lang="en-US"/>
              <a:pPr>
                <a:defRPr/>
              </a:pPr>
              <a:t>‹#›</a:t>
            </a:fld>
            <a:endParaRPr lang="en-US"/>
          </a:p>
        </p:txBody>
      </p:sp>
    </p:spTree>
    <p:extLst>
      <p:ext uri="{BB962C8B-B14F-4D97-AF65-F5344CB8AC3E}">
        <p14:creationId xmlns:p14="http://schemas.microsoft.com/office/powerpoint/2010/main" val="8151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CEC0145-6DBF-470F-8C4E-EFBCA14FFC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opy of Chu 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389613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57200" y="914400"/>
            <a:ext cx="586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200" b="1" u="sng" dirty="0" err="1"/>
              <a:t>Luyện</a:t>
            </a:r>
            <a:r>
              <a:rPr lang="en-US" sz="3200" b="1" u="sng" dirty="0"/>
              <a:t> </a:t>
            </a:r>
            <a:r>
              <a:rPr lang="en-US" sz="3200" b="1" u="sng" dirty="0" err="1"/>
              <a:t>viết</a:t>
            </a:r>
            <a:r>
              <a:rPr lang="en-US" sz="3200" b="1" u="sng" dirty="0"/>
              <a:t> </a:t>
            </a:r>
            <a:r>
              <a:rPr lang="en-US" sz="3200" b="1" u="sng" dirty="0" err="1"/>
              <a:t>từ</a:t>
            </a:r>
            <a:r>
              <a:rPr lang="en-US" sz="3200" b="1" u="sng" dirty="0"/>
              <a:t> </a:t>
            </a:r>
            <a:r>
              <a:rPr lang="en-US" sz="3200" b="1" u="sng" dirty="0" err="1"/>
              <a:t>ứng</a:t>
            </a:r>
            <a:r>
              <a:rPr lang="en-US" sz="3200" b="1" u="sng" dirty="0"/>
              <a:t> </a:t>
            </a:r>
            <a:r>
              <a:rPr lang="en-US" sz="3200" b="1" u="sng" dirty="0" err="1"/>
              <a:t>dụng</a:t>
            </a:r>
            <a:r>
              <a:rPr lang="en-US" sz="3200" b="1" dirty="0"/>
              <a:t> </a:t>
            </a:r>
          </a:p>
        </p:txBody>
      </p:sp>
      <p:pic>
        <p:nvPicPr>
          <p:cNvPr id="10249" name="Picture 9" descr="đ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04800" y="4114800"/>
            <a:ext cx="81946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t>  </a:t>
            </a:r>
            <a:r>
              <a:rPr lang="en-US" sz="2800" b="1" dirty="0" err="1">
                <a:solidFill>
                  <a:srgbClr val="FF0000"/>
                </a:solidFill>
                <a:latin typeface="Times New Roman" pitchFamily="18" charset="0"/>
                <a:cs typeface="Times New Roman" pitchFamily="18" charset="0"/>
              </a:rPr>
              <a:t>Tân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trào</a:t>
            </a:r>
            <a:r>
              <a:rPr lang="en-US" sz="2800" b="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xã</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huyện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Sơn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Dương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tỉnh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Tuyên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Đây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diễn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ra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những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kiện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nổi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tiếng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lịch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mạng</a:t>
            </a:r>
            <a:r>
              <a:rPr lang="en-US" sz="2800" b="1" i="1" dirty="0">
                <a:solidFill>
                  <a:srgbClr val="FF0000"/>
                </a:solidFill>
                <a:latin typeface="Times New Roman" pitchFamily="18" charset="0"/>
                <a:cs typeface="Times New Roman" pitchFamily="18" charset="0"/>
              </a:rPr>
              <a:t>: 22- 12 1944 </a:t>
            </a:r>
            <a:r>
              <a:rPr lang="en-US" sz="2800" b="1" i="1" dirty="0" err="1">
                <a:solidFill>
                  <a:srgbClr val="FF0000"/>
                </a:solidFill>
                <a:latin typeface="Times New Roman" pitchFamily="18" charset="0"/>
                <a:cs typeface="Times New Roman" pitchFamily="18" charset="0"/>
              </a:rPr>
              <a:t>thành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lập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Việt</a:t>
            </a:r>
            <a:r>
              <a:rPr lang="en-US" sz="2800" b="1" i="1" dirty="0">
                <a:solidFill>
                  <a:srgbClr val="FF0000"/>
                </a:solidFill>
                <a:latin typeface="Times New Roman" pitchFamily="18" charset="0"/>
                <a:cs typeface="Times New Roman" pitchFamily="18" charset="0"/>
              </a:rPr>
              <a:t> Nam, </a:t>
            </a:r>
            <a:r>
              <a:rPr lang="en-US" sz="2800" b="1" i="1" dirty="0" err="1">
                <a:solidFill>
                  <a:srgbClr val="FF0000"/>
                </a:solidFill>
                <a:latin typeface="Times New Roman" pitchFamily="18" charset="0"/>
                <a:cs typeface="Times New Roman" pitchFamily="18" charset="0"/>
              </a:rPr>
              <a:t>họp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quyết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định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khởi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nghĩa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lập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tháng</a:t>
            </a:r>
            <a:r>
              <a:rPr lang="en-US" sz="2800" b="1" i="1" dirty="0">
                <a:solidFill>
                  <a:srgbClr val="FF0000"/>
                </a:solidFill>
                <a:latin typeface="Times New Roman" pitchFamily="18" charset="0"/>
                <a:cs typeface="Times New Roman" pitchFamily="18" charset="0"/>
              </a:rPr>
              <a:t> 8 </a:t>
            </a:r>
            <a:r>
              <a:rPr lang="en-US" sz="2800" b="1" i="1" dirty="0" err="1">
                <a:solidFill>
                  <a:srgbClr val="FF0000"/>
                </a:solidFill>
                <a:latin typeface="Times New Roman" pitchFamily="18" charset="0"/>
                <a:cs typeface="Times New Roman" pitchFamily="18" charset="0"/>
              </a:rPr>
              <a:t>năm</a:t>
            </a:r>
            <a:r>
              <a:rPr lang="en-US" sz="2800" b="1" i="1" dirty="0">
                <a:solidFill>
                  <a:srgbClr val="FF0000"/>
                </a:solidFill>
                <a:latin typeface="Times New Roman" pitchFamily="18" charset="0"/>
                <a:cs typeface="Times New Roman" pitchFamily="18" charset="0"/>
              </a:rPr>
              <a:t> 1945.</a:t>
            </a:r>
            <a:endParaRPr lang="en-US" sz="2800" b="1" dirty="0">
              <a:solidFill>
                <a:srgbClr val="FF0000"/>
              </a:solidFill>
              <a:latin typeface="Times New Roman" pitchFamily="18" charset="0"/>
              <a:cs typeface="Times New Roman" pitchFamily="18" charset="0"/>
            </a:endParaRPr>
          </a:p>
        </p:txBody>
      </p:sp>
      <p:pic>
        <p:nvPicPr>
          <p:cNvPr id="15366" name="Picture 3" descr="Copy of Tan Tr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55626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d"/>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1000"/>
                                        <p:tgtEl>
                                          <p:spTgt spid="10249"/>
                                        </p:tgtEl>
                                      </p:cBhvr>
                                    </p:animEffect>
                                    <p:anim calcmode="lin" valueType="num">
                                      <p:cBhvr>
                                        <p:cTn id="8" dur="1000" fill="hold"/>
                                        <p:tgtEl>
                                          <p:spTgt spid="10249"/>
                                        </p:tgtEl>
                                        <p:attrNameLst>
                                          <p:attrName>ppt_x</p:attrName>
                                        </p:attrNameLst>
                                      </p:cBhvr>
                                      <p:tavLst>
                                        <p:tav tm="0">
                                          <p:val>
                                            <p:strVal val="#ppt_x"/>
                                          </p:val>
                                        </p:tav>
                                        <p:tav tm="100000">
                                          <p:val>
                                            <p:strVal val="#ppt_x"/>
                                          </p:val>
                                        </p:tav>
                                      </p:tavLst>
                                    </p:anim>
                                    <p:anim calcmode="lin" valueType="num">
                                      <p:cBhvr>
                                        <p:cTn id="9" dur="1000" fill="hold"/>
                                        <p:tgtEl>
                                          <p:spTgt spid="102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1000"/>
                                        <p:tgtEl>
                                          <p:spTgt spid="10244"/>
                                        </p:tgtEl>
                                      </p:cBhvr>
                                    </p:animEffect>
                                    <p:anim calcmode="lin" valueType="num">
                                      <p:cBhvr>
                                        <p:cTn id="13" dur="1000" fill="hold"/>
                                        <p:tgtEl>
                                          <p:spTgt spid="10244"/>
                                        </p:tgtEl>
                                        <p:attrNameLst>
                                          <p:attrName>ppt_x</p:attrName>
                                        </p:attrNameLst>
                                      </p:cBhvr>
                                      <p:tavLst>
                                        <p:tav tm="0">
                                          <p:val>
                                            <p:strVal val="#ppt_x"/>
                                          </p:val>
                                        </p:tav>
                                        <p:tav tm="100000">
                                          <p:val>
                                            <p:strVal val="#ppt_x"/>
                                          </p:val>
                                        </p:tav>
                                      </p:tavLst>
                                    </p:anim>
                                    <p:anim calcmode="lin" valueType="num">
                                      <p:cBhvr>
                                        <p:cTn id="14"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524000"/>
            <a:ext cx="41576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4181475" y="1538288"/>
            <a:ext cx="48863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2800" b="1" dirty="0">
                <a:latin typeface="Times New Roman" pitchFamily="18" charset="0"/>
                <a:cs typeface="Times New Roman" pitchFamily="18" charset="0"/>
              </a:rPr>
              <a:t>Tại đây, các Đại biểu đã tán thành chủ trương tiến hành Tổng khởi nghĩa của Đảng, </a:t>
            </a:r>
            <a:r>
              <a:rPr lang="vi-VN" sz="2800" b="1" dirty="0">
                <a:solidFill>
                  <a:srgbClr val="FF0000"/>
                </a:solidFill>
                <a:latin typeface="Times New Roman" pitchFamily="18" charset="0"/>
                <a:cs typeface="Times New Roman" pitchFamily="18" charset="0"/>
              </a:rPr>
              <a:t>quy định quốc kỳ là lá cờ đỏ sao vàng, quốc ca là bài Tiến quân ca </a:t>
            </a:r>
            <a:r>
              <a:rPr lang="vi-VN" sz="2800" b="1" dirty="0">
                <a:latin typeface="Times New Roman" pitchFamily="18" charset="0"/>
                <a:cs typeface="Times New Roman" pitchFamily="18" charset="0"/>
              </a:rPr>
              <a:t>và cử ra Uỷ ban Giải phóng Dân tộc Việt Nam tức Chính phủ Lâm thời do đồng chí Hồ Chí Minh làm Chủ tịch. </a:t>
            </a:r>
            <a:endParaRPr lang="en-US" sz="2800" b="1" dirty="0">
              <a:latin typeface="Times New Roman" pitchFamily="18" charset="0"/>
              <a:cs typeface="Times New Roman" pitchFamily="18" charset="0"/>
            </a:endParaRPr>
          </a:p>
        </p:txBody>
      </p:sp>
      <p:sp>
        <p:nvSpPr>
          <p:cNvPr id="6" name="Rectangle 5"/>
          <p:cNvSpPr/>
          <p:nvPr/>
        </p:nvSpPr>
        <p:spPr>
          <a:xfrm>
            <a:off x="2171217" y="304800"/>
            <a:ext cx="480157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rgbClr val="FF0000"/>
                </a:solidFill>
                <a:effectLst>
                  <a:outerShdw blurRad="50800" dist="39000" dir="5460000" algn="tl">
                    <a:srgbClr val="000000">
                      <a:alpha val="38000"/>
                    </a:srgbClr>
                  </a:outerShdw>
                </a:effectLst>
                <a:latin typeface="Arial" charset="0"/>
              </a:rPr>
              <a:t>Đình</a:t>
            </a:r>
            <a:r>
              <a:rPr lang="en-US" sz="5400" b="1" dirty="0">
                <a:ln w="11430"/>
                <a:solidFill>
                  <a:srgbClr val="FF0000"/>
                </a:solidFill>
                <a:effectLst>
                  <a:outerShdw blurRad="50800" dist="39000" dir="5460000" algn="tl">
                    <a:srgbClr val="000000">
                      <a:alpha val="38000"/>
                    </a:srgbClr>
                  </a:outerShdw>
                </a:effectLst>
                <a:latin typeface="Arial" charset="0"/>
              </a:rPr>
              <a:t> </a:t>
            </a:r>
            <a:r>
              <a:rPr lang="en-US" sz="5400" b="1" dirty="0" err="1">
                <a:ln w="11430"/>
                <a:solidFill>
                  <a:srgbClr val="FF0000"/>
                </a:solidFill>
                <a:effectLst>
                  <a:outerShdw blurRad="50800" dist="39000" dir="5460000" algn="tl">
                    <a:srgbClr val="000000">
                      <a:alpha val="38000"/>
                    </a:srgbClr>
                  </a:outerShdw>
                </a:effectLst>
                <a:latin typeface="Arial" charset="0"/>
              </a:rPr>
              <a:t>Tân</a:t>
            </a:r>
            <a:r>
              <a:rPr lang="en-US" sz="5400" b="1" dirty="0">
                <a:ln w="11430"/>
                <a:solidFill>
                  <a:srgbClr val="FF0000"/>
                </a:solidFill>
                <a:effectLst>
                  <a:outerShdw blurRad="50800" dist="39000" dir="5460000" algn="tl">
                    <a:srgbClr val="000000">
                      <a:alpha val="38000"/>
                    </a:srgbClr>
                  </a:outerShdw>
                </a:effectLst>
                <a:latin typeface="Arial" charset="0"/>
              </a:rPr>
              <a:t> </a:t>
            </a:r>
            <a:r>
              <a:rPr lang="en-US" sz="5400" b="1" dirty="0" err="1">
                <a:ln w="11430"/>
                <a:solidFill>
                  <a:srgbClr val="FF0000"/>
                </a:solidFill>
                <a:effectLst>
                  <a:outerShdw blurRad="50800" dist="39000" dir="5460000" algn="tl">
                    <a:srgbClr val="000000">
                      <a:alpha val="38000"/>
                    </a:srgbClr>
                  </a:outerShdw>
                </a:effectLst>
                <a:latin typeface="Arial" charset="0"/>
              </a:rPr>
              <a:t>Trào</a:t>
            </a:r>
            <a:endParaRPr lang="en-US" sz="5400" b="1" dirty="0">
              <a:ln w="11430"/>
              <a:solidFill>
                <a:srgbClr val="FF0000"/>
              </a:solidFill>
              <a:effectLst>
                <a:outerShdw blurRad="50800" dist="39000" dir="5460000" algn="tl">
                  <a:srgbClr val="000000">
                    <a:alpha val="38000"/>
                  </a:srgbClr>
                </a:outerShdw>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b="1" dirty="0" err="1">
                <a:solidFill>
                  <a:srgbClr val="FF0000"/>
                </a:solidFill>
              </a:rPr>
              <a:t>Cây</a:t>
            </a:r>
            <a:r>
              <a:rPr lang="en-US" b="1" dirty="0">
                <a:solidFill>
                  <a:srgbClr val="FF0000"/>
                </a:solidFill>
              </a:rPr>
              <a:t> </a:t>
            </a:r>
            <a:r>
              <a:rPr lang="en-US" b="1" dirty="0" err="1">
                <a:solidFill>
                  <a:srgbClr val="FF0000"/>
                </a:solidFill>
              </a:rPr>
              <a:t>đa</a:t>
            </a:r>
            <a:r>
              <a:rPr lang="en-US" b="1" dirty="0">
                <a:solidFill>
                  <a:srgbClr val="FF0000"/>
                </a:solidFill>
              </a:rPr>
              <a:t> </a:t>
            </a:r>
            <a:r>
              <a:rPr lang="en-US" b="1" dirty="0" err="1">
                <a:solidFill>
                  <a:srgbClr val="FF0000"/>
                </a:solidFill>
              </a:rPr>
              <a:t>Tân</a:t>
            </a:r>
            <a:r>
              <a:rPr lang="en-US" b="1" dirty="0">
                <a:solidFill>
                  <a:srgbClr val="FF0000"/>
                </a:solidFill>
              </a:rPr>
              <a:t> </a:t>
            </a:r>
            <a:r>
              <a:rPr lang="en-US" b="1" dirty="0" err="1">
                <a:solidFill>
                  <a:srgbClr val="FF0000"/>
                </a:solidFill>
              </a:rPr>
              <a:t>Trào</a:t>
            </a:r>
            <a:endParaRPr lang="en-US" b="1" dirty="0">
              <a:solidFill>
                <a:srgbClr val="FF0000"/>
              </a:solidFill>
            </a:endParaRP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95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5181600" y="1706563"/>
            <a:ext cx="3886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latin typeface="Times New Roman" pitchFamily="18" charset="0"/>
                <a:cs typeface="Times New Roman" pitchFamily="18" charset="0"/>
              </a:rPr>
              <a:t>C</a:t>
            </a:r>
            <a:r>
              <a:rPr lang="vi-VN" sz="2800" b="1" dirty="0">
                <a:latin typeface="Times New Roman" pitchFamily="18" charset="0"/>
                <a:cs typeface="Times New Roman" pitchFamily="18" charset="0"/>
              </a:rPr>
              <a:t>hiều ngày 16 tháng 8 năm 1945, quân Giải phóng Việt Nam làm lễ xuất quân trước sự chứng kiến của nhân dân Tân Trào và 60 Đại biểu toàn quốc về dự Quốc dân Đại hội.</a:t>
            </a:r>
            <a:endParaRPr lang="en-US" sz="2800" b="1" dirty="0">
              <a:latin typeface="Times New Roman" pitchFamily="18" charset="0"/>
              <a:cs typeface="Times New Roman" pitchFamily="18" charset="0"/>
            </a:endParaRPr>
          </a:p>
        </p:txBody>
      </p:sp>
      <p:pic>
        <p:nvPicPr>
          <p:cNvPr id="174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90663"/>
            <a:ext cx="495300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đ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793750"/>
            <a:ext cx="90297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1000"/>
                                        <p:tgtEl>
                                          <p:spTgt spid="11270"/>
                                        </p:tgtEl>
                                      </p:cBhvr>
                                    </p:animEffect>
                                    <p:anim calcmode="lin" valueType="num">
                                      <p:cBhvr>
                                        <p:cTn id="8" dur="1000" fill="hold"/>
                                        <p:tgtEl>
                                          <p:spTgt spid="11270"/>
                                        </p:tgtEl>
                                        <p:attrNameLst>
                                          <p:attrName>ppt_x</p:attrName>
                                        </p:attrNameLst>
                                      </p:cBhvr>
                                      <p:tavLst>
                                        <p:tav tm="0">
                                          <p:val>
                                            <p:strVal val="#ppt_x"/>
                                          </p:val>
                                        </p:tav>
                                        <p:tav tm="100000">
                                          <p:val>
                                            <p:strVal val="#ppt_x"/>
                                          </p:val>
                                        </p:tav>
                                      </p:tavLst>
                                    </p:anim>
                                    <p:anim calcmode="lin" valueType="num">
                                      <p:cBhvr>
                                        <p:cTn id="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Image result for giỗ tổ hùng vươ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7" name="AutoShape 4" descr="Image result for giỗ tổ hùng vươn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8" name="AutoShape 6" descr="http://www.cinet.gov.vn/userfiles/image/2013/vuahung.jp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7973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49688"/>
            <a:ext cx="3352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49688"/>
            <a:ext cx="27432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23888"/>
            <a:ext cx="3467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175" y="623888"/>
            <a:ext cx="38163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199" y="762000"/>
            <a:ext cx="8229600" cy="1143000"/>
          </a:xfrm>
        </p:spPr>
        <p:txBody>
          <a:bodyPr/>
          <a:lstStyle/>
          <a:p>
            <a:pPr eaLnBrk="1" hangingPunct="1"/>
            <a:r>
              <a:rPr lang="en-US" dirty="0" err="1">
                <a:latin typeface="Times New Roman" pitchFamily="18" charset="0"/>
                <a:cs typeface="Times New Roman" pitchFamily="18" charset="0"/>
              </a:rPr>
              <a:t>Giỗ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Vương</a:t>
            </a:r>
            <a:endParaRPr lang="en-US" dirty="0">
              <a:latin typeface="Times New Roman" pitchFamily="18" charset="0"/>
              <a:cs typeface="Times New Roman" pitchFamily="18" charset="0"/>
            </a:endParaRPr>
          </a:p>
        </p:txBody>
      </p:sp>
      <p:pic>
        <p:nvPicPr>
          <p:cNvPr id="3" name="Lễ rước giỗ Tổ Hùng Vương tại đền Hù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28600"/>
            <a:ext cx="8534400" cy="6172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2" descr="Copy of Tan Tr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16192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Copy of Chu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057400"/>
            <a:ext cx="6302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Copy of Chu 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063" y="781050"/>
            <a:ext cx="6175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Copy of Du ai di nguoc ve xu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938713"/>
            <a:ext cx="64833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Copy of Chu 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0574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sndAc>
      <p:stSnd>
        <p:snd r:embed="rId2" name="wind.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TEACHER\LOP 3\GADT TAP VIET 2\GIAO AN KI 2\tap viet 3 tap 2 scan\Tuan 26.jpg"/>
          <p:cNvPicPr>
            <a:picLocks noChangeAspect="1" noChangeArrowheads="1"/>
          </p:cNvPicPr>
          <p:nvPr/>
        </p:nvPicPr>
        <p:blipFill>
          <a:blip r:embed="rId2"/>
          <a:srcRect/>
          <a:stretch>
            <a:fillRect/>
          </a:stretch>
        </p:blipFill>
        <p:spPr bwMode="auto">
          <a:xfrm>
            <a:off x="1985963" y="573088"/>
            <a:ext cx="5170487" cy="5710237"/>
          </a:xfrm>
          <a:prstGeom prst="rect">
            <a:avLst/>
          </a:prstGeom>
          <a:noFill/>
        </p:spPr>
      </p:pic>
    </p:spTree>
    <p:extLst>
      <p:ext uri="{BB962C8B-B14F-4D97-AF65-F5344CB8AC3E}">
        <p14:creationId xmlns:p14="http://schemas.microsoft.com/office/powerpoint/2010/main" val="294412714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TotalTime>
  <Words>178</Words>
  <Application>Microsoft Office PowerPoint</Application>
  <PresentationFormat>On-screen Show (4:3)</PresentationFormat>
  <Paragraphs>7</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Cây đa Tân Trào</vt:lpstr>
      <vt:lpstr>PowerPoint Presentation</vt:lpstr>
      <vt:lpstr>PowerPoint Presentation</vt:lpstr>
      <vt:lpstr>Giỗ Tổ Hùng Vương</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OanhTu</cp:lastModifiedBy>
  <cp:revision>70</cp:revision>
  <dcterms:created xsi:type="dcterms:W3CDTF">2009-02-21T10:21:44Z</dcterms:created>
  <dcterms:modified xsi:type="dcterms:W3CDTF">2021-03-22T12:51:58Z</dcterms:modified>
</cp:coreProperties>
</file>