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342" r:id="rId2"/>
    <p:sldId id="287" r:id="rId3"/>
    <p:sldId id="351" r:id="rId4"/>
    <p:sldId id="355" r:id="rId5"/>
    <p:sldId id="357" r:id="rId6"/>
    <p:sldId id="340" r:id="rId7"/>
    <p:sldId id="359" r:id="rId8"/>
    <p:sldId id="289" r:id="rId9"/>
    <p:sldId id="360" r:id="rId10"/>
    <p:sldId id="362" r:id="rId11"/>
    <p:sldId id="364" r:id="rId12"/>
    <p:sldId id="346" r:id="rId13"/>
    <p:sldId id="366" r:id="rId14"/>
    <p:sldId id="369" r:id="rId15"/>
    <p:sldId id="370" r:id="rId16"/>
    <p:sldId id="371" r:id="rId17"/>
    <p:sldId id="291" r:id="rId18"/>
    <p:sldId id="373" r:id="rId19"/>
  </p:sldIdLst>
  <p:sldSz cx="9144000" cy="6858000" type="screen4x3"/>
  <p:notesSz cx="6858000" cy="9144000"/>
  <p:custDataLst>
    <p:tags r:id="rId2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 Tap Viet 5" pitchFamily="66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66"/>
    <a:srgbClr val="00FF00"/>
    <a:srgbClr val="CC00FF"/>
    <a:srgbClr val="FF0000"/>
    <a:srgbClr val="9966FF"/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 varScale="1">
        <p:scale>
          <a:sx n="82" d="100"/>
          <a:sy n="82" d="100"/>
        </p:scale>
        <p:origin x="1469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EAD00C-C964-4A3F-94E5-E6DBBE20C6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56371-12F8-4E51-A3CC-50B8E321D9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09188-CEC5-4CF2-9120-5EC9EECC624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778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89F10D2-D6AC-4D0A-B5B6-497688F882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5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8C610-3587-4A4F-9AE5-D959FD66AB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627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8B330F-0DEE-4F20-9535-6F4229F319A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59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64308-9408-4018-A414-ED9DB63C16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2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F6EF9F-DBE5-4F1A-A0B5-BA652E48A8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73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D84D2-F434-4FC4-A1B4-E8FE1576D9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8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0AE8F-31EF-45DD-B75A-1E4E96521D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5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548C2-F452-445A-962B-E11F85E9A0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87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95F5CC-0AD7-498E-9D10-14B164B8E9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25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84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3184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055FD23B-5540-475A-862A-AE5503EB119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wmf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4419600" y="17526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endParaRPr lang="en-US" b="1">
              <a:latin typeface="Arial" charset="0"/>
            </a:endParaRPr>
          </a:p>
        </p:txBody>
      </p:sp>
      <p:sp>
        <p:nvSpPr>
          <p:cNvPr id="324613" name="WordArt 5"/>
          <p:cNvSpPr>
            <a:spLocks noChangeArrowheads="1" noChangeShapeType="1" noTextEdit="1"/>
          </p:cNvSpPr>
          <p:nvPr/>
        </p:nvSpPr>
        <p:spPr bwMode="auto">
          <a:xfrm>
            <a:off x="1066800" y="1373188"/>
            <a:ext cx="6553200" cy="54848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187279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Nhiệt liệt chào mừng quý thầy cô</a:t>
            </a:r>
          </a:p>
        </p:txBody>
      </p:sp>
      <p:sp>
        <p:nvSpPr>
          <p:cNvPr id="324616" name="Text Box 8"/>
          <p:cNvSpPr txBox="1">
            <a:spLocks noChangeArrowheads="1"/>
          </p:cNvSpPr>
          <p:nvPr/>
        </p:nvSpPr>
        <p:spPr bwMode="auto">
          <a:xfrm>
            <a:off x="2286000" y="5486400"/>
            <a:ext cx="495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itchFamily="18" charset="0"/>
              </a:rPr>
              <a:t>Môn: Tập viết lớp 3</a:t>
            </a:r>
          </a:p>
        </p:txBody>
      </p:sp>
      <p:grpSp>
        <p:nvGrpSpPr>
          <p:cNvPr id="324619" name="Group 11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24620" name="Picture 12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621" name="Picture 13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622" name="Picture 14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4623" name="Picture 1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4624" name="Group 16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24625" name="AutoShape 1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6" name="AutoShape 1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7" name="AutoShape 1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8" name="AutoShape 2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29" name="AutoShape 2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0" name="AutoShape 2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1" name="AutoShape 2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2" name="AutoShape 2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3" name="AutoShape 2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4" name="AutoShape 2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5" name="AutoShape 2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6" name="AutoShape 2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37" name="Group 29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24638" name="AutoShape 3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39" name="AutoShape 3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0" name="AutoShape 3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1" name="AutoShape 3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2" name="AutoShape 3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3" name="AutoShape 3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4" name="AutoShape 3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5" name="AutoShape 3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6" name="AutoShape 3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7" name="AutoShape 3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8" name="AutoShape 4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49" name="AutoShape 4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50" name="Group 42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2465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4657" name="Group 49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24658" name="AutoShape 5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59" name="AutoShape 5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0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1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2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663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24664" name="Picture 56" descr="4737fabc_blumen-pflanzen140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0"/>
            <a:ext cx="3733800" cy="255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/>
          <p:cNvSpPr txBox="1">
            <a:spLocks noChangeArrowheads="1"/>
          </p:cNvSpPr>
          <p:nvPr/>
        </p:nvSpPr>
        <p:spPr bwMode="auto">
          <a:xfrm>
            <a:off x="2921000" y="3022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349187" name="Text Box 3"/>
          <p:cNvSpPr txBox="1">
            <a:spLocks noChangeArrowheads="1"/>
          </p:cNvSpPr>
          <p:nvPr/>
        </p:nvSpPr>
        <p:spPr bwMode="auto">
          <a:xfrm>
            <a:off x="2921000" y="30384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349188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9189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0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1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9192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919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9194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5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6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7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8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199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0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1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2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3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4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5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06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9207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8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09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0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1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2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3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4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5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6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7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18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19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922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922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922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2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23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49233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39583" r="46875" b="45834"/>
          <a:stretch>
            <a:fillRect/>
          </a:stretch>
        </p:blipFill>
        <p:spPr bwMode="auto">
          <a:xfrm>
            <a:off x="3276600" y="2266950"/>
            <a:ext cx="3810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9234" name="Picture 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583" r="73422" b="50809"/>
          <a:stretch>
            <a:fillRect/>
          </a:stretch>
        </p:blipFill>
        <p:spPr bwMode="auto">
          <a:xfrm>
            <a:off x="2209800" y="2286000"/>
            <a:ext cx="1143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9235" name="Line 51"/>
          <p:cNvSpPr>
            <a:spLocks noChangeShapeType="1"/>
          </p:cNvSpPr>
          <p:nvPr/>
        </p:nvSpPr>
        <p:spPr bwMode="auto">
          <a:xfrm flipV="1">
            <a:off x="3305175" y="2914650"/>
            <a:ext cx="7620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6" name="Line 52"/>
          <p:cNvSpPr>
            <a:spLocks noChangeShapeType="1"/>
          </p:cNvSpPr>
          <p:nvPr/>
        </p:nvSpPr>
        <p:spPr bwMode="auto">
          <a:xfrm>
            <a:off x="1377950" y="3324225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7" name="Line 53"/>
          <p:cNvSpPr>
            <a:spLocks noChangeShapeType="1"/>
          </p:cNvSpPr>
          <p:nvPr/>
        </p:nvSpPr>
        <p:spPr bwMode="auto">
          <a:xfrm>
            <a:off x="1377950" y="2971800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8" name="Line 54"/>
          <p:cNvSpPr>
            <a:spLocks noChangeShapeType="1"/>
          </p:cNvSpPr>
          <p:nvPr/>
        </p:nvSpPr>
        <p:spPr bwMode="auto">
          <a:xfrm>
            <a:off x="1371600" y="260508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39" name="Line 55"/>
          <p:cNvSpPr>
            <a:spLocks noChangeShapeType="1"/>
          </p:cNvSpPr>
          <p:nvPr/>
        </p:nvSpPr>
        <p:spPr bwMode="auto">
          <a:xfrm>
            <a:off x="1371600" y="22193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0" name="Line 56"/>
          <p:cNvSpPr>
            <a:spLocks noChangeShapeType="1"/>
          </p:cNvSpPr>
          <p:nvPr/>
        </p:nvSpPr>
        <p:spPr bwMode="auto">
          <a:xfrm>
            <a:off x="1371600" y="1824038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1" name="Line 57"/>
          <p:cNvSpPr>
            <a:spLocks noChangeShapeType="1"/>
          </p:cNvSpPr>
          <p:nvPr/>
        </p:nvSpPr>
        <p:spPr bwMode="auto">
          <a:xfrm>
            <a:off x="1371600" y="369093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2" name="Line 58"/>
          <p:cNvSpPr>
            <a:spLocks noChangeShapeType="1"/>
          </p:cNvSpPr>
          <p:nvPr/>
        </p:nvSpPr>
        <p:spPr bwMode="auto">
          <a:xfrm>
            <a:off x="1371600" y="40862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3" name="Line 59"/>
          <p:cNvSpPr>
            <a:spLocks noChangeShapeType="1"/>
          </p:cNvSpPr>
          <p:nvPr/>
        </p:nvSpPr>
        <p:spPr bwMode="auto">
          <a:xfrm>
            <a:off x="13716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4" name="Line 60"/>
          <p:cNvSpPr>
            <a:spLocks noChangeShapeType="1"/>
          </p:cNvSpPr>
          <p:nvPr/>
        </p:nvSpPr>
        <p:spPr bwMode="auto">
          <a:xfrm>
            <a:off x="28702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5" name="Line 61"/>
          <p:cNvSpPr>
            <a:spLocks noChangeShapeType="1"/>
          </p:cNvSpPr>
          <p:nvPr/>
        </p:nvSpPr>
        <p:spPr bwMode="auto">
          <a:xfrm>
            <a:off x="4525963" y="1819275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6" name="Line 62"/>
          <p:cNvSpPr>
            <a:spLocks noChangeShapeType="1"/>
          </p:cNvSpPr>
          <p:nvPr/>
        </p:nvSpPr>
        <p:spPr bwMode="auto">
          <a:xfrm>
            <a:off x="62103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247" name="Line 63"/>
          <p:cNvSpPr>
            <a:spLocks noChangeShapeType="1"/>
          </p:cNvSpPr>
          <p:nvPr/>
        </p:nvSpPr>
        <p:spPr bwMode="auto">
          <a:xfrm>
            <a:off x="7777163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1235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51236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1237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8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39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1240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1241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1242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3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4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5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6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7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8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49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0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1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2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3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54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1255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6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7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8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59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0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1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2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3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4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5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6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67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126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6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1274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127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7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28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1281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51283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51284" name="Text Box 52"/>
          <p:cNvSpPr txBox="1">
            <a:spLocks noChangeArrowheads="1"/>
          </p:cNvSpPr>
          <p:nvPr/>
        </p:nvSpPr>
        <p:spPr bwMode="auto">
          <a:xfrm>
            <a:off x="990600" y="3200400"/>
            <a:ext cx="4311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 1. Luyện viết chữ hoa:</a:t>
            </a:r>
          </a:p>
        </p:txBody>
      </p:sp>
      <p:sp>
        <p:nvSpPr>
          <p:cNvPr id="351285" name="Text Box 5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    2. Luyện viết từ ứng dụng:</a:t>
            </a:r>
          </a:p>
        </p:txBody>
      </p:sp>
      <p:sp>
        <p:nvSpPr>
          <p:cNvPr id="351286" name="Text Box 54"/>
          <p:cNvSpPr txBox="1">
            <a:spLocks noChangeArrowheads="1"/>
          </p:cNvSpPr>
          <p:nvPr/>
        </p:nvSpPr>
        <p:spPr bwMode="auto">
          <a:xfrm>
            <a:off x="1143000" y="439896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3. Luyện viết câu ứng dụng: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9583" r="75781" b="52083"/>
          <a:stretch>
            <a:fillRect/>
          </a:stretch>
        </p:blipFill>
        <p:spPr bwMode="auto">
          <a:xfrm>
            <a:off x="1524000" y="2281238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9583" r="17969" b="48958"/>
          <a:stretch>
            <a:fillRect/>
          </a:stretch>
        </p:blipFill>
        <p:spPr bwMode="auto">
          <a:xfrm>
            <a:off x="2133600" y="2271713"/>
            <a:ext cx="5562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39583" r="75781" b="52083"/>
          <a:stretch>
            <a:fillRect/>
          </a:stretch>
        </p:blipFill>
        <p:spPr bwMode="auto">
          <a:xfrm>
            <a:off x="457200" y="3200400"/>
            <a:ext cx="60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1" t="55209" r="9375" b="35414"/>
          <a:stretch>
            <a:fillRect/>
          </a:stretch>
        </p:blipFill>
        <p:spPr bwMode="auto">
          <a:xfrm>
            <a:off x="7191375" y="3214688"/>
            <a:ext cx="144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973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55209" r="25000" b="32289"/>
          <a:stretch>
            <a:fillRect/>
          </a:stretch>
        </p:blipFill>
        <p:spPr bwMode="auto">
          <a:xfrm>
            <a:off x="1062038" y="3228975"/>
            <a:ext cx="6172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9740" name="Line 12"/>
          <p:cNvSpPr>
            <a:spLocks noChangeShapeType="1"/>
          </p:cNvSpPr>
          <p:nvPr/>
        </p:nvSpPr>
        <p:spPr bwMode="auto">
          <a:xfrm flipV="1">
            <a:off x="7191375" y="3495675"/>
            <a:ext cx="95250" cy="133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1" name="Line 13"/>
          <p:cNvSpPr>
            <a:spLocks noChangeShapeType="1"/>
          </p:cNvSpPr>
          <p:nvPr/>
        </p:nvSpPr>
        <p:spPr bwMode="auto">
          <a:xfrm>
            <a:off x="165100" y="3771900"/>
            <a:ext cx="8610600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2" name="Line 14"/>
          <p:cNvSpPr>
            <a:spLocks noChangeShapeType="1"/>
          </p:cNvSpPr>
          <p:nvPr/>
        </p:nvSpPr>
        <p:spPr bwMode="auto">
          <a:xfrm>
            <a:off x="157163" y="358140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3" name="Line 15"/>
          <p:cNvSpPr>
            <a:spLocks noChangeShapeType="1"/>
          </p:cNvSpPr>
          <p:nvPr/>
        </p:nvSpPr>
        <p:spPr bwMode="auto">
          <a:xfrm>
            <a:off x="163513" y="3400425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4" name="Line 16"/>
          <p:cNvSpPr>
            <a:spLocks noChangeShapeType="1"/>
          </p:cNvSpPr>
          <p:nvPr/>
        </p:nvSpPr>
        <p:spPr bwMode="auto">
          <a:xfrm>
            <a:off x="165100" y="3214688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5" name="Line 17"/>
          <p:cNvSpPr>
            <a:spLocks noChangeShapeType="1"/>
          </p:cNvSpPr>
          <p:nvPr/>
        </p:nvSpPr>
        <p:spPr bwMode="auto">
          <a:xfrm>
            <a:off x="160338" y="302895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155575" y="2843213"/>
            <a:ext cx="8610600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7" name="Line 19"/>
          <p:cNvSpPr>
            <a:spLocks noChangeShapeType="1"/>
          </p:cNvSpPr>
          <p:nvPr/>
        </p:nvSpPr>
        <p:spPr bwMode="auto">
          <a:xfrm>
            <a:off x="155575" y="264795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8" name="Line 20"/>
          <p:cNvSpPr>
            <a:spLocks noChangeShapeType="1"/>
          </p:cNvSpPr>
          <p:nvPr/>
        </p:nvSpPr>
        <p:spPr bwMode="auto">
          <a:xfrm>
            <a:off x="152400" y="2471738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49" name="Line 21"/>
          <p:cNvSpPr>
            <a:spLocks noChangeShapeType="1"/>
          </p:cNvSpPr>
          <p:nvPr/>
        </p:nvSpPr>
        <p:spPr bwMode="auto">
          <a:xfrm>
            <a:off x="149225" y="228600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0" name="Line 22"/>
          <p:cNvSpPr>
            <a:spLocks noChangeShapeType="1"/>
          </p:cNvSpPr>
          <p:nvPr/>
        </p:nvSpPr>
        <p:spPr bwMode="auto">
          <a:xfrm>
            <a:off x="228600" y="213360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2" name="Line 24"/>
          <p:cNvSpPr>
            <a:spLocks noChangeShapeType="1"/>
          </p:cNvSpPr>
          <p:nvPr/>
        </p:nvSpPr>
        <p:spPr bwMode="auto">
          <a:xfrm>
            <a:off x="152400" y="394970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3" name="Line 25"/>
          <p:cNvSpPr>
            <a:spLocks noChangeShapeType="1"/>
          </p:cNvSpPr>
          <p:nvPr/>
        </p:nvSpPr>
        <p:spPr bwMode="auto">
          <a:xfrm>
            <a:off x="165100" y="4127500"/>
            <a:ext cx="86106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55" name="Line 27"/>
          <p:cNvSpPr>
            <a:spLocks noChangeShapeType="1"/>
          </p:cNvSpPr>
          <p:nvPr/>
        </p:nvSpPr>
        <p:spPr bwMode="auto">
          <a:xfrm>
            <a:off x="152400" y="1917700"/>
            <a:ext cx="8610600" cy="0"/>
          </a:xfrm>
          <a:prstGeom prst="line">
            <a:avLst/>
          </a:prstGeom>
          <a:noFill/>
          <a:ln w="317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0" name="Line 32"/>
          <p:cNvSpPr>
            <a:spLocks noChangeShapeType="1"/>
          </p:cNvSpPr>
          <p:nvPr/>
        </p:nvSpPr>
        <p:spPr bwMode="auto">
          <a:xfrm>
            <a:off x="1524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1" name="Line 33"/>
          <p:cNvSpPr>
            <a:spLocks noChangeShapeType="1"/>
          </p:cNvSpPr>
          <p:nvPr/>
        </p:nvSpPr>
        <p:spPr bwMode="auto">
          <a:xfrm>
            <a:off x="825500" y="19304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2" name="Line 34"/>
          <p:cNvSpPr>
            <a:spLocks noChangeShapeType="1"/>
          </p:cNvSpPr>
          <p:nvPr/>
        </p:nvSpPr>
        <p:spPr bwMode="auto">
          <a:xfrm>
            <a:off x="15113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3" name="Line 35"/>
          <p:cNvSpPr>
            <a:spLocks noChangeShapeType="1"/>
          </p:cNvSpPr>
          <p:nvPr/>
        </p:nvSpPr>
        <p:spPr bwMode="auto">
          <a:xfrm>
            <a:off x="22352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4" name="Line 36"/>
          <p:cNvSpPr>
            <a:spLocks noChangeShapeType="1"/>
          </p:cNvSpPr>
          <p:nvPr/>
        </p:nvSpPr>
        <p:spPr bwMode="auto">
          <a:xfrm>
            <a:off x="2921000" y="19304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6" name="Line 38"/>
          <p:cNvSpPr>
            <a:spLocks noChangeShapeType="1"/>
          </p:cNvSpPr>
          <p:nvPr/>
        </p:nvSpPr>
        <p:spPr bwMode="auto">
          <a:xfrm>
            <a:off x="36195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7" name="Line 39"/>
          <p:cNvSpPr>
            <a:spLocks noChangeShapeType="1"/>
          </p:cNvSpPr>
          <p:nvPr/>
        </p:nvSpPr>
        <p:spPr bwMode="auto">
          <a:xfrm>
            <a:off x="43688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8" name="Line 40"/>
          <p:cNvSpPr>
            <a:spLocks noChangeShapeType="1"/>
          </p:cNvSpPr>
          <p:nvPr/>
        </p:nvSpPr>
        <p:spPr bwMode="auto">
          <a:xfrm>
            <a:off x="51054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69" name="Line 41"/>
          <p:cNvSpPr>
            <a:spLocks noChangeShapeType="1"/>
          </p:cNvSpPr>
          <p:nvPr/>
        </p:nvSpPr>
        <p:spPr bwMode="auto">
          <a:xfrm>
            <a:off x="58420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0" name="Line 42"/>
          <p:cNvSpPr>
            <a:spLocks noChangeShapeType="1"/>
          </p:cNvSpPr>
          <p:nvPr/>
        </p:nvSpPr>
        <p:spPr bwMode="auto">
          <a:xfrm>
            <a:off x="65786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1" name="Line 43"/>
          <p:cNvSpPr>
            <a:spLocks noChangeShapeType="1"/>
          </p:cNvSpPr>
          <p:nvPr/>
        </p:nvSpPr>
        <p:spPr bwMode="auto">
          <a:xfrm>
            <a:off x="73025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2" name="Line 44"/>
          <p:cNvSpPr>
            <a:spLocks noChangeShapeType="1"/>
          </p:cNvSpPr>
          <p:nvPr/>
        </p:nvSpPr>
        <p:spPr bwMode="auto">
          <a:xfrm>
            <a:off x="80518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3" name="Line 45"/>
          <p:cNvSpPr>
            <a:spLocks noChangeShapeType="1"/>
          </p:cNvSpPr>
          <p:nvPr/>
        </p:nvSpPr>
        <p:spPr bwMode="auto">
          <a:xfrm>
            <a:off x="8775700" y="1917700"/>
            <a:ext cx="0" cy="22098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4" name="Line 46"/>
          <p:cNvSpPr>
            <a:spLocks noChangeShapeType="1"/>
          </p:cNvSpPr>
          <p:nvPr/>
        </p:nvSpPr>
        <p:spPr bwMode="auto">
          <a:xfrm flipV="1">
            <a:off x="1625600" y="36322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9775" name="Line 47"/>
          <p:cNvSpPr>
            <a:spLocks noChangeShapeType="1"/>
          </p:cNvSpPr>
          <p:nvPr/>
        </p:nvSpPr>
        <p:spPr bwMode="auto">
          <a:xfrm flipV="1">
            <a:off x="5499100" y="26924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9776" name="Group 48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29777" name="Picture 4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78" name="Picture 50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79" name="Picture 51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9780" name="Picture 5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9781" name="Group 53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29782" name="AutoShape 54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3" name="AutoShape 55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4" name="AutoShape 56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5" name="AutoShape 57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6" name="AutoShape 58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7" name="AutoShape 59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8" name="AutoShape 60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89" name="AutoShape 61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0" name="AutoShape 62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1" name="AutoShape 63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2" name="AutoShape 64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3" name="AutoShape 65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794" name="Group 66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29795" name="AutoShape 67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6" name="AutoShape 68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7" name="AutoShape 69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8" name="AutoShape 70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799" name="AutoShape 71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0" name="AutoShape 72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1" name="AutoShape 73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2" name="AutoShape 74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3" name="AutoShape 75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4" name="AutoShape 76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5" name="AutoShape 77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6" name="AutoShape 78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807" name="Group 79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29808" name="AutoShape 80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09" name="AutoShape 81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0" name="AutoShape 82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1" name="AutoShape 83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2" name="AutoShape 84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3" name="AutoShape 85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29814" name="Group 86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29815" name="AutoShape 87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6" name="AutoShape 88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7" name="AutoShape 89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8" name="AutoShape 90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19" name="AutoShape 91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820" name="AutoShape 92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4307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54308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4309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0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1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4312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431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4314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5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6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7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8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19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0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1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2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3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4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5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26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4327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8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29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0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1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2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3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4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5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6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7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38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39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434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434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434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4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35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4353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54355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54356" name="Text Box 52"/>
          <p:cNvSpPr txBox="1">
            <a:spLocks noChangeArrowheads="1"/>
          </p:cNvSpPr>
          <p:nvPr/>
        </p:nvSpPr>
        <p:spPr bwMode="auto">
          <a:xfrm>
            <a:off x="990600" y="3200400"/>
            <a:ext cx="43116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 1. Luyện viết chữ hoa:</a:t>
            </a:r>
          </a:p>
        </p:txBody>
      </p:sp>
      <p:sp>
        <p:nvSpPr>
          <p:cNvPr id="354357" name="Text Box 5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    2. Luyện viết từ ứng dụng:</a:t>
            </a:r>
          </a:p>
        </p:txBody>
      </p:sp>
      <p:sp>
        <p:nvSpPr>
          <p:cNvPr id="354358" name="Text Box 54"/>
          <p:cNvSpPr txBox="1">
            <a:spLocks noChangeArrowheads="1"/>
          </p:cNvSpPr>
          <p:nvPr/>
        </p:nvSpPr>
        <p:spPr bwMode="auto">
          <a:xfrm>
            <a:off x="1143000" y="4398963"/>
            <a:ext cx="5213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3. Luyện viết câu ứng dụng:</a:t>
            </a:r>
          </a:p>
        </p:txBody>
      </p:sp>
      <p:sp>
        <p:nvSpPr>
          <p:cNvPr id="354359" name="Text Box 55"/>
          <p:cNvSpPr txBox="1">
            <a:spLocks noChangeArrowheads="1"/>
          </p:cNvSpPr>
          <p:nvPr/>
        </p:nvSpPr>
        <p:spPr bwMode="auto">
          <a:xfrm>
            <a:off x="990600" y="5084763"/>
            <a:ext cx="48291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3200">
                <a:latin typeface="Arial" charset="0"/>
              </a:rPr>
              <a:t> 4. Luyện viết vở tập viết: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57380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7381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382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383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7384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7385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7386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7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8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89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0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1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2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3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4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5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6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397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398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739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0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41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741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1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7418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741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42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7425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57427" name="Text Box 51"/>
          <p:cNvSpPr txBox="1">
            <a:spLocks noChangeArrowheads="1"/>
          </p:cNvSpPr>
          <p:nvPr/>
        </p:nvSpPr>
        <p:spPr bwMode="auto">
          <a:xfrm>
            <a:off x="1524000" y="1066800"/>
            <a:ext cx="6629400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</a:t>
            </a:r>
            <a:r>
              <a:rPr lang="en-US" sz="3600">
                <a:solidFill>
                  <a:srgbClr val="FF0000"/>
                </a:solidFill>
              </a:rPr>
              <a:t>Ôn chữ hoa R</a:t>
            </a:r>
            <a:r>
              <a:rPr lang="en-US" sz="3600"/>
              <a:t> </a:t>
            </a:r>
          </a:p>
          <a:p>
            <a:pPr>
              <a:spcBef>
                <a:spcPct val="50000"/>
              </a:spcBef>
            </a:pPr>
            <a:endParaRPr lang="en-US" sz="3600"/>
          </a:p>
        </p:txBody>
      </p:sp>
      <p:pic>
        <p:nvPicPr>
          <p:cNvPr id="357428" name="Picture 5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38400"/>
            <a:ext cx="24384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7431" name="Text Box 55"/>
          <p:cNvSpPr txBox="1">
            <a:spLocks noChangeArrowheads="1"/>
          </p:cNvSpPr>
          <p:nvPr/>
        </p:nvSpPr>
        <p:spPr bwMode="auto">
          <a:xfrm>
            <a:off x="2819400" y="2514600"/>
            <a:ext cx="57150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/>
            <a:r>
              <a:rPr lang="en-US" sz="2800" b="1">
                <a:solidFill>
                  <a:srgbClr val="0000FF"/>
                </a:solidFill>
                <a:latin typeface="Arial" charset="0"/>
              </a:rPr>
              <a:t>             </a:t>
            </a:r>
            <a:r>
              <a:rPr lang="en-US" sz="2800" b="1">
                <a:solidFill>
                  <a:srgbClr val="00FF00"/>
                </a:solidFill>
                <a:latin typeface="Arial" charset="0"/>
              </a:rPr>
              <a:t>Tư thế ngồi viết: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Lưng thẳng, không tì ngực vào bàn.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Đầu hơi cúi.</a:t>
            </a:r>
          </a:p>
          <a:p>
            <a:pPr algn="just" eaLnBrk="0" hangingPunct="0">
              <a:buFontTx/>
              <a:buChar char="-"/>
            </a:pPr>
            <a:r>
              <a:rPr lang="en-US" sz="2800">
                <a:solidFill>
                  <a:srgbClr val="0000FF"/>
                </a:solidFill>
                <a:latin typeface="Arial" charset="0"/>
              </a:rPr>
              <a:t>Mắt cách vở khoảng 25 đến 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30 cm.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Tay phải cầm bút.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Tay trái tì nhẹ lên mép vở để giữ.</a:t>
            </a:r>
          </a:p>
          <a:p>
            <a:pPr algn="just" eaLnBrk="0" hangingPunct="0"/>
            <a:r>
              <a:rPr lang="en-US" sz="2800">
                <a:solidFill>
                  <a:srgbClr val="0000FF"/>
                </a:solidFill>
                <a:latin typeface="Arial" charset="0"/>
              </a:rPr>
              <a:t>- Hai chân để song song thoải mái.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428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59429" name="Picture 5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0" name="Picture 6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1" name="Picture 7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9432" name="Picture 8" descr="POINSET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9433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59434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5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6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7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8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39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0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1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2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3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4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5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446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59447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8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49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0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1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2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3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4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5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6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7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58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459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59460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1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2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3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4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5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9466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59467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8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69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0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1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9472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59473" name="Text Box 49"/>
          <p:cNvSpPr txBox="1">
            <a:spLocks noChangeArrowheads="1"/>
          </p:cNvSpPr>
          <p:nvPr/>
        </p:nvSpPr>
        <p:spPr bwMode="auto">
          <a:xfrm>
            <a:off x="1752600" y="1219200"/>
            <a:ext cx="6096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</a:t>
            </a:r>
            <a:r>
              <a:rPr lang="en-US" sz="4000">
                <a:solidFill>
                  <a:srgbClr val="FF00FF"/>
                </a:solidFill>
              </a:rPr>
              <a:t>CỦNG CỐ - DẶN DÒ : </a:t>
            </a:r>
          </a:p>
        </p:txBody>
      </p:sp>
      <p:sp>
        <p:nvSpPr>
          <p:cNvPr id="359474" name="Text Box 50"/>
          <p:cNvSpPr txBox="1">
            <a:spLocks noChangeArrowheads="1"/>
          </p:cNvSpPr>
          <p:nvPr/>
        </p:nvSpPr>
        <p:spPr bwMode="auto">
          <a:xfrm>
            <a:off x="1219200" y="2590800"/>
            <a:ext cx="6858000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HS nhắc lại qui trình viết chữ hoa R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Nhận xét tiết học , chữ viết của HS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sz="3200">
                <a:solidFill>
                  <a:srgbClr val="0000FF"/>
                </a:solidFill>
              </a:rPr>
              <a:t>Dặn dò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86" name="Text Box 66"/>
          <p:cNvSpPr txBox="1">
            <a:spLocks noChangeArrowheads="1"/>
          </p:cNvSpPr>
          <p:nvPr/>
        </p:nvSpPr>
        <p:spPr bwMode="auto">
          <a:xfrm>
            <a:off x="2819400" y="2895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35633" name="Text Box 113"/>
          <p:cNvSpPr txBox="1">
            <a:spLocks noChangeArrowheads="1"/>
          </p:cNvSpPr>
          <p:nvPr/>
        </p:nvSpPr>
        <p:spPr bwMode="auto">
          <a:xfrm>
            <a:off x="3149600" y="27940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35634" name="Text Box 114"/>
          <p:cNvSpPr txBox="1">
            <a:spLocks noChangeArrowheads="1"/>
          </p:cNvSpPr>
          <p:nvPr/>
        </p:nvSpPr>
        <p:spPr bwMode="auto">
          <a:xfrm>
            <a:off x="3149600" y="28098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235713" name="Group 193"/>
          <p:cNvGrpSpPr>
            <a:grpSpLocks/>
          </p:cNvGrpSpPr>
          <p:nvPr/>
        </p:nvGrpSpPr>
        <p:grpSpPr bwMode="auto">
          <a:xfrm>
            <a:off x="-39688" y="-28575"/>
            <a:ext cx="9158288" cy="6900863"/>
            <a:chOff x="-9" y="-18"/>
            <a:chExt cx="5769" cy="4347"/>
          </a:xfrm>
        </p:grpSpPr>
        <p:pic>
          <p:nvPicPr>
            <p:cNvPr id="235714" name="Picture 19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5" name="Picture 19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6" name="Picture 19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717" name="Picture 19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5718" name="Group 198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35719" name="AutoShape 19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0" name="AutoShape 20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1" name="AutoShape 20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2" name="AutoShape 20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3" name="AutoShape 20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4" name="AutoShape 20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5" name="AutoShape 20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6" name="AutoShape 20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7" name="AutoShape 20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8" name="AutoShape 20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29" name="AutoShape 20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0" name="AutoShape 21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31" name="Group 211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5732" name="AutoShape 21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3" name="AutoShape 21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4" name="AutoShape 21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5" name="AutoShape 21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6" name="AutoShape 21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7" name="AutoShape 21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8" name="AutoShape 21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39" name="AutoShape 21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0" name="AutoShape 22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1" name="AutoShape 22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2" name="AutoShape 22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3" name="AutoShape 22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44" name="Group 224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35745" name="AutoShape 22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6" name="AutoShape 22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7" name="AutoShape 22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8" name="AutoShape 22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49" name="AutoShape 22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0" name="AutoShape 23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5751" name="Group 231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35752" name="AutoShape 23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3" name="AutoShape 23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4" name="AutoShape 23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5" name="AutoShape 23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6" name="AutoShape 23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5757" name="AutoShape 23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5758" name="Picture 2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4" t="27151" r="59053" b="44791"/>
          <a:stretch>
            <a:fillRect/>
          </a:stretch>
        </p:blipFill>
        <p:spPr bwMode="auto">
          <a:xfrm>
            <a:off x="2609850" y="0"/>
            <a:ext cx="9144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59" name="Picture 2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94" t="32292" r="18750" b="43750"/>
          <a:stretch>
            <a:fillRect/>
          </a:stretch>
        </p:blipFill>
        <p:spPr bwMode="auto">
          <a:xfrm>
            <a:off x="2603500" y="1371600"/>
            <a:ext cx="3886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60" name="Picture 24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33334" r="11719" b="43750"/>
          <a:stretch>
            <a:fillRect/>
          </a:stretch>
        </p:blipFill>
        <p:spPr bwMode="auto">
          <a:xfrm>
            <a:off x="1384300" y="2755900"/>
            <a:ext cx="61722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7" name="Picture 25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3" t="19792" r="20313" b="48958"/>
          <a:stretch>
            <a:fillRect/>
          </a:stretch>
        </p:blipFill>
        <p:spPr bwMode="auto">
          <a:xfrm>
            <a:off x="863600" y="4381500"/>
            <a:ext cx="701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778" name="Picture 25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3" t="29167" r="14844" b="45515"/>
          <a:stretch>
            <a:fillRect/>
          </a:stretch>
        </p:blipFill>
        <p:spPr bwMode="auto">
          <a:xfrm>
            <a:off x="3486150" y="95250"/>
            <a:ext cx="299085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779" name="Line 259"/>
          <p:cNvSpPr>
            <a:spLocks noChangeShapeType="1"/>
          </p:cNvSpPr>
          <p:nvPr/>
        </p:nvSpPr>
        <p:spPr bwMode="auto">
          <a:xfrm flipV="1">
            <a:off x="3505200" y="723900"/>
            <a:ext cx="57150" cy="95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618" name="Picture 2" descr="02 - Bambo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0"/>
            <a:ext cx="9207500" cy="69215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9" name="WordArt 3"/>
          <p:cNvSpPr>
            <a:spLocks noChangeArrowheads="1" noChangeShapeType="1" noTextEdit="1"/>
          </p:cNvSpPr>
          <p:nvPr/>
        </p:nvSpPr>
        <p:spPr bwMode="auto">
          <a:xfrm rot="286576">
            <a:off x="457200" y="473075"/>
            <a:ext cx="8683625" cy="1981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SlantUp">
              <a:avLst>
                <a:gd name="adj" fmla="val 32056"/>
              </a:avLst>
            </a:prstTxWarp>
            <a:scene3d>
              <a:camera prst="legacyPerspectiveTop"/>
              <a:lightRig rig="legacyFlat3" dir="b"/>
            </a:scene3d>
            <a:sp3d extrusionH="887400" prstMaterial="legacyMatte">
              <a:extrusionClr>
                <a:srgbClr val="94F949"/>
              </a:extrusionClr>
            </a:sp3d>
          </a:bodyPr>
          <a:lstStyle/>
          <a:p>
            <a:pPr algn="ctr"/>
            <a:r>
              <a:rPr lang="en-US" sz="32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66">
                        <a:gamma/>
                        <a:tint val="0"/>
                        <a:invGamma/>
                      </a:srgbClr>
                    </a:gs>
                    <a:gs pos="100000">
                      <a:srgbClr val="FF0066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/>
                <a:cs typeface="Times New Roman"/>
              </a:rPr>
              <a:t>BÀI HỌC KẾT THÚC</a:t>
            </a:r>
          </a:p>
        </p:txBody>
      </p:sp>
      <p:sp>
        <p:nvSpPr>
          <p:cNvPr id="367620" name="WordArt 4"/>
          <p:cNvSpPr>
            <a:spLocks noChangeArrowheads="1" noChangeShapeType="1" noTextEdit="1"/>
          </p:cNvSpPr>
          <p:nvPr/>
        </p:nvSpPr>
        <p:spPr bwMode="auto">
          <a:xfrm>
            <a:off x="381000" y="4572000"/>
            <a:ext cx="84582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12700">
                <a:solidFill>
                  <a:srgbClr val="EAEAEA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prstShdw prst="shdw13" dist="53882" dir="13500000">
                    <a:srgbClr val="D4F977"/>
                  </a:prstShdw>
                </a:effectLst>
                <a:latin typeface="VNI-Hobo"/>
              </a:rPr>
              <a:t>Chuùc söùc khoûe Thaày Coâ vaø caùc em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3000"/>
                                        <p:tgtEl>
                                          <p:spTgt spid="36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7619" grpId="0" animBg="1"/>
      <p:bldP spid="3676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231438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231444" name="Group 20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231445" name="Picture 21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46" name="Picture 2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47" name="Picture 2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1448" name="Picture 24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1449" name="Group 25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31450" name="AutoShape 26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1" name="AutoShape 27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2" name="AutoShape 28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3" name="AutoShape 29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4" name="AutoShape 30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5" name="AutoShape 31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6" name="AutoShape 32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7" name="AutoShape 33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8" name="AutoShape 34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59" name="AutoShape 35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0" name="AutoShape 36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1" name="AutoShape 37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62" name="Group 38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1463" name="AutoShape 39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4" name="AutoShape 40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5" name="AutoShape 41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6" name="AutoShape 42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7" name="AutoShape 43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8" name="AutoShape 44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69" name="AutoShape 45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0" name="AutoShape 46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1" name="AutoShape 47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2" name="AutoShape 48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3" name="AutoShape 49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4" name="AutoShape 50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75" name="Group 51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31476" name="AutoShape 52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7" name="AutoShape 53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8" name="AutoShape 54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79" name="AutoShape 55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0" name="AutoShape 56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1" name="AutoShape 57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1482" name="Group 58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31483" name="AutoShape 59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4" name="AutoShape 60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5" name="AutoShape 61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6" name="AutoShape 62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7" name="AutoShape 63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1488" name="AutoShape 64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1489" name="Picture 6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32292" r="32813" b="53125"/>
          <a:stretch>
            <a:fillRect/>
          </a:stretch>
        </p:blipFill>
        <p:spPr bwMode="auto">
          <a:xfrm>
            <a:off x="3124200" y="228600"/>
            <a:ext cx="2743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91" name="Line 67"/>
          <p:cNvSpPr>
            <a:spLocks noChangeShapeType="1"/>
          </p:cNvSpPr>
          <p:nvPr/>
        </p:nvSpPr>
        <p:spPr bwMode="auto">
          <a:xfrm>
            <a:off x="3429000" y="1524000"/>
            <a:ext cx="2209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1492" name="Text Box 68"/>
          <p:cNvSpPr txBox="1">
            <a:spLocks noChangeArrowheads="1"/>
          </p:cNvSpPr>
          <p:nvPr/>
        </p:nvSpPr>
        <p:spPr bwMode="auto">
          <a:xfrm>
            <a:off x="381000" y="4343400"/>
            <a:ext cx="8763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  </a:t>
            </a:r>
            <a:r>
              <a:rPr lang="en-US" sz="3200">
                <a:solidFill>
                  <a:srgbClr val="FF00FF"/>
                </a:solidFill>
              </a:rPr>
              <a:t>Quê em đồng lúa , nương dâu 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</a:rPr>
              <a:t>        Bên dòng sông nhỏ , nhịp cầu bắc ngang</a:t>
            </a:r>
            <a:r>
              <a:rPr lang="en-US" sz="3200">
                <a:solidFill>
                  <a:srgbClr val="FF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31493" name="Text Box 69"/>
          <p:cNvSpPr txBox="1">
            <a:spLocks noChangeArrowheads="1"/>
          </p:cNvSpPr>
          <p:nvPr/>
        </p:nvSpPr>
        <p:spPr bwMode="auto">
          <a:xfrm>
            <a:off x="1066800" y="30480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                </a:t>
            </a:r>
            <a:r>
              <a:rPr lang="en-US" sz="3200">
                <a:solidFill>
                  <a:srgbClr val="FF00FF"/>
                </a:solidFill>
              </a:rPr>
              <a:t>Quang Trung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  <p:sp>
        <p:nvSpPr>
          <p:cNvPr id="231494" name="Text Box 70"/>
          <p:cNvSpPr txBox="1">
            <a:spLocks noChangeArrowheads="1"/>
          </p:cNvSpPr>
          <p:nvPr/>
        </p:nvSpPr>
        <p:spPr bwMode="auto">
          <a:xfrm>
            <a:off x="1066800" y="1828800"/>
            <a:ext cx="784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- </a:t>
            </a:r>
            <a:r>
              <a:rPr lang="en-US" sz="3200">
                <a:solidFill>
                  <a:srgbClr val="0000FF"/>
                </a:solidFill>
              </a:rPr>
              <a:t>HS đọc thuộc lòng từ và câu ứng dụng</a:t>
            </a:r>
            <a:r>
              <a:rPr lang="en-US"/>
              <a:t> </a:t>
            </a:r>
            <a:r>
              <a:rPr lang="en-US" sz="320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31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2314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1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9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34852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34853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4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5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4856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4857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34858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59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0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1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2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3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4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5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6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7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8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69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870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34871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2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3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4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5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6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7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8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79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0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1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2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883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3488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89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4890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3489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9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334897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63" t="32292" r="32813" b="53125"/>
          <a:stretch>
            <a:fillRect/>
          </a:stretch>
        </p:blipFill>
        <p:spPr bwMode="auto">
          <a:xfrm>
            <a:off x="3124200" y="762000"/>
            <a:ext cx="2743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4898" name="Line 50"/>
          <p:cNvSpPr>
            <a:spLocks noChangeShapeType="1"/>
          </p:cNvSpPr>
          <p:nvPr/>
        </p:nvSpPr>
        <p:spPr bwMode="auto">
          <a:xfrm>
            <a:off x="3429000" y="1828800"/>
            <a:ext cx="2209800" cy="0"/>
          </a:xfrm>
          <a:prstGeom prst="line">
            <a:avLst/>
          </a:prstGeom>
          <a:noFill/>
          <a:ln w="127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4899" name="Text Box 51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34900" name="Text Box 52"/>
          <p:cNvSpPr txBox="1">
            <a:spLocks noChangeArrowheads="1"/>
          </p:cNvSpPr>
          <p:nvPr/>
        </p:nvSpPr>
        <p:spPr bwMode="auto">
          <a:xfrm>
            <a:off x="1066800" y="2438400"/>
            <a:ext cx="78486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en-US" sz="4000">
                <a:solidFill>
                  <a:srgbClr val="FF00FF"/>
                </a:solidFill>
              </a:rPr>
              <a:t>HS viết bảng con  : Quang Trung , Quê  ,Bên</a:t>
            </a:r>
            <a:r>
              <a:rPr lang="en-US">
                <a:solidFill>
                  <a:srgbClr val="FF00FF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>
                <a:latin typeface="Tekton" pitchFamily="2" charset="0"/>
              </a:rPr>
              <a:t>                                     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           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              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348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3348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39971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39972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39973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974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975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9976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39977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39978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79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0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1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2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3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4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5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6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7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8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89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39990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39991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2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3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4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5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6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7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8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999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0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1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2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003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0004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5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6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7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8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09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0010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0011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2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3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4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5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016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0017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40019" name="Text Box 51"/>
          <p:cNvSpPr txBox="1">
            <a:spLocks noChangeArrowheads="1"/>
          </p:cNvSpPr>
          <p:nvPr/>
        </p:nvSpPr>
        <p:spPr bwMode="auto">
          <a:xfrm>
            <a:off x="1828800" y="11430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40021" name="Text Box 53"/>
          <p:cNvSpPr txBox="1">
            <a:spLocks noChangeArrowheads="1"/>
          </p:cNvSpPr>
          <p:nvPr/>
        </p:nvSpPr>
        <p:spPr bwMode="auto">
          <a:xfrm>
            <a:off x="838200" y="3200400"/>
            <a:ext cx="7848600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Phan Rang 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r>
              <a:rPr lang="en-US"/>
              <a:t>                      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      Rủ nhau đi cấy đi cày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Bây giờ khó nhọc , có ngày phong lưu </a:t>
            </a:r>
          </a:p>
        </p:txBody>
      </p:sp>
      <p:sp>
        <p:nvSpPr>
          <p:cNvPr id="340022" name="Text Box 54"/>
          <p:cNvSpPr txBox="1">
            <a:spLocks noChangeArrowheads="1"/>
          </p:cNvSpPr>
          <p:nvPr/>
        </p:nvSpPr>
        <p:spPr bwMode="auto">
          <a:xfrm>
            <a:off x="1219200" y="5715000"/>
            <a:ext cx="739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Các chữ  viết hoa : P, R , B 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42019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42020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2021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022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023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2024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2025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2026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7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8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29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0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1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2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3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4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5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6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37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038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2039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0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1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2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3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4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5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6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7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8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49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0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051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2052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3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4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5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6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57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2058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2059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0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1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2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3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064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2065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42067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42068" name="Text Box 52"/>
          <p:cNvSpPr txBox="1">
            <a:spLocks noChangeArrowheads="1"/>
          </p:cNvSpPr>
          <p:nvPr/>
        </p:nvSpPr>
        <p:spPr bwMode="auto">
          <a:xfrm>
            <a:off x="914400" y="3560763"/>
            <a:ext cx="41989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1. Luyện viết chữ hoa: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382" name="Group 86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11383" name="Picture 8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84" name="Picture 8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85" name="Picture 89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1386" name="Picture 90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11387" name="Group 91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11388" name="AutoShape 92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89" name="AutoShape 93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0" name="AutoShape 94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1" name="AutoShape 95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2" name="AutoShape 96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3" name="AutoShape 97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4" name="AutoShape 98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5" name="AutoShape 99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6" name="AutoShape 100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7" name="AutoShape 101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8" name="AutoShape 102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399" name="AutoShape 103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00" name="Group 104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11401" name="AutoShape 10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2" name="AutoShape 10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3" name="AutoShape 10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4" name="AutoShape 10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5" name="AutoShape 10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6" name="AutoShape 11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7" name="AutoShape 11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8" name="AutoShape 11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09" name="AutoShape 11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0" name="AutoShape 11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1" name="AutoShape 11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2" name="AutoShape 11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13" name="Group 117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11414" name="AutoShape 11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5" name="AutoShape 11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6" name="AutoShape 12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7" name="AutoShape 12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8" name="AutoShape 12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19" name="AutoShape 12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11420" name="Group 124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11421" name="AutoShape 125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2" name="AutoShape 126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3" name="AutoShape 127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4" name="AutoShape 128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5" name="AutoShape 129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426" name="AutoShape 130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11299" name="Text Box 3"/>
          <p:cNvSpPr txBox="1">
            <a:spLocks noChangeArrowheads="1"/>
          </p:cNvSpPr>
          <p:nvPr/>
        </p:nvSpPr>
        <p:spPr bwMode="auto">
          <a:xfrm>
            <a:off x="2855913" y="241935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pic>
        <p:nvPicPr>
          <p:cNvPr id="311433" name="Picture 1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8" t="37572" r="73311" b="52083"/>
          <a:stretch>
            <a:fillRect/>
          </a:stretch>
        </p:blipFill>
        <p:spPr bwMode="auto">
          <a:xfrm>
            <a:off x="704850" y="1903413"/>
            <a:ext cx="1498600" cy="169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438" name="Line 142"/>
          <p:cNvSpPr>
            <a:spLocks noChangeShapeType="1"/>
          </p:cNvSpPr>
          <p:nvPr/>
        </p:nvSpPr>
        <p:spPr bwMode="auto">
          <a:xfrm>
            <a:off x="165100" y="1143000"/>
            <a:ext cx="8812213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39" name="Line 143"/>
          <p:cNvSpPr>
            <a:spLocks noChangeShapeType="1"/>
          </p:cNvSpPr>
          <p:nvPr/>
        </p:nvSpPr>
        <p:spPr bwMode="auto">
          <a:xfrm>
            <a:off x="179388" y="3870325"/>
            <a:ext cx="8812212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0" name="Line 144"/>
          <p:cNvSpPr>
            <a:spLocks noChangeShapeType="1"/>
          </p:cNvSpPr>
          <p:nvPr/>
        </p:nvSpPr>
        <p:spPr bwMode="auto">
          <a:xfrm>
            <a:off x="165100" y="4432300"/>
            <a:ext cx="8812213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2" name="Line 146"/>
          <p:cNvSpPr>
            <a:spLocks noChangeShapeType="1"/>
          </p:cNvSpPr>
          <p:nvPr/>
        </p:nvSpPr>
        <p:spPr bwMode="auto">
          <a:xfrm>
            <a:off x="2651125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3" name="Line 147"/>
          <p:cNvSpPr>
            <a:spLocks noChangeShapeType="1"/>
          </p:cNvSpPr>
          <p:nvPr/>
        </p:nvSpPr>
        <p:spPr bwMode="auto">
          <a:xfrm>
            <a:off x="1430338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6" name="Line 150"/>
          <p:cNvSpPr>
            <a:spLocks noChangeShapeType="1"/>
          </p:cNvSpPr>
          <p:nvPr/>
        </p:nvSpPr>
        <p:spPr bwMode="auto">
          <a:xfrm>
            <a:off x="8991600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49" name="Line 153"/>
          <p:cNvSpPr>
            <a:spLocks noChangeShapeType="1"/>
          </p:cNvSpPr>
          <p:nvPr/>
        </p:nvSpPr>
        <p:spPr bwMode="auto">
          <a:xfrm>
            <a:off x="165100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452" name="Picture 15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5" t="36459" r="40625" b="52083"/>
          <a:stretch>
            <a:fillRect/>
          </a:stretch>
        </p:blipFill>
        <p:spPr bwMode="auto">
          <a:xfrm>
            <a:off x="4114800" y="1738313"/>
            <a:ext cx="4495800" cy="187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1454" name="Line 158"/>
          <p:cNvSpPr>
            <a:spLocks noChangeShapeType="1"/>
          </p:cNvSpPr>
          <p:nvPr/>
        </p:nvSpPr>
        <p:spPr bwMode="auto">
          <a:xfrm>
            <a:off x="165100" y="1720850"/>
            <a:ext cx="8812213" cy="0"/>
          </a:xfrm>
          <a:prstGeom prst="line">
            <a:avLst/>
          </a:prstGeom>
          <a:noFill/>
          <a:ln w="63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5" name="Line 159"/>
          <p:cNvSpPr>
            <a:spLocks noChangeShapeType="1"/>
          </p:cNvSpPr>
          <p:nvPr/>
        </p:nvSpPr>
        <p:spPr bwMode="auto">
          <a:xfrm>
            <a:off x="165100" y="2282825"/>
            <a:ext cx="8812213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7" name="Line 161"/>
          <p:cNvSpPr>
            <a:spLocks noChangeShapeType="1"/>
          </p:cNvSpPr>
          <p:nvPr/>
        </p:nvSpPr>
        <p:spPr bwMode="auto">
          <a:xfrm>
            <a:off x="165100" y="2813050"/>
            <a:ext cx="8812213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8" name="Line 162"/>
          <p:cNvSpPr>
            <a:spLocks noChangeShapeType="1"/>
          </p:cNvSpPr>
          <p:nvPr/>
        </p:nvSpPr>
        <p:spPr bwMode="auto">
          <a:xfrm>
            <a:off x="165100" y="3357563"/>
            <a:ext cx="8812213" cy="0"/>
          </a:xfrm>
          <a:prstGeom prst="line">
            <a:avLst/>
          </a:prstGeom>
          <a:noFill/>
          <a:ln w="1905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59" name="Line 163"/>
          <p:cNvSpPr>
            <a:spLocks noChangeShapeType="1"/>
          </p:cNvSpPr>
          <p:nvPr/>
        </p:nvSpPr>
        <p:spPr bwMode="auto">
          <a:xfrm>
            <a:off x="6491288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60" name="Line 164"/>
          <p:cNvSpPr>
            <a:spLocks noChangeShapeType="1"/>
          </p:cNvSpPr>
          <p:nvPr/>
        </p:nvSpPr>
        <p:spPr bwMode="auto">
          <a:xfrm>
            <a:off x="5226050" y="1158875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1461" name="Line 165"/>
          <p:cNvSpPr>
            <a:spLocks noChangeShapeType="1"/>
          </p:cNvSpPr>
          <p:nvPr/>
        </p:nvSpPr>
        <p:spPr bwMode="auto">
          <a:xfrm>
            <a:off x="3946525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11463" name="Picture 167" descr="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063" y="2133600"/>
            <a:ext cx="846137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67" name="Picture 171" descr="12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1133475"/>
            <a:ext cx="847725" cy="94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3" name="Picture 177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352675"/>
            <a:ext cx="91598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4" name="Picture 178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438" y="1009650"/>
            <a:ext cx="915987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5" name="Picture 179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19200"/>
            <a:ext cx="91598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6" name="Picture 180" descr="12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990600"/>
            <a:ext cx="915988" cy="1020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78" name="Picture 182" descr="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981200"/>
            <a:ext cx="1600200" cy="1374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84" name="Picture 188" descr="123"/>
          <p:cNvPicPr>
            <a:picLocks noChangeAspect="1" noChangeArrowheads="1"/>
          </p:cNvPicPr>
          <p:nvPr/>
        </p:nvPicPr>
        <p:blipFill>
          <a:blip r:embed="rId8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1981200"/>
            <a:ext cx="1001712" cy="111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485" name="Line 189"/>
          <p:cNvSpPr>
            <a:spLocks noChangeShapeType="1"/>
          </p:cNvSpPr>
          <p:nvPr/>
        </p:nvSpPr>
        <p:spPr bwMode="auto">
          <a:xfrm>
            <a:off x="7829550" y="1143000"/>
            <a:ext cx="0" cy="3273425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33333E-6 C -0.00139 -0.00833 -0.00261 -0.01666 -0.00521 -0.02222 C -0.00781 -0.02777 -0.01146 -0.03287 -0.01563 -0.03333 C -0.01979 -0.03379 -0.02691 -0.03078 -0.03021 -0.025 C -0.03351 -0.01921 -0.03472 -0.00648 -0.03542 0.00139 C -0.03611 0.00926 -0.03629 0.01644 -0.03438 0.02223 C -0.03247 0.02801 -0.02761 0.03334 -0.02396 0.03612 C -0.02031 0.03889 -0.01754 0.04051 -0.0125 0.03889 C -0.00747 0.03727 0.00156 0.0338 0.00625 0.02639 C 0.01094 0.01899 0.01337 0.01065 0.01562 -0.00555 C 0.01788 -0.02175 0.0184 -0.05486 0.01979 -0.07083 C 0.02118 -0.0868 0.02222 -0.09027 0.02396 -0.10138 C 0.02569 -0.1125 0.0276 -0.12963 0.03021 -0.1375 C 0.03281 -0.14537 0.03802 -0.14675 0.03958 -0.14861 " pathEditMode="relative" ptsTypes="aaaaaaaaaaaaaA">
                                      <p:cBhvr>
                                        <p:cTn id="10" dur="5000" fill="hold"/>
                                        <p:tgtEl>
                                          <p:spTgt spid="311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1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3000"/>
                                        <p:tgtEl>
                                          <p:spTgt spid="31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C -0.00035 0.02384 -0.0007 0.04791 2.5E-6 0.07361 C 0.00069 0.0993 0.0033 0.13541 0.00416 0.15416 C 0.00503 0.17291 0.00469 0.17893 0.00469 0.18541 " pathEditMode="relative" rAng="0" ptsTypes="aaaa">
                                      <p:cBhvr>
                                        <p:cTn id="17" dur="3000" fill="hold"/>
                                        <p:tgtEl>
                                          <p:spTgt spid="311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925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"/>
                                            </p:cond>
                                          </p:stCondLst>
                                        </p:cTn>
                                        <p:tgtEl>
                                          <p:spTgt spid="31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311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1.11111E-6 C 0.00468 -0.0044 0.00937 -0.0088 0.0125 -0.01667 C 0.01562 -0.02454 0.01684 -0.03727 0.01875 -0.04722 C 0.02066 -0.05718 0.02291 -0.06574 0.02396 -0.07639 C 0.025 -0.08704 0.02413 -0.09838 0.025 -0.11111 C 0.02586 -0.12384 0.02708 -0.14097 0.02916 -0.15278 C 0.03125 -0.16458 0.03298 -0.17477 0.0375 -0.18194 C 0.04201 -0.18912 0.05086 -0.19537 0.05625 -0.19583 C 0.06163 -0.1963 0.06788 -0.19028 0.06979 -0.18472 C 0.0717 -0.17917 0.06909 -0.16736 0.06771 -0.1625 C 0.06632 -0.15764 0.0625 -0.15671 0.06146 -0.15556 " pathEditMode="relative" ptsTypes="aaaaaaaaaaA">
                                      <p:cBhvr>
                                        <p:cTn id="24" dur="5000" fill="hold"/>
                                        <p:tgtEl>
                                          <p:spTgt spid="3114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1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22222E-6 C -0.00642 0.00254 -0.01285 0.00532 -0.01771 0.0125 C -0.02257 0.01967 -0.02673 0.02847 -0.02916 0.04305 C -0.0316 0.05763 -0.0316 0.0824 -0.03229 0.1 C -0.03298 0.11759 -0.03125 0.13472 -0.03333 0.14861 C -0.03541 0.1625 -0.03854 0.17615 -0.04479 0.18333 C -0.05104 0.1905 -0.06285 0.19328 -0.07083 0.19166 C -0.07882 0.19004 -0.08906 0.18263 -0.09271 0.17361 C -0.09635 0.16458 -0.09514 0.14629 -0.09271 0.1375 C -0.09028 0.1287 -0.08316 0.12291 -0.07812 0.12083 C -0.07309 0.11875 -0.06614 0.12152 -0.0625 0.125 C -0.05885 0.12847 -0.05764 0.1368 -0.05625 0.14166 C -0.05486 0.14652 -0.05451 0.15023 -0.05416 0.15416 " pathEditMode="relative" ptsTypes="aaaaaaaaaaaaA">
                                      <p:cBhvr>
                                        <p:cTn id="32" dur="5000" fill="hold"/>
                                        <p:tgtEl>
                                          <p:spTgt spid="3114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1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3000"/>
                                        <p:tgtEl>
                                          <p:spTgt spid="31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C 0.00018 0.00671 0.00052 0.01343 -0.00104 0.02083 C -0.0026 0.02824 -0.00451 0.03935 -0.00937 0.04444 C -0.01423 0.04954 -0.02395 0.05208 -0.0302 0.05139 C -0.03645 0.05069 -0.04323 0.0456 -0.04687 0.04028 C -0.05052 0.03495 -0.05225 0.02755 -0.05208 0.01944 C -0.05191 0.01134 -0.04982 -0.00093 -0.04583 -0.00833 C -0.04184 -0.01574 -0.03472 -0.0213 -0.02812 -0.025 C -0.02152 -0.0287 -0.01354 -0.02986 -0.00625 -0.03056 C 0.00105 -0.03125 0.00834 -0.03125 0.01563 -0.02917 C 0.02292 -0.02708 0.03177 -0.02569 0.0375 -0.01806 C 0.04323 -0.01042 0.04879 0.00602 0.05 0.01667 C 0.05122 0.02731 0.04809 0.03796 0.0448 0.04583 C 0.0415 0.0537 0.03629 0.06042 0.03021 0.06389 C 0.02414 0.06736 0.0132 0.06713 0.00834 0.06667 C 0.00348 0.0662 0.00157 0.06366 0.00105 0.06111 C 0.00052 0.05856 0.00209 0.05301 0.00521 0.05139 C 0.00834 0.04977 0.01372 0.04954 0.0198 0.05139 C 0.02587 0.05324 0.03681 0.05602 0.04167 0.0625 C 0.04653 0.06898 0.04757 0.07963 0.04896 0.09028 C 0.05035 0.10093 0.04896 0.11597 0.05 0.12639 C 0.05105 0.13681 0.05174 0.14722 0.05521 0.15278 C 0.05868 0.15833 0.06598 0.16042 0.07084 0.15972 C 0.0757 0.15903 0.08125 0.1544 0.08438 0.14861 C 0.0875 0.14282 0.08855 0.1338 0.08959 0.125 " pathEditMode="relative" ptsTypes="aaaaaaaaaaaaaaaaaaaaaaaaA">
                                      <p:cBhvr>
                                        <p:cTn id="39" dur="5000" fill="hold"/>
                                        <p:tgtEl>
                                          <p:spTgt spid="3114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1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3000"/>
                                        <p:tgtEl>
                                          <p:spTgt spid="31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5.55556E-6 C -0.0052 -0.00093 -0.01024 -0.00163 -0.01666 0.00138 C -0.02309 0.00439 -0.03315 0.01087 -0.03854 0.01805 C -0.04392 0.02523 -0.04739 0.03541 -0.04895 0.04444 C -0.05052 0.05347 -0.04965 0.06527 -0.04791 0.07222 C -0.04618 0.07916 -0.04253 0.0831 -0.03854 0.08611 C -0.03454 0.08911 -0.02968 0.09027 -0.02395 0.09027 C -0.01822 0.09027 -0.01041 0.08911 -0.00416 0.08611 C 0.00209 0.0831 0.00782 0.0787 0.01355 0.07222 C 0.01928 0.06574 0.02605 0.05601 0.03021 0.04722 C 0.03438 0.03842 0.03751 0.02685 0.03855 0.01944 C 0.03959 0.01203 0.0382 0.00601 0.03646 0.00277 C 0.03473 -0.00047 0.03195 -0.00116 0.02813 -5.55556E-6 C 0.02431 0.00115 0.01771 0.0037 0.01355 0.00972 C 0.00938 0.01574 0.00539 0.02384 0.00313 0.03611 C 0.00087 0.04837 0.00018 0.06874 6.38889E-6 0.08333 C -0.00017 0.09791 0.00244 0.11111 0.00209 0.12361 C 0.00174 0.13611 0.00157 0.14837 -0.00208 0.15833 C -0.00572 0.16828 -0.01354 0.17777 -0.01979 0.18333 C -0.02604 0.18888 -0.03437 0.1912 -0.03958 0.19166 C -0.04479 0.19212 -0.05034 0.18888 -0.05104 0.18611 C -0.05173 0.18333 -0.04652 0.17754 -0.04374 0.17499 C -0.04097 0.17245 -0.03888 0.17083 -0.03437 0.17083 C -0.02986 0.17083 -0.02239 0.17291 -0.01666 0.17499 C -0.01093 0.17708 -0.00555 0.18078 6.38889E-6 0.18333 C 0.00556 0.18587 0.01077 0.19004 0.01667 0.19027 C 0.02257 0.1905 0.02969 0.19074 0.03542 0.18472 C 0.04115 0.1787 0.04601 0.16643 0.05105 0.15416 " pathEditMode="relative" ptsTypes="aaaaaaaaaaaaaaaaaaaaaaaaaaaA">
                                      <p:cBhvr>
                                        <p:cTn id="47" dur="5000" fill="hold"/>
                                        <p:tgtEl>
                                          <p:spTgt spid="3114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31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1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3000"/>
                                        <p:tgtEl>
                                          <p:spTgt spid="31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59259E-6 C 0.00331 -0.00625 0.0066 -0.0125 0.01251 -0.02686 C 0.01841 -0.04121 0.03004 -0.06875 0.03542 -0.08611 C 0.04081 -0.10348 0.04462 -0.11945 0.04515 -0.13056 C 0.04567 -0.14167 0.0415 -0.15024 0.0382 -0.15278 C 0.0349 -0.15533 0.02831 -0.15093 0.02501 -0.1463 C 0.02171 -0.14167 0.02032 -0.13403 0.01876 -0.125 C 0.01719 -0.11598 0.01581 -0.11968 0.01528 -0.09167 C 0.01476 -0.06366 0.01528 0.02754 0.01528 0.04259 C 0.01528 0.05764 0.01268 0.00949 0.01528 -0.00186 C 0.01789 -0.0132 0.02501 -0.02061 0.03056 -0.02593 C 0.03612 -0.03125 0.04393 -0.03357 0.04862 -0.03334 C 0.05331 -0.03311 0.05712 -0.03357 0.05903 -0.02408 C 0.06094 -0.01459 0.05851 0.01342 0.05973 0.02407 C 0.06094 0.03472 0.06303 0.03865 0.06667 0.03981 C 0.07032 0.04097 0.07726 0.0368 0.08126 0.03055 C 0.08525 0.0243 0.08803 0.01296 0.09098 0.00185 " pathEditMode="relative" ptsTypes="aaaaaaaaaaaaaaaaA">
                                      <p:cBhvr>
                                        <p:cTn id="60" dur="5000" fill="hold"/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31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/>
          <p:cNvSpPr txBox="1">
            <a:spLocks noChangeArrowheads="1"/>
          </p:cNvSpPr>
          <p:nvPr/>
        </p:nvSpPr>
        <p:spPr bwMode="auto">
          <a:xfrm>
            <a:off x="5181600" y="457200"/>
            <a:ext cx="3581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solidFill>
                <a:srgbClr val="000000"/>
              </a:solidFill>
              <a:latin typeface=".VnTime" pitchFamily="34" charset="0"/>
            </a:endParaRPr>
          </a:p>
        </p:txBody>
      </p:sp>
      <p:sp>
        <p:nvSpPr>
          <p:cNvPr id="346115" name="Text Box 3"/>
          <p:cNvSpPr txBox="1">
            <a:spLocks noChangeArrowheads="1"/>
          </p:cNvSpPr>
          <p:nvPr/>
        </p:nvSpPr>
        <p:spPr bwMode="auto">
          <a:xfrm>
            <a:off x="4495800" y="7620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400">
              <a:solidFill>
                <a:srgbClr val="000066"/>
              </a:solidFill>
              <a:latin typeface=".VnTime" pitchFamily="34" charset="0"/>
            </a:endParaRPr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346117" name="Picture 5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118" name="Picture 6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119" name="Picture 7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6120" name="Picture 8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46121" name="Group 9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346122" name="AutoShape 10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3" name="AutoShape 11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4" name="AutoShape 12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5" name="AutoShape 13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6" name="AutoShape 14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7" name="AutoShape 15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8" name="AutoShape 16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29" name="AutoShape 17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0" name="AutoShape 18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1" name="AutoShape 19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2" name="AutoShape 20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3" name="AutoShape 21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34" name="Group 22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346135" name="AutoShape 23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6" name="AutoShape 24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7" name="AutoShape 25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8" name="AutoShape 26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39" name="AutoShape 27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0" name="AutoShape 28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1" name="AutoShape 29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2" name="AutoShape 30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3" name="AutoShape 31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4" name="AutoShape 32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5" name="AutoShape 33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6" name="AutoShape 34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47" name="Group 35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346148" name="AutoShape 36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49" name="AutoShape 37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0" name="AutoShape 38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1" name="AutoShape 39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2" name="AutoShape 40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3" name="AutoShape 41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46154" name="Group 42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346155" name="AutoShape 43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6" name="AutoShape 44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7" name="AutoShape 45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8" name="AutoShape 46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59" name="AutoShape 47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160" name="AutoShape 48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46161" name="Text Box 49"/>
          <p:cNvSpPr txBox="1">
            <a:spLocks noChangeArrowheads="1"/>
          </p:cNvSpPr>
          <p:nvPr/>
        </p:nvSpPr>
        <p:spPr bwMode="auto">
          <a:xfrm>
            <a:off x="685800" y="2971800"/>
            <a:ext cx="7848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                    </a:t>
            </a:r>
            <a:endParaRPr lang="en-US" sz="3200">
              <a:latin typeface="Times New Roman" pitchFamily="18" charset="0"/>
            </a:endParaRPr>
          </a:p>
        </p:txBody>
      </p:sp>
      <p:sp>
        <p:nvSpPr>
          <p:cNvPr id="346163" name="Text Box 51"/>
          <p:cNvSpPr txBox="1">
            <a:spLocks noChangeArrowheads="1"/>
          </p:cNvSpPr>
          <p:nvPr/>
        </p:nvSpPr>
        <p:spPr bwMode="auto">
          <a:xfrm>
            <a:off x="1752600" y="1447800"/>
            <a:ext cx="6629400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Times New Roman" pitchFamily="18" charset="0"/>
              </a:rPr>
              <a:t>                     </a:t>
            </a:r>
            <a:r>
              <a:rPr lang="en-US" sz="3200" u="sng">
                <a:latin typeface="Times New Roman" pitchFamily="18" charset="0"/>
              </a:rPr>
              <a:t>Tập viết</a:t>
            </a:r>
            <a:r>
              <a:rPr lang="en-US" sz="3200">
                <a:latin typeface="Times New Roman" pitchFamily="18" charset="0"/>
              </a:rPr>
              <a:t> :</a:t>
            </a:r>
            <a:r>
              <a:rPr lang="en-US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                  </a:t>
            </a:r>
            <a:r>
              <a:rPr lang="en-US" sz="4400">
                <a:solidFill>
                  <a:srgbClr val="FF0000"/>
                </a:solidFill>
              </a:rPr>
              <a:t>Ôn chữ hoa R</a:t>
            </a:r>
            <a:r>
              <a:rPr lang="en-US" sz="5400"/>
              <a:t> </a:t>
            </a:r>
          </a:p>
          <a:p>
            <a:pPr>
              <a:spcBef>
                <a:spcPct val="50000"/>
              </a:spcBef>
            </a:pPr>
            <a:endParaRPr lang="en-US" sz="5400"/>
          </a:p>
        </p:txBody>
      </p:sp>
      <p:sp>
        <p:nvSpPr>
          <p:cNvPr id="346164" name="Text Box 52"/>
          <p:cNvSpPr txBox="1">
            <a:spLocks noChangeArrowheads="1"/>
          </p:cNvSpPr>
          <p:nvPr/>
        </p:nvSpPr>
        <p:spPr bwMode="auto">
          <a:xfrm>
            <a:off x="990600" y="3200400"/>
            <a:ext cx="4198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</a:rPr>
              <a:t>1. Luyện viết chữ hoa:</a:t>
            </a:r>
          </a:p>
        </p:txBody>
      </p:sp>
      <p:sp>
        <p:nvSpPr>
          <p:cNvPr id="346165" name="Text Box 5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3810000"/>
            <a:ext cx="8229600" cy="4525963"/>
          </a:xfrm>
          <a:noFill/>
          <a:ln/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/>
              <a:t>  2. Luyện viết từ ứng dụng: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89" name="Text Box 17"/>
          <p:cNvSpPr txBox="1">
            <a:spLocks noChangeArrowheads="1"/>
          </p:cNvSpPr>
          <p:nvPr/>
        </p:nvSpPr>
        <p:spPr bwMode="auto">
          <a:xfrm>
            <a:off x="2921000" y="30226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233535" name="Text Box 63"/>
          <p:cNvSpPr txBox="1">
            <a:spLocks noChangeArrowheads="1"/>
          </p:cNvSpPr>
          <p:nvPr/>
        </p:nvSpPr>
        <p:spPr bwMode="auto">
          <a:xfrm>
            <a:off x="2921000" y="3038475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grpSp>
        <p:nvGrpSpPr>
          <p:cNvPr id="233611" name="Group 139"/>
          <p:cNvGrpSpPr>
            <a:grpSpLocks/>
          </p:cNvGrpSpPr>
          <p:nvPr/>
        </p:nvGrpSpPr>
        <p:grpSpPr bwMode="auto">
          <a:xfrm>
            <a:off x="-14288" y="-28575"/>
            <a:ext cx="9158288" cy="6900863"/>
            <a:chOff x="-9" y="-18"/>
            <a:chExt cx="5769" cy="4347"/>
          </a:xfrm>
        </p:grpSpPr>
        <p:pic>
          <p:nvPicPr>
            <p:cNvPr id="233612" name="Picture 140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" y="-18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13" name="Picture 141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280" y="3369"/>
              <a:ext cx="480" cy="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14" name="Picture 142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-226" y="3577"/>
              <a:ext cx="960" cy="5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3615" name="Picture 143" descr="POINSET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03" y="280"/>
              <a:ext cx="1056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33616" name="Group 144"/>
            <p:cNvGrpSpPr>
              <a:grpSpLocks/>
            </p:cNvGrpSpPr>
            <p:nvPr/>
          </p:nvGrpSpPr>
          <p:grpSpPr bwMode="auto">
            <a:xfrm>
              <a:off x="462" y="0"/>
              <a:ext cx="4905" cy="96"/>
              <a:chOff x="480" y="0"/>
              <a:chExt cx="4905" cy="96"/>
            </a:xfrm>
          </p:grpSpPr>
          <p:sp>
            <p:nvSpPr>
              <p:cNvPr id="233617" name="AutoShape 145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18" name="AutoShape 146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19" name="AutoShape 147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0" name="AutoShape 148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1" name="AutoShape 149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2" name="AutoShape 150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3" name="AutoShape 151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4" name="AutoShape 152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5" name="AutoShape 153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6" name="AutoShape 154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7" name="AutoShape 155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28" name="AutoShape 156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629" name="Group 157"/>
            <p:cNvGrpSpPr>
              <a:grpSpLocks/>
            </p:cNvGrpSpPr>
            <p:nvPr/>
          </p:nvGrpSpPr>
          <p:grpSpPr bwMode="auto">
            <a:xfrm>
              <a:off x="471" y="4224"/>
              <a:ext cx="4905" cy="96"/>
              <a:chOff x="480" y="0"/>
              <a:chExt cx="4905" cy="96"/>
            </a:xfrm>
          </p:grpSpPr>
          <p:sp>
            <p:nvSpPr>
              <p:cNvPr id="233630" name="AutoShape 158"/>
              <p:cNvSpPr>
                <a:spLocks noChangeArrowheads="1"/>
              </p:cNvSpPr>
              <p:nvPr/>
            </p:nvSpPr>
            <p:spPr bwMode="auto">
              <a:xfrm>
                <a:off x="48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1" name="AutoShape 159"/>
              <p:cNvSpPr>
                <a:spLocks noChangeArrowheads="1"/>
              </p:cNvSpPr>
              <p:nvPr/>
            </p:nvSpPr>
            <p:spPr bwMode="auto">
              <a:xfrm>
                <a:off x="89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2" name="AutoShape 160"/>
              <p:cNvSpPr>
                <a:spLocks noChangeArrowheads="1"/>
              </p:cNvSpPr>
              <p:nvPr/>
            </p:nvSpPr>
            <p:spPr bwMode="auto">
              <a:xfrm>
                <a:off x="130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3" name="AutoShape 161"/>
              <p:cNvSpPr>
                <a:spLocks noChangeArrowheads="1"/>
              </p:cNvSpPr>
              <p:nvPr/>
            </p:nvSpPr>
            <p:spPr bwMode="auto">
              <a:xfrm>
                <a:off x="171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4" name="AutoShape 162"/>
              <p:cNvSpPr>
                <a:spLocks noChangeArrowheads="1"/>
              </p:cNvSpPr>
              <p:nvPr/>
            </p:nvSpPr>
            <p:spPr bwMode="auto">
              <a:xfrm>
                <a:off x="212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5" name="AutoShape 163"/>
              <p:cNvSpPr>
                <a:spLocks noChangeArrowheads="1"/>
              </p:cNvSpPr>
              <p:nvPr/>
            </p:nvSpPr>
            <p:spPr bwMode="auto">
              <a:xfrm>
                <a:off x="253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6" name="AutoShape 164"/>
              <p:cNvSpPr>
                <a:spLocks noChangeArrowheads="1"/>
              </p:cNvSpPr>
              <p:nvPr/>
            </p:nvSpPr>
            <p:spPr bwMode="auto">
              <a:xfrm>
                <a:off x="294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7" name="AutoShape 165"/>
              <p:cNvSpPr>
                <a:spLocks noChangeArrowheads="1"/>
              </p:cNvSpPr>
              <p:nvPr/>
            </p:nvSpPr>
            <p:spPr bwMode="auto">
              <a:xfrm>
                <a:off x="3360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8" name="AutoShape 166"/>
              <p:cNvSpPr>
                <a:spLocks noChangeArrowheads="1"/>
              </p:cNvSpPr>
              <p:nvPr/>
            </p:nvSpPr>
            <p:spPr bwMode="auto">
              <a:xfrm>
                <a:off x="3774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39" name="AutoShape 167"/>
              <p:cNvSpPr>
                <a:spLocks noChangeArrowheads="1"/>
              </p:cNvSpPr>
              <p:nvPr/>
            </p:nvSpPr>
            <p:spPr bwMode="auto">
              <a:xfrm>
                <a:off x="4185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0" name="AutoShape 168"/>
              <p:cNvSpPr>
                <a:spLocks noChangeArrowheads="1"/>
              </p:cNvSpPr>
              <p:nvPr/>
            </p:nvSpPr>
            <p:spPr bwMode="auto">
              <a:xfrm>
                <a:off x="4599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1" name="AutoShape 169"/>
              <p:cNvSpPr>
                <a:spLocks noChangeArrowheads="1"/>
              </p:cNvSpPr>
              <p:nvPr/>
            </p:nvSpPr>
            <p:spPr bwMode="auto">
              <a:xfrm>
                <a:off x="5001" y="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642" name="Group 170"/>
            <p:cNvGrpSpPr>
              <a:grpSpLocks/>
            </p:cNvGrpSpPr>
            <p:nvPr/>
          </p:nvGrpSpPr>
          <p:grpSpPr bwMode="auto">
            <a:xfrm>
              <a:off x="7" y="910"/>
              <a:ext cx="96" cy="2439"/>
              <a:chOff x="-2" y="865"/>
              <a:chExt cx="96" cy="2439"/>
            </a:xfrm>
          </p:grpSpPr>
          <p:sp>
            <p:nvSpPr>
              <p:cNvPr id="233643" name="AutoShape 171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4" name="AutoShape 172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5" name="AutoShape 173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6" name="AutoShape 174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7" name="AutoShape 175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48" name="AutoShape 176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649" name="Group 177"/>
            <p:cNvGrpSpPr>
              <a:grpSpLocks/>
            </p:cNvGrpSpPr>
            <p:nvPr/>
          </p:nvGrpSpPr>
          <p:grpSpPr bwMode="auto">
            <a:xfrm>
              <a:off x="5655" y="1014"/>
              <a:ext cx="96" cy="2439"/>
              <a:chOff x="-2" y="865"/>
              <a:chExt cx="96" cy="2439"/>
            </a:xfrm>
          </p:grpSpPr>
          <p:sp>
            <p:nvSpPr>
              <p:cNvPr id="233650" name="AutoShape 178"/>
              <p:cNvSpPr>
                <a:spLocks noChangeArrowheads="1"/>
              </p:cNvSpPr>
              <p:nvPr/>
            </p:nvSpPr>
            <p:spPr bwMode="auto">
              <a:xfrm rot="5400000">
                <a:off x="-146" y="1009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1" name="AutoShape 179"/>
              <p:cNvSpPr>
                <a:spLocks noChangeArrowheads="1"/>
              </p:cNvSpPr>
              <p:nvPr/>
            </p:nvSpPr>
            <p:spPr bwMode="auto">
              <a:xfrm rot="5400000">
                <a:off x="-146" y="1420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2" name="AutoShape 180"/>
              <p:cNvSpPr>
                <a:spLocks noChangeArrowheads="1"/>
              </p:cNvSpPr>
              <p:nvPr/>
            </p:nvSpPr>
            <p:spPr bwMode="auto">
              <a:xfrm rot="5400000">
                <a:off x="-146" y="183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3" name="AutoShape 181"/>
              <p:cNvSpPr>
                <a:spLocks noChangeArrowheads="1"/>
              </p:cNvSpPr>
              <p:nvPr/>
            </p:nvSpPr>
            <p:spPr bwMode="auto">
              <a:xfrm rot="5400000">
                <a:off x="-146" y="2248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4" name="AutoShape 182"/>
              <p:cNvSpPr>
                <a:spLocks noChangeArrowheads="1"/>
              </p:cNvSpPr>
              <p:nvPr/>
            </p:nvSpPr>
            <p:spPr bwMode="auto">
              <a:xfrm rot="5400000">
                <a:off x="-146" y="2653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55" name="AutoShape 183"/>
              <p:cNvSpPr>
                <a:spLocks noChangeArrowheads="1"/>
              </p:cNvSpPr>
              <p:nvPr/>
            </p:nvSpPr>
            <p:spPr bwMode="auto">
              <a:xfrm rot="5400000">
                <a:off x="-146" y="3064"/>
                <a:ext cx="384" cy="96"/>
              </a:xfrm>
              <a:prstGeom prst="sun">
                <a:avLst>
                  <a:gd name="adj" fmla="val 25000"/>
                </a:avLst>
              </a:prstGeom>
              <a:solidFill>
                <a:srgbClr val="00FFFF"/>
              </a:solidFill>
              <a:ln w="9525">
                <a:solidFill>
                  <a:srgbClr val="FF00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233656" name="Picture 18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21" t="39583" r="46875" b="45834"/>
          <a:stretch>
            <a:fillRect/>
          </a:stretch>
        </p:blipFill>
        <p:spPr bwMode="auto">
          <a:xfrm>
            <a:off x="3276600" y="2266950"/>
            <a:ext cx="3810000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3657" name="Picture 18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39583" r="73422" b="50809"/>
          <a:stretch>
            <a:fillRect/>
          </a:stretch>
        </p:blipFill>
        <p:spPr bwMode="auto">
          <a:xfrm>
            <a:off x="2209800" y="2286000"/>
            <a:ext cx="1143000" cy="1052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3658" name="Line 186"/>
          <p:cNvSpPr>
            <a:spLocks noChangeShapeType="1"/>
          </p:cNvSpPr>
          <p:nvPr/>
        </p:nvSpPr>
        <p:spPr bwMode="auto">
          <a:xfrm flipV="1">
            <a:off x="3305175" y="2914650"/>
            <a:ext cx="76200" cy="1857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59" name="Line 187"/>
          <p:cNvSpPr>
            <a:spLocks noChangeShapeType="1"/>
          </p:cNvSpPr>
          <p:nvPr/>
        </p:nvSpPr>
        <p:spPr bwMode="auto">
          <a:xfrm>
            <a:off x="1377950" y="3324225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0" name="Line 188"/>
          <p:cNvSpPr>
            <a:spLocks noChangeShapeType="1"/>
          </p:cNvSpPr>
          <p:nvPr/>
        </p:nvSpPr>
        <p:spPr bwMode="auto">
          <a:xfrm>
            <a:off x="1377950" y="2971800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1" name="Line 189"/>
          <p:cNvSpPr>
            <a:spLocks noChangeShapeType="1"/>
          </p:cNvSpPr>
          <p:nvPr/>
        </p:nvSpPr>
        <p:spPr bwMode="auto">
          <a:xfrm>
            <a:off x="1371600" y="260508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2" name="Line 190"/>
          <p:cNvSpPr>
            <a:spLocks noChangeShapeType="1"/>
          </p:cNvSpPr>
          <p:nvPr/>
        </p:nvSpPr>
        <p:spPr bwMode="auto">
          <a:xfrm>
            <a:off x="1371600" y="22193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3" name="Line 191"/>
          <p:cNvSpPr>
            <a:spLocks noChangeShapeType="1"/>
          </p:cNvSpPr>
          <p:nvPr/>
        </p:nvSpPr>
        <p:spPr bwMode="auto">
          <a:xfrm>
            <a:off x="1371600" y="1824038"/>
            <a:ext cx="6400800" cy="0"/>
          </a:xfrm>
          <a:prstGeom prst="line">
            <a:avLst/>
          </a:prstGeom>
          <a:noFill/>
          <a:ln w="12700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4" name="Line 192"/>
          <p:cNvSpPr>
            <a:spLocks noChangeShapeType="1"/>
          </p:cNvSpPr>
          <p:nvPr/>
        </p:nvSpPr>
        <p:spPr bwMode="auto">
          <a:xfrm>
            <a:off x="1371600" y="3690938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5" name="Line 193"/>
          <p:cNvSpPr>
            <a:spLocks noChangeShapeType="1"/>
          </p:cNvSpPr>
          <p:nvPr/>
        </p:nvSpPr>
        <p:spPr bwMode="auto">
          <a:xfrm>
            <a:off x="1371600" y="4086225"/>
            <a:ext cx="6400800" cy="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6" name="Line 194"/>
          <p:cNvSpPr>
            <a:spLocks noChangeShapeType="1"/>
          </p:cNvSpPr>
          <p:nvPr/>
        </p:nvSpPr>
        <p:spPr bwMode="auto">
          <a:xfrm>
            <a:off x="13716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7" name="Line 195"/>
          <p:cNvSpPr>
            <a:spLocks noChangeShapeType="1"/>
          </p:cNvSpPr>
          <p:nvPr/>
        </p:nvSpPr>
        <p:spPr bwMode="auto">
          <a:xfrm>
            <a:off x="28702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8" name="Line 196"/>
          <p:cNvSpPr>
            <a:spLocks noChangeShapeType="1"/>
          </p:cNvSpPr>
          <p:nvPr/>
        </p:nvSpPr>
        <p:spPr bwMode="auto">
          <a:xfrm>
            <a:off x="4525963" y="1819275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69" name="Line 197"/>
          <p:cNvSpPr>
            <a:spLocks noChangeShapeType="1"/>
          </p:cNvSpPr>
          <p:nvPr/>
        </p:nvSpPr>
        <p:spPr bwMode="auto">
          <a:xfrm>
            <a:off x="6210300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3670" name="Line 198"/>
          <p:cNvSpPr>
            <a:spLocks noChangeShapeType="1"/>
          </p:cNvSpPr>
          <p:nvPr/>
        </p:nvSpPr>
        <p:spPr bwMode="auto">
          <a:xfrm>
            <a:off x="7777163" y="1814513"/>
            <a:ext cx="0" cy="2286000"/>
          </a:xfrm>
          <a:prstGeom prst="line">
            <a:avLst/>
          </a:prstGeom>
          <a:noFill/>
          <a:ln w="9525">
            <a:solidFill>
              <a:srgbClr val="99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30426"/>
  <p:tag name="VIOLETTITLE" val="t v3 chu r"/>
  <p:tag name="VIOLETLESSON" val="24"/>
  <p:tag name="VIOLETCATID" val="8048915"/>
  <p:tag name="VIOLETSUBJECT" val="Tập viết 3"/>
  <p:tag name="VIOLETAUTHORID" val="3005053"/>
  <p:tag name="VIOLETAUTHORNAME" val="Hoàng Văn Khánh"/>
  <p:tag name="VIOLETAUTHORAVATAR" val="no_avatar.jpg"/>
  <p:tag name="VIOLETAUTHORADDRESS" val="trường tiểu học phước đồng - khánh hòa"/>
  <p:tag name="VIOLETDATE" val="2011-10-28 23:17:43"/>
  <p:tag name="VIOLETHIT" val="496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2711</TotalTime>
  <Words>329</Words>
  <Application>Microsoft Office PowerPoint</Application>
  <PresentationFormat>On-screen Show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Tekton</vt:lpstr>
      <vt:lpstr>Times New Roman</vt:lpstr>
      <vt:lpstr>UNI Tap Viet 5</vt:lpstr>
      <vt:lpstr>Verdana</vt:lpstr>
      <vt:lpstr>VNI-Hobo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Thang Binh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TBComputer</dc:creator>
  <cp:lastModifiedBy>OanhTu</cp:lastModifiedBy>
  <cp:revision>146</cp:revision>
  <dcterms:created xsi:type="dcterms:W3CDTF">2008-10-27T13:46:20Z</dcterms:created>
  <dcterms:modified xsi:type="dcterms:W3CDTF">2021-02-23T17:57:20Z</dcterms:modified>
</cp:coreProperties>
</file>