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74" r:id="rId4"/>
    <p:sldId id="276" r:id="rId5"/>
    <p:sldId id="278" r:id="rId6"/>
    <p:sldId id="271" r:id="rId7"/>
    <p:sldId id="272" r:id="rId8"/>
    <p:sldId id="260" r:id="rId9"/>
    <p:sldId id="261" r:id="rId10"/>
    <p:sldId id="262" r:id="rId11"/>
    <p:sldId id="263" r:id="rId12"/>
    <p:sldId id="264" r:id="rId13"/>
    <p:sldId id="279" r:id="rId14"/>
    <p:sldId id="281" r:id="rId15"/>
    <p:sldId id="280" r:id="rId16"/>
    <p:sldId id="2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1FD64-2939-4B13-A24D-1593321673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666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CA939-193A-43EA-B5C8-E54E6EF7B2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44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A83C1-716B-4B0C-8C46-0E658CB42F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910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288618" y="5345114"/>
            <a:ext cx="5903383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7374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00200"/>
            <a:ext cx="103632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74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38AA-A99F-4654-8B6F-617BCEA81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15BFB-D060-4620-9240-F0482950B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35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DFF5-8AF1-4FED-90B5-31A433D6E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15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7428A-61D6-45F4-AA50-5BBEC17DE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62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C7203-FF9A-4756-955F-2846D0729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78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96A29-C03D-4539-AD79-A8F64A7F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45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4204A-E4E3-42A6-887D-B2687964E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25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F65E9-5A9F-4A16-9D93-BFA7F6F02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1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55039-B1C3-4DA2-925E-D33E49035E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734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D129E-116A-44BE-8AE2-2EB4FF99B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15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6B8B2-C026-48DA-8F91-8C80BB2B1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06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0C183-8B48-49B3-A4F2-FA18E0C87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837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2117" y="6034088"/>
            <a:ext cx="10460568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542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42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36C6A-5CDF-462A-8B16-965BFAA63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9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D4EF3-6677-458D-B6CF-ECB48BE53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29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1902B-5D78-4C40-8358-4BC9A91CE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426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68D5-A29F-471A-BF04-6E116AD89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49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D6E44-1A44-4EAC-8136-74B179479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805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BE3DF-72F6-47D2-AD22-DB2D9DD1F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300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F09BA-229F-43FD-ACA0-A903FFFBF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8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20C74-B571-43B6-94FD-40232E5D65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1728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0E904-09FE-45FD-8A3D-580DD92D9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541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F7A19-C99F-42CF-B6A9-C5E75D14C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25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3B1C6-E45B-4177-B8A7-064617B30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077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D25CF-7DCA-4D70-8508-8E855561C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37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28600"/>
            <a:ext cx="109728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FE995-DCD5-4A71-8C32-3D769D988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3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A7B8E-98E6-49A8-8673-1466A0A062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55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18425-382B-4059-99E5-196636D344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99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E3A18-7609-4D77-8AD6-AB3D363271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13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0F128-F548-4782-BFE7-64B0BB7F9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70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671FC-912A-4ABA-9D27-5DB33A434A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78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40B82-F4AB-4E18-8805-916C6AA4A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22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887D6E5E-4BB7-4431-93CF-9F03393515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82402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6288618" y="5345114"/>
            <a:ext cx="5903383" cy="1512887"/>
            <a:chOff x="2971" y="3367"/>
            <a:chExt cx="2789" cy="953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0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0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1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2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272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7272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272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2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2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B4CB1FA-F3EC-4F8C-BDA0-2F449763C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27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956911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207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5325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2051" name="Freeform 5"/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5325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68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2069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2070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2071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2072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/>
              </a:p>
            </p:txBody>
          </p:sp>
        </p:grpSp>
        <p:sp>
          <p:nvSpPr>
            <p:cNvPr id="5326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5327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327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7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7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D094BDC-6B9B-4BA9-9F21-96DCC337F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5241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.jpeg"/><Relationship Id="rId5" Type="http://schemas.openxmlformats.org/officeDocument/2006/relationships/image" Target="../media/image2.gif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6.gif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j03957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1" y="0"/>
            <a:ext cx="8893175" cy="580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Picture1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1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157" name="WordArt 5" descr="80%"/>
          <p:cNvSpPr>
            <a:spLocks noChangeArrowheads="1" noChangeShapeType="1" noTextEdit="1"/>
          </p:cNvSpPr>
          <p:nvPr/>
        </p:nvSpPr>
        <p:spPr bwMode="auto">
          <a:xfrm rot="-128454">
            <a:off x="1752600" y="3046413"/>
            <a:ext cx="8707438" cy="36687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20644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pct80">
                  <a:fgClr>
                    <a:srgbClr val="0000FF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Bài: Nhân hóa- cách đặt câu hỏi"ở đâu"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pct80">
                  <a:fgClr>
                    <a:srgbClr val="0000FF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 </a:t>
            </a:r>
            <a:endParaRPr lang="en-US" sz="3600" b="1" kern="10">
              <a:ln w="12700">
                <a:solidFill>
                  <a:srgbClr val="FF3300"/>
                </a:solidFill>
                <a:round/>
                <a:headEnd/>
                <a:tailEnd/>
              </a:ln>
              <a:pattFill prst="pct80">
                <a:fgClr>
                  <a:srgbClr val="0000FF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7173" name="Picture 6" descr="XMASCA~1"/>
          <p:cNvPicPr>
            <a:picLocks noChangeAspect="1" noChangeArrowheads="1" noCrop="1"/>
          </p:cNvPicPr>
          <p:nvPr/>
        </p:nvPicPr>
        <p:blipFill>
          <a:blip r:embed="rId5">
            <a:lum bright="-46000" contrast="32000"/>
          </a:blip>
          <a:srcRect/>
          <a:stretch>
            <a:fillRect/>
          </a:stretch>
        </p:blipFill>
        <p:spPr bwMode="auto">
          <a:xfrm>
            <a:off x="4511675" y="1125539"/>
            <a:ext cx="32004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1" y="0"/>
            <a:ext cx="1655763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771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2514600" y="381001"/>
            <a:ext cx="7315200" cy="923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Nhân hoá. Ôn tập cách </a:t>
            </a:r>
            <a:r>
              <a:rPr lang="vi-VN" sz="20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0099"/>
                </a:solidFill>
                <a:latin typeface="Arial" charset="0"/>
              </a:rPr>
              <a:t>ặt và trả lời câu hỏi “ ở </a:t>
            </a:r>
            <a:r>
              <a:rPr lang="vi-VN" sz="20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0099"/>
                </a:solidFill>
                <a:latin typeface="Arial" charset="0"/>
              </a:rPr>
              <a:t>âu?”.</a:t>
            </a: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1981200" y="13716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Bài 1</a:t>
            </a:r>
            <a:r>
              <a:rPr lang="en-US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981200" y="1676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Bài 2:</a:t>
            </a: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1981200" y="1981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Bài 3:</a:t>
            </a: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1981200" y="22860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Bài 4: </a:t>
            </a:r>
            <a:endParaRPr lang="en-US" sz="20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2971800" y="22860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Đọc lại bài </a:t>
            </a:r>
            <a:r>
              <a:rPr lang="en-US" sz="2000" b="1" i="1">
                <a:solidFill>
                  <a:srgbClr val="FFFFFF"/>
                </a:solidFill>
                <a:latin typeface="Arial" charset="0"/>
              </a:rPr>
              <a:t>ở lại với chiến khu</a:t>
            </a:r>
            <a:r>
              <a:rPr lang="en-US" sz="2000" b="1">
                <a:solidFill>
                  <a:srgbClr val="FFFFFF"/>
                </a:solidFill>
                <a:latin typeface="Arial" charset="0"/>
              </a:rPr>
              <a:t> và trả lời câu hỏi: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2514600" y="2895600"/>
            <a:ext cx="784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a) Câu chuyện kể trong bài diễn ra khi nào và ở </a:t>
            </a:r>
            <a:r>
              <a:rPr lang="vi-VN" sz="2000" b="1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FFFF"/>
                </a:solidFill>
                <a:latin typeface="Arial" charset="0"/>
              </a:rPr>
              <a:t>âu?</a:t>
            </a:r>
          </a:p>
        </p:txBody>
      </p:sp>
      <p:pic>
        <p:nvPicPr>
          <p:cNvPr id="16393" name="Picture 17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1" y="4876800"/>
            <a:ext cx="41243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2514600" y="33528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b) Trên chiến khu, các chiến sĩ liên lạc nhỏ tuổi sống ở </a:t>
            </a:r>
            <a:r>
              <a:rPr lang="vi-VN" sz="2000" b="1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FFFF"/>
                </a:solidFill>
                <a:latin typeface="Arial" charset="0"/>
              </a:rPr>
              <a:t>âu?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2514600" y="3810001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c) Vì lo cho các chiến sĩ nhỏ tuổi, trung </a:t>
            </a:r>
            <a:r>
              <a:rPr lang="vi-VN" sz="2000" b="1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FFFF"/>
                </a:solidFill>
                <a:latin typeface="Arial" charset="0"/>
              </a:rPr>
              <a:t>oàn tr</a:t>
            </a:r>
            <a:r>
              <a:rPr lang="vi-VN" sz="2000" b="1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FF"/>
                </a:solidFill>
                <a:latin typeface="Arial" charset="0"/>
              </a:rPr>
              <a:t>ởng khuyên họ về </a:t>
            </a:r>
            <a:r>
              <a:rPr lang="vi-VN" sz="2000" b="1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FFFF"/>
                </a:solidFill>
                <a:latin typeface="Arial" charset="0"/>
              </a:rPr>
              <a:t>âu?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74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9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1" grpId="0"/>
      <p:bldP spid="79882" grpId="0"/>
      <p:bldP spid="79883" grpId="0"/>
      <p:bldP spid="79883" grpId="1"/>
      <p:bldP spid="79890" grpId="0"/>
      <p:bldP spid="79890" grpId="1"/>
      <p:bldP spid="79891" grpId="0"/>
      <p:bldP spid="7989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Cloud"/>
          <p:cNvSpPr>
            <a:spLocks noChangeAspect="1" noEditPoints="1" noChangeArrowheads="1"/>
          </p:cNvSpPr>
          <p:nvPr/>
        </p:nvSpPr>
        <p:spPr bwMode="auto">
          <a:xfrm>
            <a:off x="1524000" y="-25400"/>
            <a:ext cx="9144000" cy="3976688"/>
          </a:xfrm>
          <a:custGeom>
            <a:avLst/>
            <a:gdLst>
              <a:gd name="T0" fmla="*/ 28363 w 21600"/>
              <a:gd name="T1" fmla="*/ 1988344 h 21600"/>
              <a:gd name="T2" fmla="*/ 4572000 w 21600"/>
              <a:gd name="T3" fmla="*/ 3972454 h 21600"/>
              <a:gd name="T4" fmla="*/ 9136380 w 21600"/>
              <a:gd name="T5" fmla="*/ 1988344 h 21600"/>
              <a:gd name="T6" fmla="*/ 4572000 w 21600"/>
              <a:gd name="T7" fmla="*/ 227371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>
                <a:solidFill>
                  <a:srgbClr val="FFFFFF"/>
                </a:solidFill>
                <a:latin typeface=".VnTime" pitchFamily="34" charset="0"/>
              </a:rPr>
              <a:t>  </a:t>
            </a:r>
            <a:r>
              <a:rPr lang="en-US" sz="4800" b="1">
                <a:solidFill>
                  <a:srgbClr val="FF0000"/>
                </a:solidFill>
                <a:latin typeface=".VnTime" pitchFamily="34" charset="0"/>
              </a:rPr>
              <a:t>cñng cè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C¸c b­íc 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*T×m  sù vËt ®­îc nh©n ho¸.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*X¸c dÞnh cÊu tróc c©u hái?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* §Æt c©u hái.</a:t>
            </a:r>
          </a:p>
        </p:txBody>
      </p:sp>
      <p:pic>
        <p:nvPicPr>
          <p:cNvPr id="17411" name="Picture 3" descr="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53340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KITTY">
            <a:hlinkHover r:id="" action="ppaction://noaction" highlightClick="1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924426"/>
            <a:ext cx="13716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277" name="Oval 5"/>
          <p:cNvSpPr>
            <a:spLocks noChangeArrowheads="1"/>
          </p:cNvSpPr>
          <p:nvPr/>
        </p:nvSpPr>
        <p:spPr bwMode="auto">
          <a:xfrm>
            <a:off x="3733800" y="3581400"/>
            <a:ext cx="9144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2278" name="Oval 6"/>
          <p:cNvSpPr>
            <a:spLocks noChangeArrowheads="1"/>
          </p:cNvSpPr>
          <p:nvPr/>
        </p:nvSpPr>
        <p:spPr bwMode="auto">
          <a:xfrm>
            <a:off x="3352800" y="4114800"/>
            <a:ext cx="7620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2279" name="Oval 7"/>
          <p:cNvSpPr>
            <a:spLocks noChangeArrowheads="1"/>
          </p:cNvSpPr>
          <p:nvPr/>
        </p:nvSpPr>
        <p:spPr bwMode="auto">
          <a:xfrm>
            <a:off x="2971800" y="4800600"/>
            <a:ext cx="533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8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4" grpId="0" animBg="1"/>
      <p:bldP spid="182277" grpId="0" animBg="1"/>
      <p:bldP spid="182278" grpId="0" animBg="1"/>
      <p:bldP spid="1822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895600" y="381001"/>
            <a:ext cx="6400800" cy="78422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u="sng">
                <a:solidFill>
                  <a:srgbClr val="000099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Nhân hoá. Ôn tập cách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ặt và trả lời câu hỏi “ ở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âu?”.</a:t>
            </a: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3962400" y="1447800"/>
            <a:ext cx="6705600" cy="3786188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0000CC"/>
                </a:solidFill>
                <a:latin typeface="Arial" charset="0"/>
              </a:rPr>
              <a:t>Kỳ </a:t>
            </a:r>
            <a:r>
              <a:rPr lang="vi-VN" sz="3600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0000CC"/>
                </a:solidFill>
                <a:latin typeface="Arial" charset="0"/>
              </a:rPr>
              <a:t>à là cha cắc ké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0000CC"/>
                </a:solidFill>
                <a:latin typeface="Arial" charset="0"/>
              </a:rPr>
              <a:t>-Là mẹ kỳ nhông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0000CC"/>
                </a:solidFill>
                <a:latin typeface="Arial" charset="0"/>
              </a:rPr>
              <a:t>-Là ông tắc kè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3200" b="1">
              <a:solidFill>
                <a:srgbClr val="0000CC"/>
              </a:solidFill>
              <a:latin typeface="Arial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320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1524000" y="1371600"/>
            <a:ext cx="2286000" cy="3698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Đọc bài </a:t>
            </a:r>
            <a:r>
              <a:rPr lang="vi-VN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ông dao:</a:t>
            </a:r>
          </a:p>
        </p:txBody>
      </p:sp>
      <p:pic>
        <p:nvPicPr>
          <p:cNvPr id="18437" name="Picture 5" descr="Hoa go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905000"/>
            <a:ext cx="2667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8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animBg="1"/>
      <p:bldP spid="1843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Picture1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1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AutoShape 3" descr="Woven mat"/>
          <p:cNvSpPr>
            <a:spLocks noChangeArrowheads="1"/>
          </p:cNvSpPr>
          <p:nvPr/>
        </p:nvSpPr>
        <p:spPr bwMode="auto">
          <a:xfrm>
            <a:off x="2351089" y="2492375"/>
            <a:ext cx="2498725" cy="1943100"/>
          </a:xfrm>
          <a:prstGeom prst="rtTriangle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0" name="AutoShape 4" descr="Sphere"/>
          <p:cNvSpPr>
            <a:spLocks noChangeArrowheads="1"/>
          </p:cNvSpPr>
          <p:nvPr/>
        </p:nvSpPr>
        <p:spPr bwMode="auto">
          <a:xfrm>
            <a:off x="2424113" y="4149725"/>
            <a:ext cx="2089150" cy="2305050"/>
          </a:xfrm>
          <a:prstGeom prst="cube">
            <a:avLst>
              <a:gd name="adj" fmla="val 25000"/>
            </a:avLst>
          </a:prstGeom>
          <a:pattFill prst="sphere">
            <a:fgClr>
              <a:srgbClr val="FFFF00"/>
            </a:fgClr>
            <a:bgClr>
              <a:srgbClr val="0000FF"/>
            </a:bgClr>
          </a:patt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1" name="AutoShape 5" descr="Solid diamond"/>
          <p:cNvSpPr>
            <a:spLocks noChangeArrowheads="1"/>
          </p:cNvSpPr>
          <p:nvPr/>
        </p:nvSpPr>
        <p:spPr bwMode="auto">
          <a:xfrm>
            <a:off x="4583114" y="4797425"/>
            <a:ext cx="2663825" cy="1511300"/>
          </a:xfrm>
          <a:prstGeom prst="flowChartProcess">
            <a:avLst/>
          </a:prstGeom>
          <a:pattFill prst="solidDmnd">
            <a:fgClr>
              <a:srgbClr val="996600"/>
            </a:fgClr>
            <a:bgClr>
              <a:srgbClr val="FF9900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2" name="AutoShape 6" descr="Denim"/>
          <p:cNvSpPr>
            <a:spLocks noChangeArrowheads="1"/>
          </p:cNvSpPr>
          <p:nvPr/>
        </p:nvSpPr>
        <p:spPr bwMode="auto">
          <a:xfrm>
            <a:off x="3000376" y="2349501"/>
            <a:ext cx="1897063" cy="2016125"/>
          </a:xfrm>
          <a:prstGeom prst="flowChartConnector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3" name="AutoShape 7" descr="40%"/>
          <p:cNvSpPr>
            <a:spLocks noChangeArrowheads="1"/>
          </p:cNvSpPr>
          <p:nvPr/>
        </p:nvSpPr>
        <p:spPr bwMode="auto">
          <a:xfrm>
            <a:off x="5016500" y="2349500"/>
            <a:ext cx="1778000" cy="1873250"/>
          </a:xfrm>
          <a:prstGeom prst="flowChartProcess">
            <a:avLst/>
          </a:prstGeom>
          <a:pattFill prst="pct40">
            <a:fgClr>
              <a:srgbClr val="FFFF00"/>
            </a:fgClr>
            <a:bgClr>
              <a:schemeClr val="tx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4" name="AutoShape 8" descr="Canvas"/>
          <p:cNvSpPr>
            <a:spLocks noChangeArrowheads="1"/>
          </p:cNvSpPr>
          <p:nvPr/>
        </p:nvSpPr>
        <p:spPr bwMode="auto">
          <a:xfrm>
            <a:off x="6600826" y="4619626"/>
            <a:ext cx="3706813" cy="1833563"/>
          </a:xfrm>
          <a:prstGeom prst="flowChartDecision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5" name="AutoShape 9" descr="Horizontal brick"/>
          <p:cNvSpPr>
            <a:spLocks noChangeArrowheads="1"/>
          </p:cNvSpPr>
          <p:nvPr/>
        </p:nvSpPr>
        <p:spPr bwMode="auto">
          <a:xfrm>
            <a:off x="7680326" y="2420939"/>
            <a:ext cx="2519363" cy="1800225"/>
          </a:xfrm>
          <a:prstGeom prst="parallelogram">
            <a:avLst>
              <a:gd name="adj" fmla="val 34987"/>
            </a:avLst>
          </a:prstGeom>
          <a:pattFill prst="horzBrick">
            <a:fgClr>
              <a:srgbClr val="99CCFF"/>
            </a:fgClr>
            <a:bgClr>
              <a:schemeClr val="tx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3306" name="AutoShape 10"/>
          <p:cNvSpPr>
            <a:spLocks noChangeArrowheads="1"/>
          </p:cNvSpPr>
          <p:nvPr/>
        </p:nvSpPr>
        <p:spPr bwMode="auto">
          <a:xfrm>
            <a:off x="3048000" y="1700213"/>
            <a:ext cx="6400800" cy="576262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Chọn </a:t>
            </a:r>
            <a:r>
              <a:rPr lang="en-US" sz="2800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, hoặc </a:t>
            </a:r>
            <a:r>
              <a:rPr lang="en-US" sz="2800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, hoặc </a:t>
            </a:r>
            <a:r>
              <a:rPr lang="en-US" sz="2800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, hoặc </a:t>
            </a:r>
            <a:r>
              <a:rPr lang="en-US" sz="280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183307" name="AutoShape 11"/>
          <p:cNvSpPr>
            <a:spLocks noChangeArrowheads="1"/>
          </p:cNvSpPr>
          <p:nvPr/>
        </p:nvSpPr>
        <p:spPr bwMode="auto">
          <a:xfrm>
            <a:off x="5808664" y="3270250"/>
            <a:ext cx="4175125" cy="10096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Sự vật </a:t>
            </a:r>
            <a:r>
              <a:rPr lang="vi-VN" sz="2800">
                <a:solidFill>
                  <a:srgbClr val="FFFFFF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FFFFFF"/>
                </a:solidFill>
                <a:latin typeface="Arial" charset="0"/>
              </a:rPr>
              <a:t>ợc nhân hoá là:</a:t>
            </a:r>
          </a:p>
        </p:txBody>
      </p:sp>
      <p:sp>
        <p:nvSpPr>
          <p:cNvPr id="183308" name="Oval 12"/>
          <p:cNvSpPr>
            <a:spLocks noChangeArrowheads="1"/>
          </p:cNvSpPr>
          <p:nvPr/>
        </p:nvSpPr>
        <p:spPr bwMode="auto">
          <a:xfrm>
            <a:off x="6959600" y="2276475"/>
            <a:ext cx="2089150" cy="1100138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Câu hỏi 1:</a:t>
            </a:r>
          </a:p>
        </p:txBody>
      </p:sp>
      <p:sp>
        <p:nvSpPr>
          <p:cNvPr id="183309" name="AutoShape 13" descr="5%"/>
          <p:cNvSpPr>
            <a:spLocks noChangeArrowheads="1"/>
          </p:cNvSpPr>
          <p:nvPr/>
        </p:nvSpPr>
        <p:spPr bwMode="auto">
          <a:xfrm>
            <a:off x="5808664" y="4292600"/>
            <a:ext cx="4175125" cy="503238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3399"/>
                </a:solidFill>
                <a:latin typeface="Arial" charset="0"/>
              </a:rPr>
              <a:t> 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A.     </a:t>
            </a:r>
            <a:r>
              <a:rPr lang="en-US" sz="2800">
                <a:solidFill>
                  <a:srgbClr val="FFFF66"/>
                </a:solidFill>
                <a:latin typeface="Arial" charset="0"/>
              </a:rPr>
              <a:t>Kỳ </a:t>
            </a:r>
            <a:r>
              <a:rPr lang="vi-VN" sz="2800">
                <a:solidFill>
                  <a:srgbClr val="FFFF66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66"/>
                </a:solidFill>
                <a:latin typeface="Arial" charset="0"/>
              </a:rPr>
              <a:t>à</a:t>
            </a:r>
          </a:p>
        </p:txBody>
      </p:sp>
      <p:sp>
        <p:nvSpPr>
          <p:cNvPr id="183310" name="AutoShape 14" descr="5%"/>
          <p:cNvSpPr>
            <a:spLocks noChangeArrowheads="1"/>
          </p:cNvSpPr>
          <p:nvPr/>
        </p:nvSpPr>
        <p:spPr bwMode="auto">
          <a:xfrm>
            <a:off x="5808664" y="4854576"/>
            <a:ext cx="4175125" cy="504825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3399"/>
                </a:solidFill>
                <a:latin typeface="Arial" charset="0"/>
              </a:rPr>
              <a:t> 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B.     </a:t>
            </a:r>
            <a:r>
              <a:rPr lang="en-US" sz="2800">
                <a:solidFill>
                  <a:srgbClr val="FFFF66"/>
                </a:solidFill>
                <a:latin typeface="Arial" charset="0"/>
              </a:rPr>
              <a:t>Tắc kè</a:t>
            </a:r>
          </a:p>
        </p:txBody>
      </p:sp>
      <p:sp>
        <p:nvSpPr>
          <p:cNvPr id="183311" name="AutoShape 15" descr="5%"/>
          <p:cNvSpPr>
            <a:spLocks noChangeArrowheads="1"/>
          </p:cNvSpPr>
          <p:nvPr/>
        </p:nvSpPr>
        <p:spPr bwMode="auto">
          <a:xfrm>
            <a:off x="5808664" y="5391151"/>
            <a:ext cx="4175125" cy="504825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3399"/>
                </a:solidFill>
                <a:latin typeface="Arial" charset="0"/>
              </a:rPr>
              <a:t> 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C.     </a:t>
            </a:r>
            <a:r>
              <a:rPr lang="en-US" sz="2800">
                <a:solidFill>
                  <a:srgbClr val="FFFF66"/>
                </a:solidFill>
                <a:latin typeface="Arial" charset="0"/>
              </a:rPr>
              <a:t>Cắc ké</a:t>
            </a:r>
            <a:r>
              <a:rPr lang="en-US" sz="2800">
                <a:solidFill>
                  <a:srgbClr val="FFFFFF"/>
                </a:solidFill>
                <a:latin typeface="Arial" charset="0"/>
              </a:rPr>
              <a:t> </a:t>
            </a:r>
          </a:p>
        </p:txBody>
      </p:sp>
      <p:sp>
        <p:nvSpPr>
          <p:cNvPr id="183312" name="AutoShape 16" descr="5%"/>
          <p:cNvSpPr>
            <a:spLocks noChangeArrowheads="1"/>
          </p:cNvSpPr>
          <p:nvPr/>
        </p:nvSpPr>
        <p:spPr bwMode="auto">
          <a:xfrm>
            <a:off x="5808664" y="5972175"/>
            <a:ext cx="4175125" cy="503238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3399"/>
                </a:solidFill>
                <a:latin typeface="Arial" charset="0"/>
              </a:rPr>
              <a:t> 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D.     Kỳ nhông </a:t>
            </a:r>
          </a:p>
        </p:txBody>
      </p:sp>
      <p:sp>
        <p:nvSpPr>
          <p:cNvPr id="183313" name="Oval 17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9</a:t>
            </a:r>
          </a:p>
        </p:txBody>
      </p:sp>
      <p:sp>
        <p:nvSpPr>
          <p:cNvPr id="183314" name="Oval 18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8</a:t>
            </a:r>
          </a:p>
        </p:txBody>
      </p:sp>
      <p:sp>
        <p:nvSpPr>
          <p:cNvPr id="183315" name="Oval 19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7</a:t>
            </a:r>
          </a:p>
        </p:txBody>
      </p:sp>
      <p:sp>
        <p:nvSpPr>
          <p:cNvPr id="183316" name="Oval 20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sp>
        <p:nvSpPr>
          <p:cNvPr id="183317" name="Oval 21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183318" name="Oval 22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3319" name="Oval 23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183320" name="Oval 24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83321" name="Oval 25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774825" y="5876925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FFFF"/>
                </a:solidFill>
                <a:latin typeface="Arial"/>
              </a:rPr>
              <a:t>0</a:t>
            </a:r>
          </a:p>
        </p:txBody>
      </p:sp>
      <p:sp>
        <p:nvSpPr>
          <p:cNvPr id="183323" name="WordArt 27" descr="80%"/>
          <p:cNvSpPr>
            <a:spLocks noChangeArrowheads="1" noChangeShapeType="1" noTextEdit="1"/>
          </p:cNvSpPr>
          <p:nvPr/>
        </p:nvSpPr>
        <p:spPr bwMode="auto">
          <a:xfrm rot="-128454">
            <a:off x="5880101" y="115889"/>
            <a:ext cx="4392613" cy="20161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pct80">
                  <a:fgClr>
                    <a:srgbClr val="0000FF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Trò chơi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pct80">
                  <a:fgClr>
                    <a:srgbClr val="0000FF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 </a:t>
            </a:r>
            <a:endParaRPr lang="en-US" sz="3600" b="1" kern="10">
              <a:ln w="12700">
                <a:solidFill>
                  <a:srgbClr val="FF3300"/>
                </a:solidFill>
                <a:round/>
                <a:headEnd/>
                <a:tailEnd/>
              </a:ln>
              <a:pattFill prst="pct80">
                <a:fgClr>
                  <a:srgbClr val="0000FF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84" name="WordArt 28"/>
          <p:cNvSpPr>
            <a:spLocks noChangeArrowheads="1" noChangeShapeType="1" noTextEdit="1"/>
          </p:cNvSpPr>
          <p:nvPr/>
        </p:nvSpPr>
        <p:spPr bwMode="auto">
          <a:xfrm>
            <a:off x="1847851" y="-30163"/>
            <a:ext cx="5838825" cy="1227138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035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412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Ai nhanh hơn</a:t>
            </a:r>
            <a:endParaRPr lang="en-US" sz="3600" b="1" kern="10">
              <a:ln w="4127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3325" name="WordArt 29"/>
          <p:cNvSpPr>
            <a:spLocks noChangeArrowheads="1" noChangeShapeType="1" noTextEdit="1"/>
          </p:cNvSpPr>
          <p:nvPr/>
        </p:nvSpPr>
        <p:spPr bwMode="auto">
          <a:xfrm>
            <a:off x="4114801" y="6580188"/>
            <a:ext cx="4608513" cy="2778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 mừng các bạn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833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83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1833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83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8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8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8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8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8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8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18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0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0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385" decel="100000"/>
                                        <p:tgtEl>
                                          <p:spTgt spid="1833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385" decel="100000"/>
                                        <p:tgtEl>
                                          <p:spTgt spid="1833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385" fill="hold"/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385" fill="hold"/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8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8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6" grpId="0" build="allAtOnce" animBg="1"/>
      <p:bldP spid="183307" grpId="0" build="allAtOnce" animBg="1"/>
      <p:bldP spid="183308" grpId="0" animBg="1"/>
      <p:bldP spid="183309" grpId="0" animBg="1"/>
      <p:bldP spid="183310" grpId="0" animBg="1"/>
      <p:bldP spid="183311" grpId="0" animBg="1"/>
      <p:bldP spid="183312" grpId="0" animBg="1"/>
      <p:bldP spid="183313" grpId="0" animBg="1"/>
      <p:bldP spid="183313" grpId="1" animBg="1"/>
      <p:bldP spid="183314" grpId="0" animBg="1"/>
      <p:bldP spid="183314" grpId="1" animBg="1"/>
      <p:bldP spid="183315" grpId="0" animBg="1"/>
      <p:bldP spid="183315" grpId="1" animBg="1"/>
      <p:bldP spid="183316" grpId="0" animBg="1"/>
      <p:bldP spid="183316" grpId="1" animBg="1"/>
      <p:bldP spid="183317" grpId="0" animBg="1"/>
      <p:bldP spid="183317" grpId="1" animBg="1"/>
      <p:bldP spid="183318" grpId="0" animBg="1"/>
      <p:bldP spid="183318" grpId="1" animBg="1"/>
      <p:bldP spid="183319" grpId="0" animBg="1"/>
      <p:bldP spid="183319" grpId="1" animBg="1"/>
      <p:bldP spid="183320" grpId="0" animBg="1"/>
      <p:bldP spid="183320" grpId="1" animBg="1"/>
      <p:bldP spid="183321" grpId="0" animBg="1"/>
      <p:bldP spid="183321" grpId="1" animBg="1"/>
      <p:bldP spid="183322" grpId="0" animBg="1"/>
      <p:bldP spid="183322" grpId="1" animBg="1"/>
      <p:bldP spid="183323" grpId="0" animBg="1"/>
      <p:bldP spid="1833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1828800" y="0"/>
            <a:ext cx="8534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Trò chơi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86371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029200" y="4648200"/>
            <a:ext cx="1828800" cy="1600200"/>
          </a:xfrm>
          <a:prstGeom prst="smileyFace">
            <a:avLst>
              <a:gd name="adj" fmla="val 4653"/>
            </a:avLst>
          </a:prstGeom>
          <a:gradFill rotWithShape="1">
            <a:gsLst>
              <a:gs pos="0">
                <a:srgbClr val="FFFFFF"/>
              </a:gs>
              <a:gs pos="100000">
                <a:srgbClr val="FF6600"/>
              </a:gs>
            </a:gsLst>
            <a:lin ang="189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637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-2581201">
            <a:off x="6781800" y="2514600"/>
            <a:ext cx="1371600" cy="1752600"/>
          </a:xfrm>
          <a:prstGeom prst="moon">
            <a:avLst>
              <a:gd name="adj" fmla="val 54958"/>
            </a:avLst>
          </a:prstGeom>
          <a:gradFill rotWithShape="1">
            <a:gsLst>
              <a:gs pos="0">
                <a:srgbClr val="FF6600"/>
              </a:gs>
              <a:gs pos="50000">
                <a:srgbClr val="FFFF66"/>
              </a:gs>
              <a:gs pos="100000">
                <a:srgbClr val="FF6600"/>
              </a:gs>
            </a:gsLst>
            <a:lin ang="27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6373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438400" y="2133600"/>
            <a:ext cx="2590800" cy="2286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99FF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6374" name="Rectangle 6"/>
          <p:cNvSpPr>
            <a:spLocks noGrp="1" noChangeArrowheads="1"/>
          </p:cNvSpPr>
          <p:nvPr>
            <p:ph type="title"/>
          </p:nvPr>
        </p:nvSpPr>
        <p:spPr>
          <a:xfrm>
            <a:off x="2286000" y="-1143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01 Hái hoa dân chủ</a:t>
            </a:r>
          </a:p>
        </p:txBody>
      </p:sp>
      <p:sp>
        <p:nvSpPr>
          <p:cNvPr id="20487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5486400"/>
            <a:ext cx="11430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488" name="WordArt 8"/>
          <p:cNvSpPr>
            <a:spLocks noChangeArrowheads="1" noChangeShapeType="1" noTextEdit="1"/>
          </p:cNvSpPr>
          <p:nvPr/>
        </p:nvSpPr>
        <p:spPr bwMode="auto">
          <a:xfrm>
            <a:off x="2438400" y="685800"/>
            <a:ext cx="7543800" cy="1093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699994" lon="0" rev="0"/>
              </a:camera>
              <a:lightRig rig="legacyFlat3" dir="t"/>
            </a:scene3d>
            <a:sp3d extrusionH="430200" prstMaterial="legacyMatte">
              <a:extrusionClr>
                <a:schemeClr val="bg1"/>
              </a:extrusion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AI NHANH, AI ĐÚNG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352800" y="1752600"/>
            <a:ext cx="5943600" cy="762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>
              <a:rot lat="20699994" lon="0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6378" name="AutoShape 10"/>
          <p:cNvSpPr>
            <a:spLocks noChangeArrowheads="1"/>
          </p:cNvSpPr>
          <p:nvPr/>
        </p:nvSpPr>
        <p:spPr bwMode="auto">
          <a:xfrm>
            <a:off x="3429000" y="1905000"/>
            <a:ext cx="5715000" cy="2057400"/>
          </a:xfrm>
          <a:prstGeom prst="cloudCallout">
            <a:avLst>
              <a:gd name="adj1" fmla="val -58667"/>
              <a:gd name="adj2" fmla="val 130708"/>
            </a:avLst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>
                <a:solidFill>
                  <a:srgbClr val="FF3300"/>
                </a:solidFill>
                <a:latin typeface="Arial"/>
              </a:rPr>
              <a:t>Xin chúc mừng</a:t>
            </a:r>
            <a:r>
              <a:rPr lang="en-US" sz="3200" b="1" i="1">
                <a:solidFill>
                  <a:srgbClr val="FF33CC"/>
                </a:solidFill>
                <a:latin typeface="Arial"/>
              </a:rPr>
              <a:t> tất</a:t>
            </a:r>
            <a:r>
              <a:rPr lang="en-US" sz="3200" b="1">
                <a:solidFill>
                  <a:srgbClr val="FF33CC"/>
                </a:solidFill>
                <a:latin typeface="Arial"/>
              </a:rPr>
              <a:t> cả các bạn!</a:t>
            </a:r>
          </a:p>
        </p:txBody>
      </p:sp>
      <p:pic>
        <p:nvPicPr>
          <p:cNvPr id="186379" name="Picture 11" descr="flower"/>
          <p:cNvPicPr>
            <a:picLocks noChangeAspect="1" noChangeArrowheads="1" noCrop="1"/>
          </p:cNvPicPr>
          <p:nvPr/>
        </p:nvPicPr>
        <p:blipFill>
          <a:blip r:embed="rId5">
            <a:lum bright="-42000"/>
          </a:blip>
          <a:srcRect/>
          <a:stretch>
            <a:fillRect/>
          </a:stretch>
        </p:blipFill>
        <p:spPr bwMode="auto">
          <a:xfrm>
            <a:off x="1752600" y="3716338"/>
            <a:ext cx="2590800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380" name="Picture 12" descr="flower"/>
          <p:cNvPicPr>
            <a:picLocks noChangeAspect="1" noChangeArrowheads="1" noCrop="1"/>
          </p:cNvPicPr>
          <p:nvPr/>
        </p:nvPicPr>
        <p:blipFill>
          <a:blip r:embed="rId5">
            <a:lum bright="-42000"/>
          </a:blip>
          <a:srcRect/>
          <a:stretch>
            <a:fillRect/>
          </a:stretch>
        </p:blipFill>
        <p:spPr bwMode="auto">
          <a:xfrm>
            <a:off x="4724400" y="3124200"/>
            <a:ext cx="2438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381" name="Picture 13" descr="flower"/>
          <p:cNvPicPr>
            <a:picLocks noChangeAspect="1" noChangeArrowheads="1" noCrop="1"/>
          </p:cNvPicPr>
          <p:nvPr/>
        </p:nvPicPr>
        <p:blipFill>
          <a:blip r:embed="rId5">
            <a:lum bright="-42000"/>
          </a:blip>
          <a:srcRect/>
          <a:stretch>
            <a:fillRect/>
          </a:stretch>
        </p:blipFill>
        <p:spPr bwMode="auto">
          <a:xfrm>
            <a:off x="7467600" y="3716338"/>
            <a:ext cx="2490788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6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6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863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decel="100000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decel="100000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37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86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decel="100000"/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decel="100000"/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37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86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decel="100000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decel="100000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372"/>
                  </p:tgtEl>
                </p:cond>
              </p:nextCondLst>
            </p:seq>
          </p:childTnLst>
        </p:cTn>
      </p:par>
    </p:tnLst>
    <p:bldLst>
      <p:bldP spid="186371" grpId="0" animBg="1"/>
      <p:bldP spid="186372" grpId="0" animBg="1"/>
      <p:bldP spid="1863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3976" y="2420938"/>
            <a:ext cx="4176713" cy="389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 flipH="1">
            <a:off x="-8610600" y="3657600"/>
            <a:ext cx="228600" cy="76200"/>
          </a:xfrm>
        </p:spPr>
        <p:txBody>
          <a:bodyPr/>
          <a:lstStyle/>
          <a:p>
            <a:pPr eaLnBrk="1" hangingPunct="1"/>
            <a:endParaRPr lang="vi-VN" sz="3200">
              <a:solidFill>
                <a:srgbClr val="0000FF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676400" y="609600"/>
            <a:ext cx="8991600" cy="1676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200" b="1">
                <a:solidFill>
                  <a:srgbClr val="FF0000"/>
                </a:solidFill>
              </a:rPr>
              <a:t>Các em chú ý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200" b="1">
                <a:solidFill>
                  <a:srgbClr val="FF0000"/>
                </a:solidFill>
              </a:rPr>
              <a:t>giờ học bắt đầu</a:t>
            </a:r>
            <a:endParaRPr lang="vi-VN" sz="4300" b="1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920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0" name="Picture 2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3976" y="2420938"/>
            <a:ext cx="4176713" cy="389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 flipH="1">
            <a:off x="-8610600" y="3657600"/>
            <a:ext cx="228600" cy="76200"/>
          </a:xfrm>
        </p:spPr>
        <p:txBody>
          <a:bodyPr/>
          <a:lstStyle/>
          <a:p>
            <a:pPr eaLnBrk="1" hangingPunct="1"/>
            <a:endParaRPr lang="vi-VN" sz="3200">
              <a:solidFill>
                <a:srgbClr val="0000FF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2286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800" b="1">
                <a:solidFill>
                  <a:srgbClr val="FF0000"/>
                </a:solidFill>
              </a:rPr>
              <a:t>Bài học: Nhân hóa-cách đặt câu hỏi: “ở đâu”</a:t>
            </a:r>
            <a:endParaRPr lang="vi-VN" sz="4700" b="1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12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895600" y="381001"/>
            <a:ext cx="6400800" cy="8540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 u="sng">
                <a:solidFill>
                  <a:srgbClr val="000099"/>
                </a:solidFill>
                <a:latin typeface="Times New Roman" pitchFamily="18" charset="0"/>
              </a:rPr>
              <a:t>Luyện từ và  câu</a:t>
            </a:r>
            <a:r>
              <a:rPr lang="en-US" sz="2000" b="1" u="sng">
                <a:solidFill>
                  <a:srgbClr val="000099"/>
                </a:solidFill>
                <a:latin typeface="Arial" charset="0"/>
              </a:rPr>
              <a:t>: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Times New Roman" pitchFamily="18" charset="0"/>
              </a:rPr>
              <a:t>Nhân hóa-Ôn tập cách đặt và trả lời câu hỏi” ở đâu”</a:t>
            </a: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4343400" y="1295401"/>
            <a:ext cx="5105400" cy="2678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Ông trời bật lửa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Chị mây vừa kéo 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ến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Tr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ng sao trốn cả rồi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Đất nóng lòng chờ 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ợi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Xuống 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i nào, m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a 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i!</a:t>
            </a: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1524000" y="1371601"/>
            <a:ext cx="2667000" cy="8302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Bài1:Đọc bài thơ sau</a:t>
            </a:r>
          </a:p>
        </p:txBody>
      </p:sp>
      <p:pic>
        <p:nvPicPr>
          <p:cNvPr id="10245" name="Picture 5" descr="Hoa go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05000"/>
            <a:ext cx="2438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1740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524000" y="1"/>
            <a:ext cx="7772400" cy="830263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u="sng">
                <a:solidFill>
                  <a:srgbClr val="000099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Nhân hoá. Ôn tập cách 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ặt và trả lời câu hỏi “ ở 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âu?”.</a:t>
            </a:r>
          </a:p>
        </p:txBody>
      </p:sp>
      <p:sp>
        <p:nvSpPr>
          <p:cNvPr id="175107" name="Text Box 3"/>
          <p:cNvSpPr txBox="1">
            <a:spLocks noChangeArrowheads="1"/>
          </p:cNvSpPr>
          <p:nvPr/>
        </p:nvSpPr>
        <p:spPr bwMode="auto">
          <a:xfrm>
            <a:off x="3352800" y="990600"/>
            <a:ext cx="6248400" cy="4154488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M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a! M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a xuống thật rồi 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Đất hả hê uống n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ớc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 Ông sấm vỗ tay c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ời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Làm bé bừng tỉnh giấc.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  Chớp bỗng loè chói mắt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 Soi sáng khắp ruộng v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ờn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    </a:t>
            </a:r>
            <a:r>
              <a:rPr lang="vi-VN" sz="2000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! Ông trời bật lửa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  Xem lúa vừa trổ bông.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                                                  Đỗ Xuân Thanh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1524000" y="1219201"/>
            <a:ext cx="1676400" cy="6461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Bài 1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Đọc bài th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 sau</a:t>
            </a:r>
          </a:p>
        </p:txBody>
      </p:sp>
      <p:pic>
        <p:nvPicPr>
          <p:cNvPr id="11269" name="Picture 5" descr="Hoa go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05000"/>
            <a:ext cx="1600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animBg="1"/>
      <p:bldP spid="1751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00"/>
            </a:gs>
            <a:gs pos="100000">
              <a:srgbClr val="FF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4724400" y="17526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Ông trời bật lửa</a:t>
            </a:r>
          </a:p>
        </p:txBody>
      </p:sp>
      <p:sp>
        <p:nvSpPr>
          <p:cNvPr id="12291" name="Rectangle 9"/>
          <p:cNvSpPr>
            <a:spLocks noChangeArrowheads="1"/>
          </p:cNvSpPr>
          <p:nvPr/>
        </p:nvSpPr>
        <p:spPr bwMode="auto">
          <a:xfrm>
            <a:off x="1981200" y="2209801"/>
            <a:ext cx="2590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Chị mây vừa kéo 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ến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Tr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ng sao trốn cả rồi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Đất nóng lòng chờ 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ợi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Xuống 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i nào, m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a 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i!</a:t>
            </a:r>
          </a:p>
        </p:txBody>
      </p:sp>
      <p:sp>
        <p:nvSpPr>
          <p:cNvPr id="12292" name="Rectangle 10"/>
          <p:cNvSpPr>
            <a:spLocks noChangeArrowheads="1"/>
          </p:cNvSpPr>
          <p:nvPr/>
        </p:nvSpPr>
        <p:spPr bwMode="auto">
          <a:xfrm>
            <a:off x="4724400" y="2286001"/>
            <a:ext cx="2819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M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a! M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a xuống thật rồi 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Đất hả hê uống n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ớc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Ông sấm vỗ tay c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ời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Làm bé bừng tỉnh giấc</a:t>
            </a:r>
          </a:p>
        </p:txBody>
      </p:sp>
      <p:sp>
        <p:nvSpPr>
          <p:cNvPr id="12293" name="Rectangle 11"/>
          <p:cNvSpPr>
            <a:spLocks noChangeArrowheads="1"/>
          </p:cNvSpPr>
          <p:nvPr/>
        </p:nvSpPr>
        <p:spPr bwMode="auto">
          <a:xfrm>
            <a:off x="7696200" y="2209801"/>
            <a:ext cx="2971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Chớp bỗng loè chói mắt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Soi sáng khắp ruộng v</a:t>
            </a:r>
            <a:r>
              <a:rPr lang="vi-VN" sz="1600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ờn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1600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! Ông trời bật lửa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Xem lúa vừa trổ bông.</a:t>
            </a:r>
          </a:p>
        </p:txBody>
      </p:sp>
      <p:sp>
        <p:nvSpPr>
          <p:cNvPr id="12294" name="Rectangle 12"/>
          <p:cNvSpPr>
            <a:spLocks noChangeArrowheads="1"/>
          </p:cNvSpPr>
          <p:nvPr/>
        </p:nvSpPr>
        <p:spPr bwMode="auto">
          <a:xfrm>
            <a:off x="7620000" y="3505200"/>
            <a:ext cx="2133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Đỗ Xuân Thanh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828800" y="4038601"/>
            <a:ext cx="8763000" cy="646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Bài 2: Trong bài th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 trên, những sự vật nào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ợc nhân hoá? Chúng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ợc nhân hoá bằng những cách nào?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828800" y="4800600"/>
            <a:ext cx="8839200" cy="18621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Gợi ý:</a:t>
            </a:r>
            <a:r>
              <a:rPr lang="en-US" sz="160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pPr marL="342900" indent="-3429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Các sự vật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ợc gọi bằng gì?</a:t>
            </a:r>
          </a:p>
          <a:p>
            <a:pPr marL="342900" indent="-3429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 Các sự vật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ợc tả bằng những từ ngữ nào?</a:t>
            </a:r>
          </a:p>
          <a:p>
            <a:pPr marL="342900" indent="-3429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Trong câu </a:t>
            </a:r>
            <a:r>
              <a:rPr lang="en-US" b="1" i="1">
                <a:solidFill>
                  <a:srgbClr val="000099"/>
                </a:solidFill>
                <a:latin typeface="Arial" charset="0"/>
              </a:rPr>
              <a:t>Xuống </a:t>
            </a:r>
            <a:r>
              <a:rPr lang="vi-VN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000099"/>
                </a:solidFill>
                <a:latin typeface="Arial" charset="0"/>
              </a:rPr>
              <a:t>i nào, m</a:t>
            </a:r>
            <a:r>
              <a:rPr lang="vi-VN" b="1" i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b="1" i="1">
                <a:solidFill>
                  <a:srgbClr val="000099"/>
                </a:solidFill>
                <a:latin typeface="Arial" charset="0"/>
              </a:rPr>
              <a:t>a </a:t>
            </a:r>
            <a:r>
              <a:rPr lang="vi-VN" b="1" i="1">
                <a:solidFill>
                  <a:srgbClr val="000099"/>
                </a:solidFill>
                <a:latin typeface="Arial" charset="0"/>
              </a:rPr>
              <a:t>ơ</a:t>
            </a:r>
            <a:r>
              <a:rPr lang="en-US" b="1" i="1">
                <a:solidFill>
                  <a:srgbClr val="000099"/>
                </a:solidFill>
                <a:latin typeface="Arial" charset="0"/>
              </a:rPr>
              <a:t>i!, 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tác giả nói với m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a thân mật nh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 thế nào?</a:t>
            </a:r>
          </a:p>
        </p:txBody>
      </p:sp>
      <p:sp>
        <p:nvSpPr>
          <p:cNvPr id="12297" name="Text Box 16"/>
          <p:cNvSpPr txBox="1">
            <a:spLocks noChangeArrowheads="1"/>
          </p:cNvSpPr>
          <p:nvPr/>
        </p:nvSpPr>
        <p:spPr bwMode="auto">
          <a:xfrm>
            <a:off x="2209800" y="381001"/>
            <a:ext cx="7696200" cy="8620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 u="sng">
                <a:solidFill>
                  <a:srgbClr val="FF0000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Nhân hoá. Ôn tập cách 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ặt và trả lời câu hỏi “ ở 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âu?”.</a:t>
            </a:r>
          </a:p>
        </p:txBody>
      </p:sp>
      <p:sp>
        <p:nvSpPr>
          <p:cNvPr id="12298" name="Text Box 17"/>
          <p:cNvSpPr txBox="1">
            <a:spLocks noChangeArrowheads="1"/>
          </p:cNvSpPr>
          <p:nvPr/>
        </p:nvSpPr>
        <p:spPr bwMode="auto">
          <a:xfrm>
            <a:off x="1828800" y="1447800"/>
            <a:ext cx="2590800" cy="338138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Bài 1: Đọc bài th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ơ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sau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 animBg="1"/>
      <p:bldP spid="163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4525964" y="1447800"/>
            <a:ext cx="2130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Ông trời bật lửa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828800" y="1828801"/>
            <a:ext cx="2590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Chị mây vừa kéo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ến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Tr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ng sao trốn cả rồi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Đất nóng lòng chờ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ợi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Xuống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i nào, m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a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ơ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i!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4572000" y="1905001"/>
            <a:ext cx="2819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M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a! M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a xuống thật rồi 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Đất hả hê uống n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ớc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Ông sấm vỗ tay c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ời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Làm bé bừng tỉnh giấc</a:t>
            </a: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7391400" y="1828801"/>
            <a:ext cx="2971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Chớp bỗng loè chói mắt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Soi sáng khắp ruộng v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ờn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1600">
                <a:solidFill>
                  <a:srgbClr val="FFFFFF"/>
                </a:solidFill>
                <a:latin typeface="Arial" charset="0"/>
              </a:rPr>
              <a:t>Ơ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! Ông trời bật lửa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Xem lúa vừa trổ bông.</a:t>
            </a:r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7772400" y="2971800"/>
            <a:ext cx="2133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FFFFFF"/>
                </a:solidFill>
                <a:latin typeface="Arial" charset="0"/>
              </a:rPr>
              <a:t>Đỗ Xuân Thanh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7559" name="Group 151"/>
          <p:cNvGraphicFramePr>
            <a:graphicFrameLocks noGrp="1"/>
          </p:cNvGraphicFramePr>
          <p:nvPr>
            <p:ph/>
          </p:nvPr>
        </p:nvGraphicFramePr>
        <p:xfrm>
          <a:off x="1828800" y="3352801"/>
          <a:ext cx="8458200" cy="3205163"/>
        </p:xfrm>
        <a:graphic>
          <a:graphicData uri="http://schemas.openxmlformats.org/drawingml/2006/table">
            <a:tbl>
              <a:tblPr/>
              <a:tblGrid>
                <a:gridCol w="116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1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2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1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6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 sù vËt ®­îc nh©n ho¸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C¸ch nh©n ho¸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a) C¸c sù vËt ®­îc gäi b»ng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b) C¸c sù vËt ®­îc t¶ b»ng nh÷ng tõ ng÷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c) C¸ch t¸c gi¶ nãi víi m­a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363" name="Text Box 119"/>
          <p:cNvSpPr txBox="1">
            <a:spLocks noChangeArrowheads="1"/>
          </p:cNvSpPr>
          <p:nvPr/>
        </p:nvSpPr>
        <p:spPr bwMode="auto">
          <a:xfrm>
            <a:off x="2971800" y="381001"/>
            <a:ext cx="6324600" cy="78422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u="sng">
                <a:solidFill>
                  <a:srgbClr val="000099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Nhân hoá. Ôn tập cách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ặt và trả lời câu hỏi “ ở </a:t>
            </a:r>
            <a:r>
              <a:rPr lang="vi-VN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99"/>
                </a:solidFill>
                <a:latin typeface="Arial" charset="0"/>
              </a:rPr>
              <a:t>âu?”.</a:t>
            </a:r>
          </a:p>
        </p:txBody>
      </p:sp>
      <p:sp>
        <p:nvSpPr>
          <p:cNvPr id="13364" name="Text Box 120"/>
          <p:cNvSpPr txBox="1">
            <a:spLocks noChangeArrowheads="1"/>
          </p:cNvSpPr>
          <p:nvPr/>
        </p:nvSpPr>
        <p:spPr bwMode="auto">
          <a:xfrm>
            <a:off x="1981200" y="10668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FFFFFF"/>
                </a:solidFill>
                <a:latin typeface="Arial" charset="0"/>
              </a:rPr>
              <a:t>Bài 1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13365" name="Text Box 121"/>
          <p:cNvSpPr txBox="1">
            <a:spLocks noChangeArrowheads="1"/>
          </p:cNvSpPr>
          <p:nvPr/>
        </p:nvSpPr>
        <p:spPr bwMode="auto">
          <a:xfrm>
            <a:off x="1981200" y="12954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FFFFFF"/>
                </a:solidFill>
                <a:latin typeface="Arial" charset="0"/>
              </a:rPr>
              <a:t>Bài 2:</a:t>
            </a:r>
            <a:endParaRPr lang="en-US" sz="16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530" name="Text Box 122"/>
          <p:cNvSpPr txBox="1">
            <a:spLocks noChangeArrowheads="1"/>
          </p:cNvSpPr>
          <p:nvPr/>
        </p:nvSpPr>
        <p:spPr bwMode="auto">
          <a:xfrm>
            <a:off x="8077200" y="2376489"/>
            <a:ext cx="685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 trời</a:t>
            </a:r>
          </a:p>
        </p:txBody>
      </p:sp>
      <p:sp>
        <p:nvSpPr>
          <p:cNvPr id="17531" name="Text Box 123"/>
          <p:cNvSpPr txBox="1">
            <a:spLocks noChangeArrowheads="1"/>
          </p:cNvSpPr>
          <p:nvPr/>
        </p:nvSpPr>
        <p:spPr bwMode="auto">
          <a:xfrm>
            <a:off x="7696200" y="2376489"/>
            <a:ext cx="573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Ông</a:t>
            </a:r>
          </a:p>
        </p:txBody>
      </p:sp>
      <p:sp>
        <p:nvSpPr>
          <p:cNvPr id="17532" name="Text Box 124"/>
          <p:cNvSpPr txBox="1">
            <a:spLocks noChangeArrowheads="1"/>
          </p:cNvSpPr>
          <p:nvPr/>
        </p:nvSpPr>
        <p:spPr bwMode="auto">
          <a:xfrm>
            <a:off x="8534400" y="23622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bật lửa</a:t>
            </a:r>
          </a:p>
        </p:txBody>
      </p:sp>
      <p:sp>
        <p:nvSpPr>
          <p:cNvPr id="17533" name="Text Box 125"/>
          <p:cNvSpPr txBox="1">
            <a:spLocks noChangeArrowheads="1"/>
          </p:cNvSpPr>
          <p:nvPr/>
        </p:nvSpPr>
        <p:spPr bwMode="auto">
          <a:xfrm>
            <a:off x="2209800" y="1843089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mây</a:t>
            </a:r>
          </a:p>
        </p:txBody>
      </p:sp>
      <p:sp>
        <p:nvSpPr>
          <p:cNvPr id="17534" name="Text Box 126"/>
          <p:cNvSpPr txBox="1">
            <a:spLocks noChangeArrowheads="1"/>
          </p:cNvSpPr>
          <p:nvPr/>
        </p:nvSpPr>
        <p:spPr bwMode="auto">
          <a:xfrm>
            <a:off x="1828800" y="1843089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Chị</a:t>
            </a:r>
          </a:p>
        </p:txBody>
      </p:sp>
      <p:sp>
        <p:nvSpPr>
          <p:cNvPr id="17535" name="Text Box 127"/>
          <p:cNvSpPr txBox="1">
            <a:spLocks noChangeArrowheads="1"/>
          </p:cNvSpPr>
          <p:nvPr/>
        </p:nvSpPr>
        <p:spPr bwMode="auto">
          <a:xfrm>
            <a:off x="3048000" y="1843089"/>
            <a:ext cx="99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kéo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ến</a:t>
            </a:r>
          </a:p>
        </p:txBody>
      </p:sp>
      <p:sp>
        <p:nvSpPr>
          <p:cNvPr id="17536" name="Text Box 128"/>
          <p:cNvSpPr txBox="1">
            <a:spLocks noChangeArrowheads="1"/>
          </p:cNvSpPr>
          <p:nvPr/>
        </p:nvSpPr>
        <p:spPr bwMode="auto">
          <a:xfrm>
            <a:off x="1828800" y="20574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Tr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ng sao</a:t>
            </a:r>
          </a:p>
        </p:txBody>
      </p:sp>
      <p:sp>
        <p:nvSpPr>
          <p:cNvPr id="17537" name="Text Box 129"/>
          <p:cNvSpPr txBox="1">
            <a:spLocks noChangeArrowheads="1"/>
          </p:cNvSpPr>
          <p:nvPr/>
        </p:nvSpPr>
        <p:spPr bwMode="auto">
          <a:xfrm>
            <a:off x="2819400" y="2071689"/>
            <a:ext cx="914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trốn</a:t>
            </a:r>
          </a:p>
        </p:txBody>
      </p:sp>
      <p:sp>
        <p:nvSpPr>
          <p:cNvPr id="17538" name="Text Box 130"/>
          <p:cNvSpPr txBox="1">
            <a:spLocks noChangeArrowheads="1"/>
          </p:cNvSpPr>
          <p:nvPr/>
        </p:nvSpPr>
        <p:spPr bwMode="auto">
          <a:xfrm>
            <a:off x="1828800" y="2376489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Đất</a:t>
            </a:r>
          </a:p>
        </p:txBody>
      </p:sp>
      <p:sp>
        <p:nvSpPr>
          <p:cNvPr id="17539" name="Text Box 131"/>
          <p:cNvSpPr txBox="1">
            <a:spLocks noChangeArrowheads="1"/>
          </p:cNvSpPr>
          <p:nvPr/>
        </p:nvSpPr>
        <p:spPr bwMode="auto">
          <a:xfrm>
            <a:off x="2209800" y="2376489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nóng lòng chờ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ợi</a:t>
            </a:r>
          </a:p>
        </p:txBody>
      </p:sp>
      <p:sp>
        <p:nvSpPr>
          <p:cNvPr id="17541" name="Text Box 133"/>
          <p:cNvSpPr txBox="1">
            <a:spLocks noChangeArrowheads="1"/>
          </p:cNvSpPr>
          <p:nvPr/>
        </p:nvSpPr>
        <p:spPr bwMode="auto">
          <a:xfrm>
            <a:off x="4953000" y="2147889"/>
            <a:ext cx="2362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hả hê uống n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ớc</a:t>
            </a:r>
          </a:p>
        </p:txBody>
      </p:sp>
      <p:sp>
        <p:nvSpPr>
          <p:cNvPr id="17542" name="Text Box 134"/>
          <p:cNvSpPr txBox="1">
            <a:spLocks noChangeArrowheads="1"/>
          </p:cNvSpPr>
          <p:nvPr/>
        </p:nvSpPr>
        <p:spPr bwMode="auto">
          <a:xfrm>
            <a:off x="4572000" y="1919289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M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a</a:t>
            </a:r>
          </a:p>
        </p:txBody>
      </p:sp>
      <p:sp>
        <p:nvSpPr>
          <p:cNvPr id="17543" name="Text Box 135"/>
          <p:cNvSpPr txBox="1">
            <a:spLocks noChangeArrowheads="1"/>
          </p:cNvSpPr>
          <p:nvPr/>
        </p:nvSpPr>
        <p:spPr bwMode="auto">
          <a:xfrm>
            <a:off x="5562600" y="1919289"/>
            <a:ext cx="99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xuống</a:t>
            </a:r>
          </a:p>
        </p:txBody>
      </p:sp>
      <p:sp>
        <p:nvSpPr>
          <p:cNvPr id="17544" name="Text Box 136"/>
          <p:cNvSpPr txBox="1">
            <a:spLocks noChangeArrowheads="1"/>
          </p:cNvSpPr>
          <p:nvPr/>
        </p:nvSpPr>
        <p:spPr bwMode="auto">
          <a:xfrm>
            <a:off x="-3429000" y="4572000"/>
            <a:ext cx="28956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FFCC"/>
              </a:buClr>
              <a:buSzPct val="60000"/>
              <a:defRPr/>
            </a:pPr>
            <a:r>
              <a:rPr lang="en-US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Tác giả nói với m</a:t>
            </a:r>
            <a:r>
              <a:rPr lang="vi-VN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thân mật nh</a:t>
            </a:r>
            <a:r>
              <a:rPr lang="vi-VN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nói với một ng</a:t>
            </a:r>
            <a:r>
              <a:rPr lang="vi-VN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1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ời bạn: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1200" i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546" name="Text Box 138"/>
          <p:cNvSpPr txBox="1">
            <a:spLocks noChangeArrowheads="1"/>
          </p:cNvSpPr>
          <p:nvPr/>
        </p:nvSpPr>
        <p:spPr bwMode="auto">
          <a:xfrm>
            <a:off x="1905000" y="2667000"/>
            <a:ext cx="236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Xuống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i nào m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a 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ơ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i!</a:t>
            </a:r>
          </a:p>
        </p:txBody>
      </p:sp>
      <p:sp>
        <p:nvSpPr>
          <p:cNvPr id="17547" name="Text Box 139"/>
          <p:cNvSpPr txBox="1">
            <a:spLocks noChangeArrowheads="1"/>
          </p:cNvSpPr>
          <p:nvPr/>
        </p:nvSpPr>
        <p:spPr bwMode="auto">
          <a:xfrm>
            <a:off x="5029200" y="2452689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sấm</a:t>
            </a:r>
          </a:p>
        </p:txBody>
      </p:sp>
      <p:sp>
        <p:nvSpPr>
          <p:cNvPr id="17548" name="Text Box 140"/>
          <p:cNvSpPr txBox="1">
            <a:spLocks noChangeArrowheads="1"/>
          </p:cNvSpPr>
          <p:nvPr/>
        </p:nvSpPr>
        <p:spPr bwMode="auto">
          <a:xfrm>
            <a:off x="4572000" y="2452689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Ông</a:t>
            </a:r>
          </a:p>
        </p:txBody>
      </p:sp>
      <p:sp>
        <p:nvSpPr>
          <p:cNvPr id="17549" name="Text Box 141"/>
          <p:cNvSpPr txBox="1">
            <a:spLocks noChangeArrowheads="1"/>
          </p:cNvSpPr>
          <p:nvPr/>
        </p:nvSpPr>
        <p:spPr bwMode="auto">
          <a:xfrm>
            <a:off x="5486400" y="2452689"/>
            <a:ext cx="1371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vỗ tay c</a:t>
            </a:r>
            <a:r>
              <a:rPr lang="vi-VN" sz="1600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FFFF"/>
                </a:solidFill>
                <a:latin typeface="Arial" charset="0"/>
              </a:rPr>
              <a:t>ời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1.85185E-6 L -0.65834 0.2712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7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4316 0.2733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" y="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0672 L -0.29583 0.2733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7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-0.00833 0.393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20833 0.3935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7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30417 0.3935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7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1 L 0 0.4067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7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0.01574 L 0.33333 0.4046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7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0.01366 L 0.03333 0.4157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2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648 L 0.35 0.3935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7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03333 0.4555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75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48148E-6 L -0.275 0.5490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75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2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0463 L 0.04167 0.5419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7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4 -0.00533 L 1.04167 0.14398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7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3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67084 0.47338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75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" y="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0741E-7 L -0.325 0.53796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17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111 L -0.1 0.53796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175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3333 0.53542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7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30" grpId="0"/>
      <p:bldP spid="17530" grpId="1"/>
      <p:bldP spid="17531" grpId="0"/>
      <p:bldP spid="17531" grpId="1"/>
      <p:bldP spid="17532" grpId="0"/>
      <p:bldP spid="17532" grpId="1"/>
      <p:bldP spid="17533" grpId="0"/>
      <p:bldP spid="17533" grpId="1"/>
      <p:bldP spid="17534" grpId="0"/>
      <p:bldP spid="17534" grpId="1"/>
      <p:bldP spid="17535" grpId="0"/>
      <p:bldP spid="17535" grpId="1"/>
      <p:bldP spid="17536" grpId="0"/>
      <p:bldP spid="17536" grpId="1"/>
      <p:bldP spid="17537" grpId="0"/>
      <p:bldP spid="17537" grpId="1"/>
      <p:bldP spid="17538" grpId="0"/>
      <p:bldP spid="17538" grpId="1"/>
      <p:bldP spid="17539" grpId="0"/>
      <p:bldP spid="17539" grpId="1"/>
      <p:bldP spid="17541" grpId="0"/>
      <p:bldP spid="17541" grpId="1"/>
      <p:bldP spid="17542" grpId="0"/>
      <p:bldP spid="17542" grpId="1"/>
      <p:bldP spid="17543" grpId="0"/>
      <p:bldP spid="17543" grpId="1"/>
      <p:bldP spid="17544" grpId="0"/>
      <p:bldP spid="17546" grpId="0"/>
      <p:bldP spid="17546" grpId="1"/>
      <p:bldP spid="17547" grpId="0"/>
      <p:bldP spid="17547" grpId="1"/>
      <p:bldP spid="17548" grpId="0"/>
      <p:bldP spid="17548" grpId="1"/>
      <p:bldP spid="17549" grpId="0"/>
      <p:bldP spid="1754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438400" y="3048000"/>
            <a:ext cx="6705600" cy="25542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 u="sng">
                <a:solidFill>
                  <a:srgbClr val="FF0000"/>
                </a:solidFill>
                <a:latin typeface="Arial" charset="0"/>
              </a:rPr>
              <a:t>Có ba cách nhân hoá sự vật </a:t>
            </a:r>
            <a:r>
              <a:rPr lang="vi-VN" sz="2000" b="1" u="sng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 u="sng">
                <a:solidFill>
                  <a:srgbClr val="FF0000"/>
                </a:solidFill>
                <a:latin typeface="Arial" charset="0"/>
              </a:rPr>
              <a:t>ó là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+ Dùng từ chỉ ng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ời 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ể gọi sự vật.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+ Dùng các từ ngữ tả ng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ời 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ể tả sự vật.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+ Dùng cách nói thân mật giữa ng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ời với ng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ời 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ể nói với sự vật.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3048000" y="304801"/>
            <a:ext cx="6172200" cy="13239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 u="sng">
                <a:solidFill>
                  <a:srgbClr val="FF0000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Nhân hoá. Ôn tập cách 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ặt và trả lời câu hỏi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“ ở </a:t>
            </a:r>
            <a:r>
              <a:rPr lang="vi-VN" sz="20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âu?”.</a:t>
            </a:r>
          </a:p>
        </p:txBody>
      </p:sp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1981200" y="19812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Bài 1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1981200" y="2438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Bài 2: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4342" name="Picture 10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1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20200" y="4848226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>
            <a:off x="2667000" y="381001"/>
            <a:ext cx="7010400" cy="923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Luyện từ và câu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Nhân hoá. Ôn tập cách </a:t>
            </a:r>
            <a:r>
              <a:rPr lang="vi-VN" sz="20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0099"/>
                </a:solidFill>
                <a:latin typeface="Arial" charset="0"/>
              </a:rPr>
              <a:t>ặt và trả lời câu hỏi “ ở </a:t>
            </a:r>
            <a:r>
              <a:rPr lang="vi-VN" sz="20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0099"/>
                </a:solidFill>
                <a:latin typeface="Arial" charset="0"/>
              </a:rPr>
              <a:t>âu?”.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981200" y="13716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Bài 1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1981200" y="16764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Bài 2:</a:t>
            </a:r>
            <a:endParaRPr lang="en-US" sz="16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981200" y="19812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Bài 3:</a:t>
            </a:r>
            <a:endParaRPr lang="en-US" sz="16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895600" y="1981200"/>
            <a:ext cx="6096000" cy="3698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Chọn bộ phận trả lời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úng cho câu hỏi “ở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âu?”.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6324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a) Trần Quốc Khái quê ở huyện Th</a:t>
            </a:r>
            <a:r>
              <a:rPr lang="vi-VN" sz="16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ờng Tín, tỉnh Hà Tây. 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590800" y="3138489"/>
            <a:ext cx="2286000" cy="338137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ở huyện Th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ờng Tín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105400" y="3124200"/>
            <a:ext cx="3886200" cy="338138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ở huyện Th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ờng Tín, tỉnh Hà Tây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590800" y="3733800"/>
            <a:ext cx="64008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b) Ông học </a:t>
            </a:r>
            <a:r>
              <a:rPr lang="vi-VN" sz="1600" b="1">
                <a:solidFill>
                  <a:srgbClr val="000000"/>
                </a:solidFill>
                <a:latin typeface="Arial" charset="0"/>
              </a:rPr>
              <a:t>đư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ợc nghề thêu ở Trung Quốc trong một lần </a:t>
            </a:r>
            <a:r>
              <a:rPr lang="vi-VN" sz="16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i sứ.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590800" y="4267200"/>
            <a:ext cx="2362200" cy="338138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ở Trung Quốc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5181600" y="4267200"/>
            <a:ext cx="3810000" cy="338138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trong một lần 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i sứ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2590800" y="4800600"/>
            <a:ext cx="64008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c) Để t</a:t>
            </a:r>
            <a:r>
              <a:rPr lang="vi-VN" sz="16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ởng nhớ công lao của Trần Quốc Khái, nhân dân lập </a:t>
            </a:r>
            <a:r>
              <a:rPr lang="vi-VN" sz="16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ền thờ ở quê h</a:t>
            </a:r>
            <a:r>
              <a:rPr lang="vi-VN" sz="1600" b="1">
                <a:solidFill>
                  <a:srgbClr val="000000"/>
                </a:solidFill>
                <a:latin typeface="Arial" charset="0"/>
              </a:rPr>
              <a:t>ươ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ng ông.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590800" y="5486400"/>
            <a:ext cx="2362200" cy="5842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Nhân dân lập 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ền thờ ở quê h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ươ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ng ông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5257800" y="5486400"/>
            <a:ext cx="3733800" cy="338138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ở quê h</a:t>
            </a:r>
            <a:r>
              <a:rPr lang="vi-VN" sz="1600" b="1">
                <a:solidFill>
                  <a:srgbClr val="000099"/>
                </a:solidFill>
                <a:latin typeface="Arial" charset="0"/>
              </a:rPr>
              <a:t>ươ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ng ông</a:t>
            </a:r>
          </a:p>
        </p:txBody>
      </p:sp>
      <p:pic>
        <p:nvPicPr>
          <p:cNvPr id="15376" name="Picture 21" descr="Hoa d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3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4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4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4550"/>
                            </p:stCondLst>
                            <p:childTnLst>
                              <p:par>
                                <p:cTn id="5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id="6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8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01" presetID="18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2" dur="500" fill="hold"/>
                                        <p:tgtEl>
                                          <p:spTgt spid="215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8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2152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8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6" dur="500" fill="hold"/>
                                        <p:tgtEl>
                                          <p:spTgt spid="2152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  <p:bldP spid="21514" grpId="0" animBg="1"/>
      <p:bldP spid="21515" grpId="0" animBg="1"/>
      <p:bldP spid="21516" grpId="0" animBg="1"/>
      <p:bldP spid="21518" grpId="0" animBg="1"/>
      <p:bldP spid="21518" grpId="1" animBg="1"/>
      <p:bldP spid="21518" grpId="2"/>
      <p:bldP spid="21519" grpId="0" animBg="1"/>
      <p:bldP spid="21520" grpId="0" animBg="1"/>
      <p:bldP spid="21520" grpId="1" animBg="1"/>
      <p:bldP spid="21520" grpId="2"/>
      <p:bldP spid="21521" grpId="0" animBg="1"/>
      <p:bldP spid="21522" grpId="0" animBg="1"/>
      <p:bldP spid="21523" grpId="0" animBg="1"/>
      <p:bldP spid="21524" grpId="0" animBg="1"/>
      <p:bldP spid="21524" grpId="1" animBg="1"/>
      <p:bldP spid="21524" grpId="2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1164</Words>
  <Application>Microsoft Office PowerPoint</Application>
  <PresentationFormat>Widescreen</PresentationFormat>
  <Paragraphs>159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.VnTime</vt:lpstr>
      <vt:lpstr>Arial</vt:lpstr>
      <vt:lpstr>Times New Roman</vt:lpstr>
      <vt:lpstr>Verdana</vt:lpstr>
      <vt:lpstr>Wingdings</vt:lpstr>
      <vt:lpstr>Network</vt:lpstr>
      <vt:lpstr>Cliff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01 Hái hoa dân chủ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2021-01-25T07:38:37Z</dcterms:created>
  <dcterms:modified xsi:type="dcterms:W3CDTF">2021-01-25T08:06:23Z</dcterms:modified>
</cp:coreProperties>
</file>