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36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313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558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17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60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94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7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422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72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551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12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AFFF4-D844-4D70-89BB-071EDF6DF45B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80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1"/>
            <a:ext cx="7239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 d</a:t>
            </a:r>
            <a:r>
              <a:rPr 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u="sng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AutoNum type="alphaLcPeriod"/>
            </a:pP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tựa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Mau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xoan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ngõ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xao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xuyến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chùm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c.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ướp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bếp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nung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533400"/>
            <a:ext cx="670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endParaRPr lang="en-US" sz="3200" b="1" u="sng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AutoNum type="alphaLcPeriod"/>
            </a:pP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tựa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endParaRPr lang="en-US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Mau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81200" y="533400"/>
            <a:ext cx="670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AutoNum type="alphaLcPeriod"/>
            </a:pP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3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tựa</a:t>
            </a:r>
            <a:r>
              <a:rPr lang="en-US" sz="3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endParaRPr lang="en-US" sz="32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Mau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33600" y="2351782"/>
            <a:ext cx="6553200" cy="1077218"/>
            <a:chOff x="609600" y="2351782"/>
            <a:chExt cx="6553200" cy="1077218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609600" y="2667000"/>
              <a:ext cx="609600" cy="1588"/>
            </a:xfrm>
            <a:prstGeom prst="straightConnector1">
              <a:avLst/>
            </a:prstGeom>
            <a:ln w="508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371600" y="2351782"/>
              <a:ext cx="57912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2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Mắt</a:t>
              </a:r>
              <a:r>
                <a:rPr lang="en-US" sz="32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hiền</a:t>
              </a:r>
              <a:r>
                <a:rPr lang="en-US" sz="32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sáng</a:t>
              </a:r>
              <a:r>
                <a:rPr lang="en-US" sz="32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tựa</a:t>
              </a:r>
              <a:r>
                <a:rPr lang="en-US" sz="32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32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sao</a:t>
              </a:r>
              <a:r>
                <a:rPr lang="en-US" sz="32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r>
                <a:rPr lang="en-US" sz="32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2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Mắt</a:t>
              </a:r>
              <a:r>
                <a:rPr lang="en-US" sz="32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32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Hồ</a:t>
              </a:r>
              <a:r>
                <a:rPr lang="en-US" sz="32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sáng</a:t>
              </a:r>
              <a:r>
                <a:rPr lang="en-US" sz="32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tựa</a:t>
              </a:r>
              <a:r>
                <a:rPr lang="en-US" sz="32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32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sao</a:t>
              </a:r>
              <a:r>
                <a:rPr lang="en-US" sz="32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533401"/>
            <a:ext cx="6705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xoan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ngõ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xao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xuyến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chùm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905000" y="3276600"/>
            <a:ext cx="8763000" cy="1569660"/>
            <a:chOff x="381000" y="3276600"/>
            <a:chExt cx="8763000" cy="1569660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381000" y="3591818"/>
              <a:ext cx="609600" cy="1588"/>
            </a:xfrm>
            <a:prstGeom prst="straightConnector1">
              <a:avLst/>
            </a:prstGeom>
            <a:ln w="508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990600" y="3276600"/>
              <a:ext cx="8153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Hoa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xao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xuyến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nở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mây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từng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chùm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Hoa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xoan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xao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xuyến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nở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mây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từng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chùm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457201"/>
            <a:ext cx="6705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endParaRPr lang="en-US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ướp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bếp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nung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0" y="457201"/>
            <a:ext cx="6705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endParaRPr lang="en-US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ướp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bếp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nung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905000" y="3276600"/>
            <a:ext cx="8763000" cy="1077218"/>
            <a:chOff x="381000" y="3276600"/>
            <a:chExt cx="8763000" cy="1077218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381000" y="3591818"/>
              <a:ext cx="609600" cy="1588"/>
            </a:xfrm>
            <a:prstGeom prst="straightConnector1">
              <a:avLst/>
            </a:prstGeom>
            <a:ln w="508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990600" y="3276600"/>
              <a:ext cx="81534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en-US" sz="32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Mùa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đông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trời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cái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tủ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ướp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lạnh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Trời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mùa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đông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cái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tủ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ướp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lạnh</a:t>
              </a:r>
              <a:r>
                <a:rPr lang="en-US" sz="32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057400" y="457201"/>
            <a:ext cx="6705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endParaRPr lang="en-US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endParaRPr lang="en-US" sz="32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ướp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bếp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152400"/>
            <a:ext cx="7239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2:</a:t>
            </a:r>
          </a:p>
          <a:p>
            <a:pPr marL="342900" indent="-342900">
              <a:buFontTx/>
              <a:buAutoNum type="alphaLcPeriod"/>
            </a:pP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tựa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Mau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xoan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ngõ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xao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xuyến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chùm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c.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ướp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bếp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nung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62200" y="152400"/>
            <a:ext cx="7239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2:</a:t>
            </a:r>
          </a:p>
          <a:p>
            <a:pPr marL="342900" indent="-342900">
              <a:buFontTx/>
              <a:buAutoNum type="alphaLcPeriod"/>
            </a:pP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Mau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xoan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ngõ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xao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xuyến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chùm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c.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ướp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bếp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nung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533400"/>
            <a:ext cx="8305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prstClr val="black"/>
                </a:solidFill>
                <a:latin typeface="Calibri"/>
              </a:rPr>
              <a:t>Bài</a:t>
            </a:r>
            <a:r>
              <a:rPr lang="en-US" sz="3200" b="1" u="sng" dirty="0">
                <a:solidFill>
                  <a:prstClr val="black"/>
                </a:solidFill>
                <a:latin typeface="Calibri"/>
              </a:rPr>
              <a:t> 3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Chép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đoạn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văn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dưới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đây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vào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vở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sau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khi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đặt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dấu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chấm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vào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chỗ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thích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hợp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và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viết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hoa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những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chữ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đầu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câu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:</a:t>
            </a:r>
          </a:p>
          <a:p>
            <a:endParaRPr lang="en-US" sz="3200" b="1" i="1" dirty="0">
              <a:solidFill>
                <a:prstClr val="black"/>
              </a:solidFill>
              <a:latin typeface="Calibri"/>
            </a:endParaRPr>
          </a:p>
          <a:p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Ông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vốn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thợ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gò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hàn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loại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giỏi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có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lần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chính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mắt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đã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thấy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ông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tán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đinh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đồng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chiếc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búa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trong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tay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ông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hoa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lên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,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nhát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nghiêng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nhát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thẳng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nhanh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đến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mức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chỉ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cảm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thấy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trước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mặt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ông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phất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phơ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những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sợi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tơ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mỏng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ông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niềm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tự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hào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của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cả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gia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đình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533400"/>
            <a:ext cx="8305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prstClr val="black"/>
                </a:solidFill>
                <a:latin typeface="Calibri"/>
              </a:rPr>
              <a:t>Bài</a:t>
            </a:r>
            <a:r>
              <a:rPr lang="en-US" sz="3200" b="1" u="sng" dirty="0">
                <a:solidFill>
                  <a:prstClr val="black"/>
                </a:solidFill>
                <a:latin typeface="Calibri"/>
              </a:rPr>
              <a:t> 3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sz="3200" b="1" i="1" dirty="0" err="1">
                <a:solidFill>
                  <a:srgbClr val="C00000"/>
                </a:solidFill>
                <a:latin typeface="Calibri"/>
              </a:rPr>
              <a:t>Chép</a:t>
            </a:r>
            <a:r>
              <a:rPr lang="en-US" sz="3200" b="1" i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Calibri"/>
              </a:rPr>
              <a:t>đoạn</a:t>
            </a:r>
            <a:r>
              <a:rPr lang="en-US" sz="3200" b="1" i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Calibri"/>
              </a:rPr>
              <a:t>văn</a:t>
            </a:r>
            <a:r>
              <a:rPr lang="en-US" sz="3200" b="1" i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Calibri"/>
              </a:rPr>
              <a:t>dưới</a:t>
            </a:r>
            <a:r>
              <a:rPr lang="en-US" sz="3200" b="1" i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Calibri"/>
              </a:rPr>
              <a:t>đây</a:t>
            </a:r>
            <a:r>
              <a:rPr lang="en-US" sz="3200" b="1" i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Calibri"/>
              </a:rPr>
              <a:t>vào</a:t>
            </a:r>
            <a:r>
              <a:rPr lang="en-US" sz="3200" b="1" i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Calibri"/>
              </a:rPr>
              <a:t>vở</a:t>
            </a:r>
            <a:r>
              <a:rPr lang="en-US" sz="3200" b="1" i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sau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khi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đặt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dấu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chấm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vào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chỗ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thích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hợp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và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viết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hoa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những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chữ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đầu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câu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:</a:t>
            </a:r>
          </a:p>
          <a:p>
            <a:endParaRPr lang="en-US" sz="3200" b="1" i="1" dirty="0">
              <a:solidFill>
                <a:prstClr val="black"/>
              </a:solidFill>
              <a:latin typeface="Calibri"/>
            </a:endParaRPr>
          </a:p>
          <a:p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Ông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vốn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thợ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gò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hàn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loại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giỏi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có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lần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chính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mắt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đã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thấy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ông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tán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đinh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đồng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chiếc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búa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trong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tay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ông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hoa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lên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,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nhát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nghiêng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nhát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thẳng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nhanh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đến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mức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chỉ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cảm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thấy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trước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mặt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ông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phất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phơ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những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sợi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tơ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mỏng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ông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niềm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tự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hào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của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cả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gia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đình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533400"/>
            <a:ext cx="8305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prstClr val="black"/>
                </a:solidFill>
                <a:latin typeface="Calibri"/>
              </a:rPr>
              <a:t>Bài</a:t>
            </a:r>
            <a:r>
              <a:rPr lang="en-US" sz="3200" b="1" u="sng" dirty="0">
                <a:solidFill>
                  <a:prstClr val="black"/>
                </a:solidFill>
                <a:latin typeface="Calibri"/>
              </a:rPr>
              <a:t> 3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sz="3200" b="1" i="1" dirty="0" err="1">
                <a:solidFill>
                  <a:srgbClr val="C00000"/>
                </a:solidFill>
                <a:latin typeface="Calibri"/>
              </a:rPr>
              <a:t>Chép</a:t>
            </a:r>
            <a:r>
              <a:rPr lang="en-US" sz="3200" b="1" i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Calibri"/>
              </a:rPr>
              <a:t>đoạn</a:t>
            </a:r>
            <a:r>
              <a:rPr lang="en-US" sz="3200" b="1" i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Calibri"/>
              </a:rPr>
              <a:t>văn</a:t>
            </a:r>
            <a:r>
              <a:rPr lang="en-US" sz="3200" b="1" i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Calibri"/>
              </a:rPr>
              <a:t>dưới</a:t>
            </a:r>
            <a:r>
              <a:rPr lang="en-US" sz="3200" b="1" i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Calibri"/>
              </a:rPr>
              <a:t>đây</a:t>
            </a:r>
            <a:r>
              <a:rPr lang="en-US" sz="3200" b="1" i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Calibri"/>
              </a:rPr>
              <a:t>vào</a:t>
            </a:r>
            <a:r>
              <a:rPr lang="en-US" sz="3200" b="1" i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Calibri"/>
              </a:rPr>
              <a:t>vở</a:t>
            </a:r>
            <a:r>
              <a:rPr lang="en-US" sz="3200" b="1" i="1" dirty="0">
                <a:solidFill>
                  <a:srgbClr val="C00000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sau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khi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đặt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dấu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chấm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vào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chỗ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thích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hợp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libri"/>
              </a:rPr>
              <a:t>và</a:t>
            </a:r>
            <a:r>
              <a:rPr lang="en-US" sz="32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viết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hoa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những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chữ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đầu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i="1" u="sng" dirty="0" err="1">
                <a:solidFill>
                  <a:prstClr val="black"/>
                </a:solidFill>
                <a:latin typeface="Calibri"/>
              </a:rPr>
              <a:t>câu</a:t>
            </a:r>
            <a:r>
              <a:rPr lang="en-US" sz="3200" b="1" i="1" u="sng" dirty="0">
                <a:solidFill>
                  <a:prstClr val="black"/>
                </a:solidFill>
                <a:latin typeface="Calibri"/>
              </a:rPr>
              <a:t>:</a:t>
            </a:r>
          </a:p>
          <a:p>
            <a:endParaRPr lang="en-US" sz="3200" b="1" i="1" dirty="0">
              <a:solidFill>
                <a:prstClr val="black"/>
              </a:solidFill>
              <a:latin typeface="Calibri"/>
            </a:endParaRPr>
          </a:p>
          <a:p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Ông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vốn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thợ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gò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hàn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loại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giỏi</a:t>
            </a:r>
            <a:r>
              <a:rPr lang="en-US" sz="3200" b="1" dirty="0">
                <a:solidFill>
                  <a:srgbClr val="C00000"/>
                </a:solidFill>
                <a:latin typeface="Calibri"/>
              </a:rPr>
              <a:t>.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libri"/>
              </a:rPr>
              <a:t>C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ó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lần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chính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mắt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đã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thấy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ông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tán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đinh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đồng</a:t>
            </a:r>
            <a:r>
              <a:rPr lang="en-US" sz="3200" b="1" dirty="0">
                <a:solidFill>
                  <a:srgbClr val="C00000"/>
                </a:solidFill>
                <a:latin typeface="Calibri"/>
              </a:rPr>
              <a:t>.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libri"/>
              </a:rPr>
              <a:t>C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hiếc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búa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trong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tay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ông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hoa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lên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,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nhát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nghiêng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nhát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thẳng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nhanh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đến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mức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chỉ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cảm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thấy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trước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mặt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ông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phất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phơ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những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sợi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tơ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mỏng</a:t>
            </a:r>
            <a:r>
              <a:rPr lang="en-US" sz="3200" b="1" dirty="0">
                <a:solidFill>
                  <a:srgbClr val="C00000"/>
                </a:solidFill>
                <a:latin typeface="Calibri"/>
              </a:rPr>
              <a:t>.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libri"/>
              </a:rPr>
              <a:t>Ô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ng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niềm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tự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hào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của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cả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gia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đình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libri"/>
              </a:rPr>
              <a:t>tôi</a:t>
            </a:r>
            <a:r>
              <a:rPr lang="en-US" sz="3200" b="1" dirty="0">
                <a:solidFill>
                  <a:prstClr val="black"/>
                </a:solidFill>
                <a:latin typeface="Calibri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690</Words>
  <Application>Microsoft Office PowerPoint</Application>
  <PresentationFormat>Widescreen</PresentationFormat>
  <Paragraphs>74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2020-10-18T10:38:11Z</dcterms:created>
  <dcterms:modified xsi:type="dcterms:W3CDTF">2020-10-18T10:38:28Z</dcterms:modified>
</cp:coreProperties>
</file>