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10" r:id="rId3"/>
    <p:sldId id="305" r:id="rId4"/>
    <p:sldId id="307" r:id="rId5"/>
    <p:sldId id="309" r:id="rId6"/>
    <p:sldId id="308" r:id="rId7"/>
    <p:sldId id="306" r:id="rId8"/>
    <p:sldId id="270" r:id="rId9"/>
    <p:sldId id="291" r:id="rId10"/>
    <p:sldId id="274" r:id="rId11"/>
    <p:sldId id="273" r:id="rId12"/>
    <p:sldId id="276" r:id="rId13"/>
    <p:sldId id="280" r:id="rId14"/>
    <p:sldId id="282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F0EA-513F-4573-A2E7-AECFEEF5E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1970E-F51C-4391-A8C9-2630AE315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37F9A-67CD-4772-9E25-0164CBFB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3DAD-118F-45E5-8F79-5975FBE6CC7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8ACD0-F97B-4D2D-9883-2CCEF87B4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FE4B7-4528-4341-94E2-A9FE4A8A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4500-B6A0-4FCC-8C5E-74F778C7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2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CBC40-F243-427E-ACA9-4CE66AF6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46611-C4BC-49BB-9928-00D103B77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BD108-E3AB-4213-B417-54E80DCC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3DAD-118F-45E5-8F79-5975FBE6CC7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5EA37-44E9-4AB9-ACFC-198E8B96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A1006-FCF7-4999-97B3-A002CC95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4500-B6A0-4FCC-8C5E-74F778C7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9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729DDA-F607-479A-9354-0024F2275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CB114-DE29-4A70-8ED1-D5E66FF3A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DA956-FA29-4190-8094-178DE7CEC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3DAD-118F-45E5-8F79-5975FBE6CC7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70CED-A2C7-4FDE-B060-4354E24E2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EAA5C-180C-41CE-9A88-FCFBB435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4500-B6A0-4FCC-8C5E-74F778C7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8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19361-7197-41BC-8BAF-58DE9BAD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7508E-A417-479D-AE4D-397D6640A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1A200-75B0-48BE-99C4-D2F04958F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3DAD-118F-45E5-8F79-5975FBE6CC7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EB311-1C70-4F79-9306-E576E288E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1A95C-7753-4D49-AC01-3E0A3B92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4500-B6A0-4FCC-8C5E-74F778C7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5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622F7-2727-4012-85C9-EB5FFA02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5AA0D-7BF7-46D3-B173-A8D6DED65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4BDC1-735F-4CA2-B5D4-723D4B104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3DAD-118F-45E5-8F79-5975FBE6CC7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4C2B9-7934-443D-B87B-C9C121FF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9C70A-400B-4677-B8BC-F5BCC018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4500-B6A0-4FCC-8C5E-74F778C7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5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B553E-F625-49F8-8143-A365876A3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BD099-5D24-4B71-8CB7-419735E1C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55F4F-0B0B-4668-AC99-8096EF98F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730BB-5C9E-415D-BFB6-44806290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3DAD-118F-45E5-8F79-5975FBE6CC7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B59F4-303B-46E8-9DA3-FC5F508E6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B6E5A-0370-43C5-B401-B8DB01BE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4500-B6A0-4FCC-8C5E-74F778C7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9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FD30-3F56-4A95-96B2-71799347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19B27-2A95-4386-B67D-27B2E542A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4B427-5000-45B8-A92F-918817B20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3CD379-D2A6-4689-85C1-CC5F97B7C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3BFC87-5BC9-43ED-A028-99837089EE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CDA80E-CDA0-4F3B-B313-C16A69E9E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3DAD-118F-45E5-8F79-5975FBE6CC7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C04A8-4F2F-4254-80A4-DD0751ED7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A4A2F2-E955-4170-9A9A-F3E73E3E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4500-B6A0-4FCC-8C5E-74F778C7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F8EB6-3A85-432B-8187-826E6B45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1D1C40-04E4-4533-AE63-6DE04EFF9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3DAD-118F-45E5-8F79-5975FBE6CC7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844245-04EE-4CD1-970A-0F5280DE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785C3-B985-4C23-BE6C-09AE9261A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4500-B6A0-4FCC-8C5E-74F778C7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2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7BA3AF-DF58-4343-836A-F886A473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3DAD-118F-45E5-8F79-5975FBE6CC7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5C1E93-C662-48B1-8CC0-52B871393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C4935-0502-4247-B4FD-B143028C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4500-B6A0-4FCC-8C5E-74F778C7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7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8F660-7A78-4D37-A8B6-41BBB664C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B2DB-D97A-45D5-B931-93DC097CA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EA7C0-75FB-4821-8C12-822586CC2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B0264-A826-4529-99BA-753A529EE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3DAD-118F-45E5-8F79-5975FBE6CC7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F2C65-B474-418F-9838-F186E61A0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CE8A9-F15F-4D6C-9A18-F65A64D5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4500-B6A0-4FCC-8C5E-74F778C7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7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CF718-6BBB-4FC1-B940-176BD10EC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0A479E-5E2A-44A2-8FED-186B3708B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BC97C-5285-405A-8CC1-0581E274C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C2F32-9BFD-4F31-ADB4-E8331146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3DAD-118F-45E5-8F79-5975FBE6CC7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5A2F7-6A3C-4DB6-991B-5F24A149C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5A89A-892E-4BB7-9906-D4A84273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4500-B6A0-4FCC-8C5E-74F778C7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1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8CB17-6969-4ADC-9BF3-36EE58497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CF32A-D1CB-4015-A608-CD6F12DF9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4E243-F77C-4F70-8E03-81348127D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3DAD-118F-45E5-8F79-5975FBE6CC7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03AA4-395A-4915-8FA3-18B56BA36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BEC4B-B8F8-495D-8C24-D2AB3801E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A4500-B6A0-4FCC-8C5E-74F778C7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1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7">
            <a:extLst>
              <a:ext uri="{FF2B5EF4-FFF2-40B4-BE49-F238E27FC236}">
                <a16:creationId xmlns:a16="http://schemas.microsoft.com/office/drawing/2014/main" id="{A5E85B2F-F54C-4300-B492-37804E4E2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33400"/>
            <a:ext cx="5943600" cy="1905000"/>
          </a:xfrm>
          <a:prstGeom prst="cloudCallout">
            <a:avLst>
              <a:gd name="adj1" fmla="val -25421"/>
              <a:gd name="adj2" fmla="val 40097"/>
            </a:avLst>
          </a:prstGeom>
          <a:solidFill>
            <a:srgbClr val="CCCCFF"/>
          </a:solidFill>
          <a:ln w="9525">
            <a:solidFill>
              <a:srgbClr val="9933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 err="1">
                <a:solidFill>
                  <a:srgbClr val="3333CC"/>
                </a:solidFill>
              </a:rPr>
              <a:t>Tìm</a:t>
            </a:r>
            <a:r>
              <a:rPr lang="en-US" altLang="en-US" sz="3200" dirty="0">
                <a:solidFill>
                  <a:srgbClr val="3333CC"/>
                </a:solidFill>
              </a:rPr>
              <a:t> </a:t>
            </a:r>
            <a:r>
              <a:rPr lang="en-US" altLang="en-US" sz="3200" dirty="0" err="1">
                <a:solidFill>
                  <a:srgbClr val="3333CC"/>
                </a:solidFill>
              </a:rPr>
              <a:t>các</a:t>
            </a:r>
            <a:r>
              <a:rPr lang="en-US" altLang="en-US" sz="3200" dirty="0">
                <a:solidFill>
                  <a:srgbClr val="3333CC"/>
                </a:solidFill>
              </a:rPr>
              <a:t> </a:t>
            </a:r>
            <a:r>
              <a:rPr lang="en-US" altLang="en-US" sz="3200" dirty="0" err="1">
                <a:solidFill>
                  <a:srgbClr val="3333CC"/>
                </a:solidFill>
              </a:rPr>
              <a:t>từ</a:t>
            </a:r>
            <a:r>
              <a:rPr lang="en-US" altLang="en-US" sz="3200" dirty="0">
                <a:solidFill>
                  <a:srgbClr val="3333CC"/>
                </a:solidFill>
              </a:rPr>
              <a:t> </a:t>
            </a:r>
            <a:r>
              <a:rPr lang="en-US" altLang="en-US" sz="3200" dirty="0" err="1">
                <a:solidFill>
                  <a:srgbClr val="3333CC"/>
                </a:solidFill>
              </a:rPr>
              <a:t>chỉ</a:t>
            </a:r>
            <a:r>
              <a:rPr lang="en-US" altLang="en-US" sz="3200" dirty="0">
                <a:solidFill>
                  <a:srgbClr val="3333CC"/>
                </a:solidFill>
              </a:rPr>
              <a:t> </a:t>
            </a:r>
            <a:r>
              <a:rPr lang="en-US" altLang="en-US" sz="3200" dirty="0" err="1">
                <a:solidFill>
                  <a:srgbClr val="3333CC"/>
                </a:solidFill>
              </a:rPr>
              <a:t>đặc</a:t>
            </a:r>
            <a:r>
              <a:rPr lang="en-US" altLang="en-US" sz="3200" dirty="0">
                <a:solidFill>
                  <a:srgbClr val="3333CC"/>
                </a:solidFill>
              </a:rPr>
              <a:t> </a:t>
            </a:r>
            <a:r>
              <a:rPr lang="en-US" altLang="en-US" sz="3200" dirty="0" err="1">
                <a:solidFill>
                  <a:srgbClr val="3333CC"/>
                </a:solidFill>
              </a:rPr>
              <a:t>điểm</a:t>
            </a:r>
            <a:r>
              <a:rPr lang="en-US" altLang="en-US" sz="3200" dirty="0">
                <a:solidFill>
                  <a:srgbClr val="3333CC"/>
                </a:solidFill>
              </a:rPr>
              <a:t> </a:t>
            </a:r>
            <a:r>
              <a:rPr lang="en-US" altLang="en-US" sz="3200" dirty="0" err="1">
                <a:solidFill>
                  <a:srgbClr val="3333CC"/>
                </a:solidFill>
              </a:rPr>
              <a:t>trong</a:t>
            </a:r>
            <a:r>
              <a:rPr lang="en-US" altLang="en-US" sz="3200" dirty="0">
                <a:solidFill>
                  <a:srgbClr val="3333CC"/>
                </a:solidFill>
              </a:rPr>
              <a:t> </a:t>
            </a:r>
            <a:r>
              <a:rPr lang="en-US" altLang="en-US" sz="3200" dirty="0" err="1">
                <a:solidFill>
                  <a:srgbClr val="3333CC"/>
                </a:solidFill>
              </a:rPr>
              <a:t>những</a:t>
            </a:r>
            <a:r>
              <a:rPr lang="en-US" altLang="en-US" sz="3200" dirty="0">
                <a:solidFill>
                  <a:srgbClr val="3333CC"/>
                </a:solidFill>
              </a:rPr>
              <a:t> </a:t>
            </a:r>
            <a:r>
              <a:rPr lang="en-US" altLang="en-US" sz="3200" dirty="0" err="1">
                <a:solidFill>
                  <a:srgbClr val="3333CC"/>
                </a:solidFill>
              </a:rPr>
              <a:t>câu</a:t>
            </a:r>
            <a:r>
              <a:rPr lang="en-US" altLang="en-US" sz="3200" dirty="0">
                <a:solidFill>
                  <a:srgbClr val="3333CC"/>
                </a:solidFill>
              </a:rPr>
              <a:t> </a:t>
            </a:r>
            <a:r>
              <a:rPr lang="en-US" altLang="en-US" sz="3200" dirty="0" err="1">
                <a:solidFill>
                  <a:srgbClr val="3333CC"/>
                </a:solidFill>
              </a:rPr>
              <a:t>thơ</a:t>
            </a:r>
            <a:r>
              <a:rPr lang="en-US" altLang="en-US" sz="3200" dirty="0">
                <a:solidFill>
                  <a:srgbClr val="3333CC"/>
                </a:solidFill>
              </a:rPr>
              <a:t> </a:t>
            </a:r>
            <a:r>
              <a:rPr lang="en-US" altLang="en-US" sz="3200" dirty="0" err="1">
                <a:solidFill>
                  <a:srgbClr val="3333CC"/>
                </a:solidFill>
              </a:rPr>
              <a:t>sau</a:t>
            </a:r>
            <a:endParaRPr lang="vi-VN" altLang="en-US" sz="3200" dirty="0">
              <a:solidFill>
                <a:srgbClr val="3333CC"/>
              </a:solidFill>
            </a:endParaRPr>
          </a:p>
        </p:txBody>
      </p:sp>
      <p:sp>
        <p:nvSpPr>
          <p:cNvPr id="144396" name="Text Box 12">
            <a:extLst>
              <a:ext uri="{FF2B5EF4-FFF2-40B4-BE49-F238E27FC236}">
                <a16:creationId xmlns:a16="http://schemas.microsoft.com/office/drawing/2014/main" id="{FC075F16-923A-46EC-94F5-4A5643507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638800"/>
            <a:ext cx="63246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vi-V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Hoa khoe sắc nơi nơi.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BDB039-F726-4C17-8919-AD64B7797A1E}"/>
              </a:ext>
            </a:extLst>
          </p:cNvPr>
          <p:cNvSpPr/>
          <p:nvPr/>
        </p:nvSpPr>
        <p:spPr>
          <a:xfrm>
            <a:off x="4572001" y="2819400"/>
            <a:ext cx="560441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Cỏ mọc xanh chân đê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CBCD893C-DBE3-4B68-9FD2-65AFD3CA23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3505200"/>
            <a:ext cx="12954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75859F-DC42-43A9-9B54-B53C258650BA}"/>
              </a:ext>
            </a:extLst>
          </p:cNvPr>
          <p:cNvSpPr/>
          <p:nvPr/>
        </p:nvSpPr>
        <p:spPr>
          <a:xfrm>
            <a:off x="4038601" y="3673614"/>
            <a:ext cx="621195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Rau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xum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xuê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nương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bãi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5A4D32-B438-48B0-A17F-93995069C4A0}"/>
              </a:ext>
            </a:extLst>
          </p:cNvPr>
          <p:cNvSpPr/>
          <p:nvPr/>
        </p:nvSpPr>
        <p:spPr>
          <a:xfrm>
            <a:off x="4267201" y="4648200"/>
            <a:ext cx="608692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Cây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cam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vàng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thêm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trái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6ED813-4133-40C7-99A2-0A7BF3C967B1}"/>
              </a:ext>
            </a:extLst>
          </p:cNvPr>
          <p:cNvCxnSpPr/>
          <p:nvPr/>
        </p:nvCxnSpPr>
        <p:spPr bwMode="auto">
          <a:xfrm>
            <a:off x="5257801" y="4343400"/>
            <a:ext cx="2011363" cy="0"/>
          </a:xfrm>
          <a:prstGeom prst="line">
            <a:avLst/>
          </a:prstGeom>
          <a:ln>
            <a:solidFill>
              <a:srgbClr val="3333CC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Line 14">
            <a:extLst>
              <a:ext uri="{FF2B5EF4-FFF2-40B4-BE49-F238E27FC236}">
                <a16:creationId xmlns:a16="http://schemas.microsoft.com/office/drawing/2014/main" id="{A6A627DA-894C-45BC-A632-4C056938C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2901" y="5410200"/>
            <a:ext cx="1096963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6D94F7F5-F6A5-4923-8A7E-623C55FB0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57200"/>
            <a:ext cx="73914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145000"/>
              </a:lnSpc>
              <a:spcBef>
                <a:spcPct val="90000"/>
              </a:spcBef>
              <a:spcAft>
                <a:spcPct val="50000"/>
              </a:spcAft>
              <a:defRPr/>
            </a:pPr>
            <a:r>
              <a:rPr lang="en-US" sz="3600" b="1" dirty="0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 ) </a:t>
            </a:r>
            <a:r>
              <a:rPr lang="en-US" sz="3600" b="1" dirty="0" err="1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dirty="0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sz="3600" b="1" dirty="0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600" b="1" dirty="0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600" b="1" dirty="0" err="1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dirty="0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dirty="0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...         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F485246-58D8-4B73-8242-3E36E9883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57200"/>
            <a:ext cx="73914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145000"/>
              </a:lnSpc>
              <a:spcBef>
                <a:spcPct val="90000"/>
              </a:spcBef>
              <a:spcAft>
                <a:spcPct val="50000"/>
              </a:spcAft>
              <a:defRPr/>
            </a:pPr>
            <a:r>
              <a:rPr lang="en-US" sz="3600" b="1" dirty="0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 ) </a:t>
            </a:r>
            <a:r>
              <a:rPr lang="en-US" sz="3600" b="1" dirty="0" err="1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dirty="0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sz="3600" b="1" dirty="0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600" b="1" dirty="0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600" b="1" dirty="0" err="1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dirty="0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dirty="0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>
                <a:solidFill>
                  <a:srgbClr val="8F29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     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EC4ADD-83E4-4BAC-A224-E4ADFC50A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2089150"/>
            <a:ext cx="7086600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Box 10">
            <a:extLst>
              <a:ext uri="{FF2B5EF4-FFF2-40B4-BE49-F238E27FC236}">
                <a16:creationId xmlns:a16="http://schemas.microsoft.com/office/drawing/2014/main" id="{4D686E57-ABA9-4435-A13D-E5486589E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71438"/>
            <a:ext cx="88931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/>
              <a:t>Bài 3:</a:t>
            </a:r>
            <a:endParaRPr lang="vi-VN" altLang="en-US" sz="3200" b="1" u="sng"/>
          </a:p>
          <a:p>
            <a:pPr eaLnBrk="1" hangingPunct="1"/>
            <a:r>
              <a:rPr lang="en-US" altLang="en-US" sz="3200" b="1"/>
              <a:t>Quan sát từng cặp sự vật được vẽ dưới đây </a:t>
            </a:r>
          </a:p>
          <a:p>
            <a:pPr eaLnBrk="1" hangingPunct="1"/>
            <a:r>
              <a:rPr lang="en-US" altLang="en-US" sz="3200" b="1"/>
              <a:t>rồi viết những câu có hình ảnh so sánh các </a:t>
            </a:r>
          </a:p>
          <a:p>
            <a:pPr eaLnBrk="1" hangingPunct="1"/>
            <a:r>
              <a:rPr lang="en-US" altLang="en-US" sz="3200" b="1"/>
              <a:t>sự vật trong tranh: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83666028-3605-4A40-A70C-0CAF30268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226" y="563564"/>
            <a:ext cx="88931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Quan sát từng cặp sự vật được vẽ dưới đây </a:t>
            </a:r>
          </a:p>
          <a:p>
            <a:pPr eaLnBrk="1" hangingPunct="1"/>
            <a:r>
              <a:rPr lang="en-US" altLang="en-US" sz="3200" b="1"/>
              <a:t>rồi </a:t>
            </a:r>
            <a:r>
              <a:rPr lang="en-US" altLang="en-US" sz="3200" b="1" u="sng">
                <a:solidFill>
                  <a:srgbClr val="C00000"/>
                </a:solidFill>
              </a:rPr>
              <a:t>viết những câu có hình ảnh so sánh </a:t>
            </a:r>
            <a:r>
              <a:rPr lang="en-US" altLang="en-US" sz="3200" b="1"/>
              <a:t>các </a:t>
            </a:r>
          </a:p>
          <a:p>
            <a:pPr eaLnBrk="1" hangingPunct="1"/>
            <a:r>
              <a:rPr lang="en-US" altLang="en-US" sz="3200" b="1"/>
              <a:t>sự vật trong tranh:</a:t>
            </a:r>
          </a:p>
        </p:txBody>
      </p:sp>
      <p:pic>
        <p:nvPicPr>
          <p:cNvPr id="10" name="Picture 1027" descr="untitleda1">
            <a:extLst>
              <a:ext uri="{FF2B5EF4-FFF2-40B4-BE49-F238E27FC236}">
                <a16:creationId xmlns:a16="http://schemas.microsoft.com/office/drawing/2014/main" id="{8E025505-EDF9-49FA-882F-545EC875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5562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31">
            <a:extLst>
              <a:ext uri="{FF2B5EF4-FFF2-40B4-BE49-F238E27FC236}">
                <a16:creationId xmlns:a16="http://schemas.microsoft.com/office/drawing/2014/main" id="{414E89E7-444E-49A5-9360-444EB963E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526088"/>
            <a:ext cx="7086600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Trăng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rằm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tròn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như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quả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bóng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endParaRPr lang="vi-VN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untitleda2">
            <a:extLst>
              <a:ext uri="{FF2B5EF4-FFF2-40B4-BE49-F238E27FC236}">
                <a16:creationId xmlns:a16="http://schemas.microsoft.com/office/drawing/2014/main" id="{75E3FFB3-316A-48AE-8BB9-33626B94F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"/>
            <a:ext cx="8534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>
            <a:extLst>
              <a:ext uri="{FF2B5EF4-FFF2-40B4-BE49-F238E27FC236}">
                <a16:creationId xmlns:a16="http://schemas.microsoft.com/office/drawing/2014/main" id="{3C3352A6-22D2-442B-8386-F8EBCBC69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881689"/>
            <a:ext cx="80772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320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untitleda3">
            <a:extLst>
              <a:ext uri="{FF2B5EF4-FFF2-40B4-BE49-F238E27FC236}">
                <a16:creationId xmlns:a16="http://schemas.microsoft.com/office/drawing/2014/main" id="{2E74D801-C37A-4B04-ADBC-D012BA408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845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untitleda4">
            <a:extLst>
              <a:ext uri="{FF2B5EF4-FFF2-40B4-BE49-F238E27FC236}">
                <a16:creationId xmlns:a16="http://schemas.microsoft.com/office/drawing/2014/main" id="{501C8A8F-CB7F-4B52-96A1-D479E4929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7239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A27BB481-A18F-45C9-ACF0-494888EFB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944564"/>
            <a:ext cx="87630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Tìm những từ ngữ thích hợp với mỗi chỗ trống:</a:t>
            </a:r>
          </a:p>
        </p:txBody>
      </p:sp>
      <p:sp>
        <p:nvSpPr>
          <p:cNvPr id="17411" name="Text Box 24">
            <a:extLst>
              <a:ext uri="{FF2B5EF4-FFF2-40B4-BE49-F238E27FC236}">
                <a16:creationId xmlns:a16="http://schemas.microsoft.com/office/drawing/2014/main" id="{E01C5C5E-AE69-43A2-8FEA-C7BBE24CD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495800"/>
            <a:ext cx="86106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c. Ở thành phố có nhiều toà nhà cao như .......</a:t>
            </a:r>
          </a:p>
        </p:txBody>
      </p:sp>
      <p:sp>
        <p:nvSpPr>
          <p:cNvPr id="17412" name="Text Box 23">
            <a:extLst>
              <a:ext uri="{FF2B5EF4-FFF2-40B4-BE49-F238E27FC236}">
                <a16:creationId xmlns:a16="http://schemas.microsoft.com/office/drawing/2014/main" id="{1B869DAC-E21B-4DAA-BE26-E48D0FDB8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05200"/>
            <a:ext cx="7696200" cy="584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b.Trời mưa, đường đất sét trơn như …</a:t>
            </a:r>
          </a:p>
        </p:txBody>
      </p:sp>
      <p:sp>
        <p:nvSpPr>
          <p:cNvPr id="39965" name="Text Box 29" descr="Parchment">
            <a:extLst>
              <a:ext uri="{FF2B5EF4-FFF2-40B4-BE49-F238E27FC236}">
                <a16:creationId xmlns:a16="http://schemas.microsoft.com/office/drawing/2014/main" id="{D8DF744F-85CA-48B8-A2DD-85E7D18A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743200"/>
            <a:ext cx="220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4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Text Box 31">
            <a:extLst>
              <a:ext uri="{FF2B5EF4-FFF2-40B4-BE49-F238E27FC236}">
                <a16:creationId xmlns:a16="http://schemas.microsoft.com/office/drawing/2014/main" id="{124AF9C8-85AB-4E50-8A1B-0BE59356C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438401"/>
            <a:ext cx="411480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en-US"/>
          </a:p>
        </p:txBody>
      </p:sp>
      <p:sp>
        <p:nvSpPr>
          <p:cNvPr id="17415" name="Text Box 32">
            <a:extLst>
              <a:ext uri="{FF2B5EF4-FFF2-40B4-BE49-F238E27FC236}">
                <a16:creationId xmlns:a16="http://schemas.microsoft.com/office/drawing/2014/main" id="{224BEEF7-CB18-4D2F-9276-D9380A871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057401"/>
            <a:ext cx="373380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en-US"/>
          </a:p>
        </p:txBody>
      </p:sp>
      <p:sp>
        <p:nvSpPr>
          <p:cNvPr id="39969" name="Text Box 33">
            <a:extLst>
              <a:ext uri="{FF2B5EF4-FFF2-40B4-BE49-F238E27FC236}">
                <a16:creationId xmlns:a16="http://schemas.microsoft.com/office/drawing/2014/main" id="{7C0D825F-0273-405D-95A3-9C734D1F7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1"/>
            <a:ext cx="8991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45000"/>
              </a:lnSpc>
              <a:spcBef>
                <a:spcPct val="70000"/>
              </a:spcBef>
              <a:spcAft>
                <a:spcPct val="20000"/>
              </a:spcAft>
              <a:defRPr/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a)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cha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nghĩa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so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sánh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………..........,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…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9970" name="Text Box 34">
            <a:extLst>
              <a:ext uri="{FF2B5EF4-FFF2-40B4-BE49-F238E27FC236}">
                <a16:creationId xmlns:a16="http://schemas.microsoft.com/office/drawing/2014/main" id="{2F2B8F76-1C08-41B4-AF97-509382C4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0" y="2563813"/>
            <a:ext cx="2514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núi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Thái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Sơn</a:t>
            </a:r>
            <a:endParaRPr lang="en-US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9971" name="Text Box 35">
            <a:extLst>
              <a:ext uri="{FF2B5EF4-FFF2-40B4-BE49-F238E27FC236}">
                <a16:creationId xmlns:a16="http://schemas.microsoft.com/office/drawing/2014/main" id="{43121761-CAA4-42E2-9A08-A4643CEAB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578101"/>
            <a:ext cx="5029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nước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trong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nguồn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chảy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ra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39972" name="Text Box 36">
            <a:extLst>
              <a:ext uri="{FF2B5EF4-FFF2-40B4-BE49-F238E27FC236}">
                <a16:creationId xmlns:a16="http://schemas.microsoft.com/office/drawing/2014/main" id="{FBFD2204-6D3B-48DB-9F5B-656751C21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532188"/>
            <a:ext cx="16002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</a:rPr>
              <a:t>đổ mỡ.</a:t>
            </a:r>
          </a:p>
        </p:txBody>
      </p:sp>
      <p:sp>
        <p:nvSpPr>
          <p:cNvPr id="39973" name="Text Box 37">
            <a:extLst>
              <a:ext uri="{FF2B5EF4-FFF2-40B4-BE49-F238E27FC236}">
                <a16:creationId xmlns:a16="http://schemas.microsoft.com/office/drawing/2014/main" id="{024D87A4-9C3D-4323-A301-6DC100E49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545013"/>
            <a:ext cx="9906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</a:rPr>
              <a:t>núi.</a:t>
            </a:r>
          </a:p>
        </p:txBody>
      </p:sp>
      <p:sp>
        <p:nvSpPr>
          <p:cNvPr id="39974" name="Text Box 38">
            <a:extLst>
              <a:ext uri="{FF2B5EF4-FFF2-40B4-BE49-F238E27FC236}">
                <a16:creationId xmlns:a16="http://schemas.microsoft.com/office/drawing/2014/main" id="{6908325F-291C-4A18-BA1D-8837C6019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1000"/>
            <a:ext cx="4191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u="sng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</a:t>
            </a:r>
            <a:r>
              <a:rPr lang="en-US" sz="32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4: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5" grpId="0"/>
      <p:bldP spid="39970" grpId="0"/>
      <p:bldP spid="39971" grpId="0"/>
      <p:bldP spid="39972" grpId="0"/>
      <p:bldP spid="399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7">
            <a:extLst>
              <a:ext uri="{FF2B5EF4-FFF2-40B4-BE49-F238E27FC236}">
                <a16:creationId xmlns:a16="http://schemas.microsoft.com/office/drawing/2014/main" id="{B7B2E21D-F64B-4980-8234-4E047F346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1" y="533400"/>
            <a:ext cx="8143875" cy="1905000"/>
          </a:xfrm>
          <a:prstGeom prst="cloudCallout">
            <a:avLst>
              <a:gd name="adj1" fmla="val -25421"/>
              <a:gd name="adj2" fmla="val 40097"/>
            </a:avLst>
          </a:prstGeom>
          <a:solidFill>
            <a:srgbClr val="CCCCFF"/>
          </a:solidFill>
          <a:ln w="9525">
            <a:solidFill>
              <a:srgbClr val="9933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3333CC"/>
                </a:solidFill>
              </a:rPr>
              <a:t>THẢO TUẬN NHÓM 4</a:t>
            </a:r>
            <a:endParaRPr lang="vi-VN" altLang="en-US" sz="4000" b="1">
              <a:solidFill>
                <a:srgbClr val="3333CC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6DC53-D7B4-43DC-9E94-3ECE5164F227}"/>
              </a:ext>
            </a:extLst>
          </p:cNvPr>
          <p:cNvSpPr/>
          <p:nvPr/>
        </p:nvSpPr>
        <p:spPr>
          <a:xfrm>
            <a:off x="3186402" y="3135005"/>
            <a:ext cx="6191117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kể</a:t>
            </a:r>
            <a:r>
              <a:rPr lang="en-US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32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tên</a:t>
            </a:r>
            <a:r>
              <a:rPr lang="en-US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32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một</a:t>
            </a:r>
            <a:r>
              <a:rPr lang="en-US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32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số</a:t>
            </a:r>
            <a:r>
              <a:rPr lang="en-US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32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dân</a:t>
            </a:r>
            <a:r>
              <a:rPr lang="en-US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32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tộc</a:t>
            </a:r>
            <a:r>
              <a:rPr lang="en-US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32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thiểu</a:t>
            </a:r>
            <a:r>
              <a:rPr lang="en-US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32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số</a:t>
            </a:r>
            <a:r>
              <a:rPr lang="en-US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ở </a:t>
            </a:r>
            <a:r>
              <a:rPr lang="en-US" sz="32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nước</a:t>
            </a:r>
            <a:r>
              <a:rPr lang="en-US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ta </a:t>
            </a:r>
            <a:r>
              <a:rPr lang="en-US" sz="32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mà</a:t>
            </a:r>
            <a:r>
              <a:rPr lang="en-US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32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em</a:t>
            </a:r>
            <a:r>
              <a:rPr lang="en-US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32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biết</a:t>
            </a:r>
            <a:r>
              <a:rPr lang="en-US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22" name="Line 14">
            <a:extLst>
              <a:ext uri="{FF2B5EF4-FFF2-40B4-BE49-F238E27FC236}">
                <a16:creationId xmlns:a16="http://schemas.microsoft.com/office/drawing/2014/main" id="{CD456F0A-EF3A-4060-99A0-D578795F5E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1" y="685801"/>
            <a:ext cx="3108325" cy="28575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4" name="Line 16">
            <a:extLst>
              <a:ext uri="{FF2B5EF4-FFF2-40B4-BE49-F238E27FC236}">
                <a16:creationId xmlns:a16="http://schemas.microsoft.com/office/drawing/2014/main" id="{5B769607-DB29-4357-A9BE-D53B78014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1" y="1219200"/>
            <a:ext cx="1858963" cy="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DEA05B-8003-4C6F-94B7-3DAB27805C05}"/>
              </a:ext>
            </a:extLst>
          </p:cNvPr>
          <p:cNvSpPr/>
          <p:nvPr/>
        </p:nvSpPr>
        <p:spPr>
          <a:xfrm>
            <a:off x="1752601" y="152401"/>
            <a:ext cx="202811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u="sng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Bài</a:t>
            </a:r>
            <a:r>
              <a:rPr lang="en-US" sz="32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3200" b="1" u="sng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tập</a:t>
            </a:r>
            <a:r>
              <a:rPr lang="en-US" sz="32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1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DF820-7C17-4B54-BCB4-1F429B854455}"/>
              </a:ext>
            </a:extLst>
          </p:cNvPr>
          <p:cNvSpPr/>
          <p:nvPr/>
        </p:nvSpPr>
        <p:spPr>
          <a:xfrm>
            <a:off x="3635992" y="214952"/>
            <a:ext cx="70866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Hãy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kể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tên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một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số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dân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tộc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thiểu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số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ở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nước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ta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mà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em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biết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0051B8-0937-4974-A7AA-9C3A65EA4C4E}"/>
              </a:ext>
            </a:extLst>
          </p:cNvPr>
          <p:cNvSpPr/>
          <p:nvPr/>
        </p:nvSpPr>
        <p:spPr>
          <a:xfrm>
            <a:off x="2133600" y="1600200"/>
            <a:ext cx="83058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Char char="-"/>
              <a:defRPr/>
            </a:pPr>
            <a:r>
              <a:rPr lang="en-US" sz="32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Tày</a:t>
            </a:r>
            <a:r>
              <a:rPr lang="en-US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, </a:t>
            </a:r>
            <a:r>
              <a:rPr lang="en-US" sz="32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Nùng</a:t>
            </a:r>
            <a:r>
              <a:rPr lang="en-US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, </a:t>
            </a:r>
            <a:r>
              <a:rPr lang="en-US" sz="32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Thái</a:t>
            </a:r>
            <a:r>
              <a:rPr lang="en-US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, </a:t>
            </a:r>
            <a:r>
              <a:rPr lang="en-US" sz="32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Mường</a:t>
            </a:r>
            <a:r>
              <a:rPr lang="en-US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, Dao, </a:t>
            </a:r>
            <a:r>
              <a:rPr lang="vi-VN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Hmông,</a:t>
            </a:r>
            <a:endParaRPr lang="en-US" sz="32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>
              <a:defRPr/>
            </a:pPr>
            <a:r>
              <a:rPr lang="vi-VN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Giáy</a:t>
            </a:r>
            <a:r>
              <a:rPr lang="en-US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, </a:t>
            </a:r>
            <a:r>
              <a:rPr lang="vi-VN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Tà - ô</a:t>
            </a:r>
            <a:r>
              <a:rPr lang="en-US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i</a:t>
            </a:r>
            <a:r>
              <a:rPr lang="vi-VN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, Hoa, Sán chỉ,......</a:t>
            </a:r>
            <a:endParaRPr lang="en-US" sz="32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D6F7EF-94B9-4A3C-A304-74507F3F0DDA}"/>
              </a:ext>
            </a:extLst>
          </p:cNvPr>
          <p:cNvSpPr/>
          <p:nvPr/>
        </p:nvSpPr>
        <p:spPr>
          <a:xfrm>
            <a:off x="2283113" y="3352800"/>
            <a:ext cx="8053808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Char char="-"/>
              <a:defRPr/>
            </a:pPr>
            <a:r>
              <a:rPr lang="vi-VN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Vân Kiều, Cơ-ho, Khơ-mú, Ê-đê, Ba-na, </a:t>
            </a:r>
            <a:endParaRPr lang="en-US" sz="32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>
              <a:defRPr/>
            </a:pPr>
            <a:r>
              <a:rPr lang="vi-VN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Gia-rai, Xơ-đăng, Chăm,....</a:t>
            </a:r>
            <a:endParaRPr lang="en-US" sz="32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E23FD6-5185-48F4-866D-156171E19C2C}"/>
              </a:ext>
            </a:extLst>
          </p:cNvPr>
          <p:cNvSpPr/>
          <p:nvPr/>
        </p:nvSpPr>
        <p:spPr>
          <a:xfrm>
            <a:off x="2286000" y="5334001"/>
            <a:ext cx="512191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- </a:t>
            </a:r>
            <a:r>
              <a:rPr lang="en-US" sz="32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Khơ</a:t>
            </a:r>
            <a:r>
              <a:rPr lang="en-US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-me, </a:t>
            </a:r>
            <a:r>
              <a:rPr lang="en-US" sz="32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Xtiêng</a:t>
            </a:r>
            <a:r>
              <a:rPr lang="en-US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, </a:t>
            </a:r>
            <a:r>
              <a:rPr lang="en-US" sz="32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Hoa</a:t>
            </a:r>
            <a:r>
              <a:rPr lang="en-US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…..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7D4CB50-317A-429C-AC9B-E28226B95F35}"/>
              </a:ext>
            </a:extLst>
          </p:cNvPr>
          <p:cNvSpPr/>
          <p:nvPr/>
        </p:nvSpPr>
        <p:spPr bwMode="auto">
          <a:xfrm>
            <a:off x="2895600" y="2667000"/>
            <a:ext cx="6705600" cy="5334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Các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dân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tộc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thiểu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số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ở </a:t>
            </a: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phía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Bắc</a:t>
            </a:r>
            <a:endParaRPr lang="en-US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302A3EE-61BD-4973-BCB5-0E96C56B8346}"/>
              </a:ext>
            </a:extLst>
          </p:cNvPr>
          <p:cNvSpPr/>
          <p:nvPr/>
        </p:nvSpPr>
        <p:spPr bwMode="auto">
          <a:xfrm>
            <a:off x="2819400" y="4495800"/>
            <a:ext cx="6781800" cy="5334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Các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dân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tộc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thiểu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số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ở </a:t>
            </a: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miền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Trung</a:t>
            </a:r>
            <a:endParaRPr lang="en-US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37B46F6-30AC-4486-BDE5-BB71F331F959}"/>
              </a:ext>
            </a:extLst>
          </p:cNvPr>
          <p:cNvSpPr/>
          <p:nvPr/>
        </p:nvSpPr>
        <p:spPr bwMode="auto">
          <a:xfrm>
            <a:off x="2819400" y="6019800"/>
            <a:ext cx="6858000" cy="5334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Các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dân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tộc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thiểu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số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ở </a:t>
            </a: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phía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4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http://www.tienphong.vn/ImageHandler.ashx?ThumbnailID=131555&amp;Width=450">
            <a:extLst>
              <a:ext uri="{FF2B5EF4-FFF2-40B4-BE49-F238E27FC236}">
                <a16:creationId xmlns:a16="http://schemas.microsoft.com/office/drawing/2014/main" id="{CFEF77FD-1E0A-40D8-9C75-C0D4AB10A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2819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dan toc tay">
            <a:extLst>
              <a:ext uri="{FF2B5EF4-FFF2-40B4-BE49-F238E27FC236}">
                <a16:creationId xmlns:a16="http://schemas.microsoft.com/office/drawing/2014/main" id="{85CA6C34-88C5-42A2-89DA-22648891F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2514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3" descr="co gai dan toc lu">
            <a:extLst>
              <a:ext uri="{FF2B5EF4-FFF2-40B4-BE49-F238E27FC236}">
                <a16:creationId xmlns:a16="http://schemas.microsoft.com/office/drawing/2014/main" id="{F69C39CF-ED0E-462B-8BDD-C564BD39E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"/>
            <a:ext cx="2819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5" descr="dan toc giay'">
            <a:extLst>
              <a:ext uri="{FF2B5EF4-FFF2-40B4-BE49-F238E27FC236}">
                <a16:creationId xmlns:a16="http://schemas.microsoft.com/office/drawing/2014/main" id="{CCD3964A-A254-4890-AAD9-F6282A086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7338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6" descr="dan toc dao">
            <a:extLst>
              <a:ext uri="{FF2B5EF4-FFF2-40B4-BE49-F238E27FC236}">
                <a16:creationId xmlns:a16="http://schemas.microsoft.com/office/drawing/2014/main" id="{50827AEA-98CD-4753-8750-C01739762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2971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73" name="Text Box 17">
            <a:extLst>
              <a:ext uri="{FF2B5EF4-FFF2-40B4-BE49-F238E27FC236}">
                <a16:creationId xmlns:a16="http://schemas.microsoft.com/office/drawing/2014/main" id="{F6C957C0-3FA4-4445-9F7C-B9D0C7473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276600"/>
            <a:ext cx="28194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tộc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Dao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Đỏ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47474" name="Text Box 18">
            <a:extLst>
              <a:ext uri="{FF2B5EF4-FFF2-40B4-BE49-F238E27FC236}">
                <a16:creationId xmlns:a16="http://schemas.microsoft.com/office/drawing/2014/main" id="{F7B95B0D-E036-4DE5-B7ED-6F293C9B6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26670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tộc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Nùng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47475" name="Text Box 19">
            <a:extLst>
              <a:ext uri="{FF2B5EF4-FFF2-40B4-BE49-F238E27FC236}">
                <a16:creationId xmlns:a16="http://schemas.microsoft.com/office/drawing/2014/main" id="{56A31B18-5458-4634-8134-85B98AB91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76600"/>
            <a:ext cx="23622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tộc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Tày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47476" name="Text Box 20">
            <a:extLst>
              <a:ext uri="{FF2B5EF4-FFF2-40B4-BE49-F238E27FC236}">
                <a16:creationId xmlns:a16="http://schemas.microsoft.com/office/drawing/2014/main" id="{4AB3C8B8-0B18-4FDF-95C8-F9321BF59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324600"/>
            <a:ext cx="28194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tộc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Giáy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6155" name="Picture 21" descr="dan toc nung o bac ha">
            <a:extLst>
              <a:ext uri="{FF2B5EF4-FFF2-40B4-BE49-F238E27FC236}">
                <a16:creationId xmlns:a16="http://schemas.microsoft.com/office/drawing/2014/main" id="{83F45CE4-A58B-4198-9BF0-1896977FA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259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78" name="Text Box 22">
            <a:extLst>
              <a:ext uri="{FF2B5EF4-FFF2-40B4-BE49-F238E27FC236}">
                <a16:creationId xmlns:a16="http://schemas.microsoft.com/office/drawing/2014/main" id="{9EFA3C97-D4ED-4B3C-A64F-B002752C6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321426"/>
            <a:ext cx="2819400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tộc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Nùng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Bắc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Hà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147482" name="Text Box 26">
            <a:extLst>
              <a:ext uri="{FF2B5EF4-FFF2-40B4-BE49-F238E27FC236}">
                <a16:creationId xmlns:a16="http://schemas.microsoft.com/office/drawing/2014/main" id="{AA402300-7E89-4BF5-A35A-52004E044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240463"/>
            <a:ext cx="19050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tộc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Hoa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 descr="http://monngonvietnam.vn/sites/default/files/users/4944/bai_viet/2011/11/11/6_nguoi_muong.jpg">
            <a:extLst>
              <a:ext uri="{FF2B5EF4-FFF2-40B4-BE49-F238E27FC236}">
                <a16:creationId xmlns:a16="http://schemas.microsoft.com/office/drawing/2014/main" id="{345BE236-5488-46E1-8AEA-E53C52DC9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38488"/>
            <a:ext cx="3200400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5" descr="http://images.halinhngoc.multiply.com/image/M+lIudkruYqYc0v8VcIN7A/photos/1M/orig/526/DntcDao.jpg?et=31IyFdrTYtDDKRtl%2BnmrKQ&amp;nmid=0">
            <a:extLst>
              <a:ext uri="{FF2B5EF4-FFF2-40B4-BE49-F238E27FC236}">
                <a16:creationId xmlns:a16="http://schemas.microsoft.com/office/drawing/2014/main" id="{EFD933D6-7D21-408B-A38B-E2BC596CB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2819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9" descr="dan toc ho mong">
            <a:extLst>
              <a:ext uri="{FF2B5EF4-FFF2-40B4-BE49-F238E27FC236}">
                <a16:creationId xmlns:a16="http://schemas.microsoft.com/office/drawing/2014/main" id="{A2C8FC44-DF1A-4115-AD40-B0C67019E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3200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 descr="dan toc ha nhi">
            <a:extLst>
              <a:ext uri="{FF2B5EF4-FFF2-40B4-BE49-F238E27FC236}">
                <a16:creationId xmlns:a16="http://schemas.microsoft.com/office/drawing/2014/main" id="{ACAD9E0B-3D5D-4365-9737-647972CB1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2857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9" name="Text Box 15">
            <a:extLst>
              <a:ext uri="{FF2B5EF4-FFF2-40B4-BE49-F238E27FC236}">
                <a16:creationId xmlns:a16="http://schemas.microsoft.com/office/drawing/2014/main" id="{D4FDE02A-E7F2-43F1-889B-756EB517F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724150"/>
            <a:ext cx="22098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tộc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Hmông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49520" name="Text Box 16">
            <a:extLst>
              <a:ext uri="{FF2B5EF4-FFF2-40B4-BE49-F238E27FC236}">
                <a16:creationId xmlns:a16="http://schemas.microsoft.com/office/drawing/2014/main" id="{809F27A5-B4ED-4CCC-BA1E-F0F619B37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811463"/>
            <a:ext cx="24384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tộc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Hà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Nhì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49521" name="Text Box 17">
            <a:extLst>
              <a:ext uri="{FF2B5EF4-FFF2-40B4-BE49-F238E27FC236}">
                <a16:creationId xmlns:a16="http://schemas.microsoft.com/office/drawing/2014/main" id="{75E77C19-52BD-40EA-B7A5-7F463F1FD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2819400"/>
            <a:ext cx="20574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tộc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Dao</a:t>
            </a:r>
          </a:p>
        </p:txBody>
      </p:sp>
      <p:sp>
        <p:nvSpPr>
          <p:cNvPr id="149523" name="Text Box 19">
            <a:extLst>
              <a:ext uri="{FF2B5EF4-FFF2-40B4-BE49-F238E27FC236}">
                <a16:creationId xmlns:a16="http://schemas.microsoft.com/office/drawing/2014/main" id="{E79F2586-5455-4E42-8C54-E12A8BFB9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316663"/>
            <a:ext cx="26670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tộc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Mường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7178" name="Picture 20" descr="dan toc padi va dan toc thai">
            <a:hlinkClick r:id="rId6" action="ppaction://hlinksldjump"/>
            <a:extLst>
              <a:ext uri="{FF2B5EF4-FFF2-40B4-BE49-F238E27FC236}">
                <a16:creationId xmlns:a16="http://schemas.microsoft.com/office/drawing/2014/main" id="{F463B94D-513C-49C3-9EB4-38B056EAA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25717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25" name="Text Box 21">
            <a:extLst>
              <a:ext uri="{FF2B5EF4-FFF2-40B4-BE49-F238E27FC236}">
                <a16:creationId xmlns:a16="http://schemas.microsoft.com/office/drawing/2014/main" id="{6724EA96-95AC-4F27-9EC2-5279A6EE5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381750"/>
            <a:ext cx="2133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tộc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Thái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7180" name="Picture 22" descr="dan toc ta ọ">
            <a:extLst>
              <a:ext uri="{FF2B5EF4-FFF2-40B4-BE49-F238E27FC236}">
                <a16:creationId xmlns:a16="http://schemas.microsoft.com/office/drawing/2014/main" id="{1D4D0E27-E0B1-4E34-AF66-42526BA38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200400"/>
            <a:ext cx="3048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27" name="Text Box 23">
            <a:extLst>
              <a:ext uri="{FF2B5EF4-FFF2-40B4-BE49-F238E27FC236}">
                <a16:creationId xmlns:a16="http://schemas.microsoft.com/office/drawing/2014/main" id="{AA22640B-B7AA-47A9-98B3-E6D643435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316663"/>
            <a:ext cx="22098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tộc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Tà-ôi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N DO">
            <a:extLst>
              <a:ext uri="{FF2B5EF4-FFF2-40B4-BE49-F238E27FC236}">
                <a16:creationId xmlns:a16="http://schemas.microsoft.com/office/drawing/2014/main" id="{D239A7CF-424D-4565-83DA-EDFAAAA2D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6629400" cy="6629400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91" name="Text Box 11">
            <a:extLst>
              <a:ext uri="{FF2B5EF4-FFF2-40B4-BE49-F238E27FC236}">
                <a16:creationId xmlns:a16="http://schemas.microsoft.com/office/drawing/2014/main" id="{22BC68B6-FB43-4023-94D2-3BC6E9C8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211263"/>
            <a:ext cx="990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48492" name="Text Box 12">
            <a:extLst>
              <a:ext uri="{FF2B5EF4-FFF2-40B4-BE49-F238E27FC236}">
                <a16:creationId xmlns:a16="http://schemas.microsoft.com/office/drawing/2014/main" id="{F6452A17-F39B-4E5D-89E4-A2B072DB2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143000"/>
            <a:ext cx="12954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</a:rPr>
              <a:t>Hà Nội</a:t>
            </a:r>
          </a:p>
        </p:txBody>
      </p:sp>
      <p:sp>
        <p:nvSpPr>
          <p:cNvPr id="148493" name="Text Box 13">
            <a:extLst>
              <a:ext uri="{FF2B5EF4-FFF2-40B4-BE49-F238E27FC236}">
                <a16:creationId xmlns:a16="http://schemas.microsoft.com/office/drawing/2014/main" id="{D0909A6C-D47C-49B8-8CAD-6614B31B0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85801"/>
            <a:ext cx="1143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Mường</a:t>
            </a:r>
          </a:p>
        </p:txBody>
      </p:sp>
      <p:sp>
        <p:nvSpPr>
          <p:cNvPr id="148494" name="Text Box 14">
            <a:extLst>
              <a:ext uri="{FF2B5EF4-FFF2-40B4-BE49-F238E27FC236}">
                <a16:creationId xmlns:a16="http://schemas.microsoft.com/office/drawing/2014/main" id="{6821CB93-BD65-4E67-B349-1732A4C83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81001"/>
            <a:ext cx="1066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Tày</a:t>
            </a:r>
          </a:p>
        </p:txBody>
      </p:sp>
      <p:sp>
        <p:nvSpPr>
          <p:cNvPr id="148495" name="Text Box 15">
            <a:extLst>
              <a:ext uri="{FF2B5EF4-FFF2-40B4-BE49-F238E27FC236}">
                <a16:creationId xmlns:a16="http://schemas.microsoft.com/office/drawing/2014/main" id="{49F583E8-B485-4AC0-A94C-A1A403553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85801"/>
            <a:ext cx="1219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Nùng</a:t>
            </a:r>
          </a:p>
        </p:txBody>
      </p:sp>
      <p:sp>
        <p:nvSpPr>
          <p:cNvPr id="148496" name="Text Box 16">
            <a:extLst>
              <a:ext uri="{FF2B5EF4-FFF2-40B4-BE49-F238E27FC236}">
                <a16:creationId xmlns:a16="http://schemas.microsoft.com/office/drawing/2014/main" id="{DA430417-677B-4DC6-802E-A38BA59DA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33401"/>
            <a:ext cx="762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Dao</a:t>
            </a:r>
          </a:p>
        </p:txBody>
      </p:sp>
      <p:sp>
        <p:nvSpPr>
          <p:cNvPr id="148497" name="Text Box 17">
            <a:extLst>
              <a:ext uri="{FF2B5EF4-FFF2-40B4-BE49-F238E27FC236}">
                <a16:creationId xmlns:a16="http://schemas.microsoft.com/office/drawing/2014/main" id="{B2B719EF-9A8D-4DDB-B714-936D434FE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990601"/>
            <a:ext cx="1066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Hoa</a:t>
            </a:r>
          </a:p>
        </p:txBody>
      </p:sp>
      <p:sp>
        <p:nvSpPr>
          <p:cNvPr id="148498" name="Text Box 18">
            <a:extLst>
              <a:ext uri="{FF2B5EF4-FFF2-40B4-BE49-F238E27FC236}">
                <a16:creationId xmlns:a16="http://schemas.microsoft.com/office/drawing/2014/main" id="{96CE1375-0FA6-487A-9DD1-51ACCD6B4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600201"/>
            <a:ext cx="1066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Tà-ôi</a:t>
            </a:r>
          </a:p>
        </p:txBody>
      </p:sp>
      <p:sp>
        <p:nvSpPr>
          <p:cNvPr id="148499" name="Text Box 19">
            <a:extLst>
              <a:ext uri="{FF2B5EF4-FFF2-40B4-BE49-F238E27FC236}">
                <a16:creationId xmlns:a16="http://schemas.microsoft.com/office/drawing/2014/main" id="{9BF4F060-E7E2-4156-98B0-93CD6959B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438400"/>
            <a:ext cx="838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Huế</a:t>
            </a:r>
          </a:p>
        </p:txBody>
      </p:sp>
      <p:sp>
        <p:nvSpPr>
          <p:cNvPr id="148500" name="Text Box 20">
            <a:extLst>
              <a:ext uri="{FF2B5EF4-FFF2-40B4-BE49-F238E27FC236}">
                <a16:creationId xmlns:a16="http://schemas.microsoft.com/office/drawing/2014/main" id="{A6CFED45-E3C0-453D-9B77-21D2DB87D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62201"/>
            <a:ext cx="1447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Vân Kiều</a:t>
            </a:r>
          </a:p>
        </p:txBody>
      </p:sp>
      <p:sp>
        <p:nvSpPr>
          <p:cNvPr id="148501" name="Text Box 21">
            <a:extLst>
              <a:ext uri="{FF2B5EF4-FFF2-40B4-BE49-F238E27FC236}">
                <a16:creationId xmlns:a16="http://schemas.microsoft.com/office/drawing/2014/main" id="{E6E9B3DF-D974-4C96-A9A4-7E4A4ED11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895601"/>
            <a:ext cx="1219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Ê-đê</a:t>
            </a:r>
          </a:p>
        </p:txBody>
      </p:sp>
      <p:sp>
        <p:nvSpPr>
          <p:cNvPr id="148502" name="Text Box 22">
            <a:extLst>
              <a:ext uri="{FF2B5EF4-FFF2-40B4-BE49-F238E27FC236}">
                <a16:creationId xmlns:a16="http://schemas.microsoft.com/office/drawing/2014/main" id="{F05DB944-2255-4CB2-B78B-F0C456FE3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581401"/>
            <a:ext cx="1066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Chăm</a:t>
            </a:r>
          </a:p>
        </p:txBody>
      </p:sp>
      <p:sp>
        <p:nvSpPr>
          <p:cNvPr id="148503" name="Text Box 23">
            <a:extLst>
              <a:ext uri="{FF2B5EF4-FFF2-40B4-BE49-F238E27FC236}">
                <a16:creationId xmlns:a16="http://schemas.microsoft.com/office/drawing/2014/main" id="{6391A321-A97B-43C7-A881-3B34D1E2D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200401"/>
            <a:ext cx="1295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Xơ-đăng</a:t>
            </a:r>
          </a:p>
        </p:txBody>
      </p:sp>
      <p:sp>
        <p:nvSpPr>
          <p:cNvPr id="148504" name="Text Box 24">
            <a:extLst>
              <a:ext uri="{FF2B5EF4-FFF2-40B4-BE49-F238E27FC236}">
                <a16:creationId xmlns:a16="http://schemas.microsoft.com/office/drawing/2014/main" id="{E8E47867-FF73-4E0D-AD8C-6DD190FDF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962401"/>
            <a:ext cx="1143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Gia-rai</a:t>
            </a:r>
          </a:p>
        </p:txBody>
      </p:sp>
      <p:sp>
        <p:nvSpPr>
          <p:cNvPr id="148505" name="Text Box 25">
            <a:extLst>
              <a:ext uri="{FF2B5EF4-FFF2-40B4-BE49-F238E27FC236}">
                <a16:creationId xmlns:a16="http://schemas.microsoft.com/office/drawing/2014/main" id="{A73AD432-0FCE-42EE-8D69-6A0EF555E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419601"/>
            <a:ext cx="1219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Ba-na</a:t>
            </a:r>
          </a:p>
        </p:txBody>
      </p:sp>
      <p:sp>
        <p:nvSpPr>
          <p:cNvPr id="148506" name="Text Box 26">
            <a:extLst>
              <a:ext uri="{FF2B5EF4-FFF2-40B4-BE49-F238E27FC236}">
                <a16:creationId xmlns:a16="http://schemas.microsoft.com/office/drawing/2014/main" id="{47D0EFD5-5A36-4F10-B844-C9E7EB9B9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800601"/>
            <a:ext cx="1447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Cơ-ho</a:t>
            </a:r>
          </a:p>
        </p:txBody>
      </p:sp>
      <p:sp>
        <p:nvSpPr>
          <p:cNvPr id="148507" name="Text Box 27">
            <a:extLst>
              <a:ext uri="{FF2B5EF4-FFF2-40B4-BE49-F238E27FC236}">
                <a16:creationId xmlns:a16="http://schemas.microsoft.com/office/drawing/2014/main" id="{B08DC206-EFC4-421C-A571-17269BB8A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257800"/>
            <a:ext cx="419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Thành phố Hồ Chí Minh</a:t>
            </a:r>
          </a:p>
        </p:txBody>
      </p:sp>
      <p:sp>
        <p:nvSpPr>
          <p:cNvPr id="148508" name="Text Box 28">
            <a:extLst>
              <a:ext uri="{FF2B5EF4-FFF2-40B4-BE49-F238E27FC236}">
                <a16:creationId xmlns:a16="http://schemas.microsoft.com/office/drawing/2014/main" id="{A8B328B0-05A5-4025-984A-127C1661E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638801"/>
            <a:ext cx="1219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Khơ-me</a:t>
            </a:r>
          </a:p>
        </p:txBody>
      </p:sp>
      <p:sp>
        <p:nvSpPr>
          <p:cNvPr id="148509" name="Text Box 29">
            <a:extLst>
              <a:ext uri="{FF2B5EF4-FFF2-40B4-BE49-F238E27FC236}">
                <a16:creationId xmlns:a16="http://schemas.microsoft.com/office/drawing/2014/main" id="{32AA5702-DC57-4D68-B991-A07DDF097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1"/>
            <a:ext cx="838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Hoa</a:t>
            </a:r>
          </a:p>
        </p:txBody>
      </p:sp>
      <p:sp>
        <p:nvSpPr>
          <p:cNvPr id="148510" name="Text Box 30">
            <a:extLst>
              <a:ext uri="{FF2B5EF4-FFF2-40B4-BE49-F238E27FC236}">
                <a16:creationId xmlns:a16="http://schemas.microsoft.com/office/drawing/2014/main" id="{977E79E7-A3D4-479C-8F05-C6803017E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96001"/>
            <a:ext cx="12192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99"/>
                </a:solidFill>
              </a:rPr>
              <a:t>Xtiêng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4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4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2" grpId="0"/>
      <p:bldP spid="148493" grpId="0"/>
      <p:bldP spid="148494" grpId="0"/>
      <p:bldP spid="148495" grpId="0"/>
      <p:bldP spid="148496" grpId="0"/>
      <p:bldP spid="148497" grpId="0"/>
      <p:bldP spid="148498" grpId="0"/>
      <p:bldP spid="148499" grpId="0"/>
      <p:bldP spid="148500" grpId="0"/>
      <p:bldP spid="148501" grpId="0"/>
      <p:bldP spid="148502" grpId="0"/>
      <p:bldP spid="148503" grpId="0"/>
      <p:bldP spid="148504" grpId="0"/>
      <p:bldP spid="148505" grpId="0"/>
      <p:bldP spid="148506" grpId="0"/>
      <p:bldP spid="148507" grpId="0"/>
      <p:bldP spid="148508" grpId="0"/>
      <p:bldP spid="148509" grpId="0"/>
      <p:bldP spid="1485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41" name="Text Box 9">
            <a:extLst>
              <a:ext uri="{FF2B5EF4-FFF2-40B4-BE49-F238E27FC236}">
                <a16:creationId xmlns:a16="http://schemas.microsoft.com/office/drawing/2014/main" id="{8BC38120-1EF9-4020-B24F-677548729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89088"/>
            <a:ext cx="7848600" cy="1077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 sz="3200" b="1">
                <a:solidFill>
                  <a:srgbClr val="0000FF"/>
                </a:solidFill>
              </a:rPr>
              <a:t>Đồng bào miền núi thường trồng lúa trên những thửa ruộng …</a:t>
            </a:r>
            <a:endParaRPr lang="vi-VN" altLang="en-US" sz="3200" b="1">
              <a:solidFill>
                <a:srgbClr val="0000FF"/>
              </a:solidFill>
            </a:endParaRPr>
          </a:p>
        </p:txBody>
      </p:sp>
      <p:sp>
        <p:nvSpPr>
          <p:cNvPr id="9219" name="TextBox 8">
            <a:extLst>
              <a:ext uri="{FF2B5EF4-FFF2-40B4-BE49-F238E27FC236}">
                <a16:creationId xmlns:a16="http://schemas.microsoft.com/office/drawing/2014/main" id="{D52659F1-433F-4833-8528-1A95ACA85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0"/>
            <a:ext cx="8001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Bài 2: Chọn từ thích hợp trong ngoặc đơn điền vào chỗ trống:</a:t>
            </a:r>
          </a:p>
          <a:p>
            <a:pPr eaLnBrk="1" hangingPunct="1"/>
            <a:r>
              <a:rPr lang="en-US" altLang="en-US" sz="3200" b="1"/>
              <a:t>( nhà rông, nhà sàn, Chăm, bậc thang)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4D597A-9914-4FBD-B98F-D261D6592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"/>
            <a:ext cx="7772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Bài 2: </a:t>
            </a:r>
            <a:r>
              <a:rPr lang="en-US" altLang="en-US" sz="3200" b="1" u="sng">
                <a:solidFill>
                  <a:srgbClr val="FF0000"/>
                </a:solidFill>
              </a:rPr>
              <a:t>Chọn từ </a:t>
            </a:r>
            <a:r>
              <a:rPr lang="en-US" altLang="en-US" sz="3200" b="1"/>
              <a:t>thích hợp trong ngoặc đơn </a:t>
            </a:r>
            <a:r>
              <a:rPr lang="en-US" altLang="en-US" sz="3200" b="1" u="sng"/>
              <a:t>điền vào chỗ trống</a:t>
            </a:r>
            <a:r>
              <a:rPr lang="en-US" altLang="en-US" sz="3200" b="1"/>
              <a:t>:</a:t>
            </a:r>
          </a:p>
          <a:p>
            <a:pPr eaLnBrk="1" hangingPunct="1"/>
            <a:r>
              <a:rPr lang="en-US" altLang="en-US" sz="3200" b="1"/>
              <a:t>( nhà rông, nhà sàn, Chăm, bậc thang)</a:t>
            </a:r>
          </a:p>
          <a:p>
            <a:pPr eaLnBrk="1" hangingPunct="1"/>
            <a:endParaRPr lang="en-US" altLang="en-US" sz="3200" b="1"/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BFB02CA6-039C-4612-A567-F99448735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89088"/>
            <a:ext cx="7848600" cy="1077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 sz="3200" b="1">
                <a:solidFill>
                  <a:srgbClr val="0000FF"/>
                </a:solidFill>
              </a:rPr>
              <a:t>Đồng bào miền núi thường trồng lúa trên những thửa ruộng </a:t>
            </a:r>
            <a:r>
              <a:rPr lang="en-US" altLang="en-US" sz="3200" b="1">
                <a:solidFill>
                  <a:srgbClr val="C00000"/>
                </a:solidFill>
              </a:rPr>
              <a:t>bậc thang</a:t>
            </a:r>
            <a:r>
              <a:rPr lang="en-US" altLang="en-US" sz="3200" b="1">
                <a:solidFill>
                  <a:srgbClr val="0000FF"/>
                </a:solidFill>
              </a:rPr>
              <a:t>.</a:t>
            </a:r>
            <a:endParaRPr lang="vi-VN" altLang="en-US" sz="3200" b="1">
              <a:solidFill>
                <a:srgbClr val="0000FF"/>
              </a:solidFill>
            </a:endParaRPr>
          </a:p>
        </p:txBody>
      </p:sp>
      <p:pic>
        <p:nvPicPr>
          <p:cNvPr id="20489" name="Picture 9" descr="C:\Documents and Settings\Administrator\Desktop\ruộng bậc thang.jpeg">
            <a:extLst>
              <a:ext uri="{FF2B5EF4-FFF2-40B4-BE49-F238E27FC236}">
                <a16:creationId xmlns:a16="http://schemas.microsoft.com/office/drawing/2014/main" id="{B55D5F9D-B59B-4CF8-8B67-3C84D6AA8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3200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C:\Documents and Settings\Administrator\Desktop\ruong thang.jpeg">
            <a:extLst>
              <a:ext uri="{FF2B5EF4-FFF2-40B4-BE49-F238E27FC236}">
                <a16:creationId xmlns:a16="http://schemas.microsoft.com/office/drawing/2014/main" id="{7A76BADE-ADE0-409A-9A63-E0DDC5219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3276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1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>
            <a:extLst>
              <a:ext uri="{FF2B5EF4-FFF2-40B4-BE49-F238E27FC236}">
                <a16:creationId xmlns:a16="http://schemas.microsoft.com/office/drawing/2014/main" id="{45988733-0E4A-4F5B-B63C-2F3D0AF87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1164"/>
            <a:ext cx="838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 )  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...         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1C5C7D5D-D4D0-4B4D-AFF2-18D3DB11A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1164"/>
            <a:ext cx="838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 )  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4" name="Picture 5" descr="C:\Documents and Settings\Administrator\Desktop\nhà rông.jpeg">
            <a:extLst>
              <a:ext uri="{FF2B5EF4-FFF2-40B4-BE49-F238E27FC236}">
                <a16:creationId xmlns:a16="http://schemas.microsoft.com/office/drawing/2014/main" id="{AEF9619A-BF72-4A32-AD47-9E0DEC0BE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400"/>
            <a:ext cx="3886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C:\Documents and Settings\Administrator\Desktop\nhà rông 2.jpeg">
            <a:extLst>
              <a:ext uri="{FF2B5EF4-FFF2-40B4-BE49-F238E27FC236}">
                <a16:creationId xmlns:a16="http://schemas.microsoft.com/office/drawing/2014/main" id="{5B87CE94-9148-41A3-BAE7-489D5A3BE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4114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>
            <a:extLst>
              <a:ext uri="{FF2B5EF4-FFF2-40B4-BE49-F238E27FC236}">
                <a16:creationId xmlns:a16="http://schemas.microsoft.com/office/drawing/2014/main" id="{D4B2E37D-5C8B-48B5-806F-68F57622F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"/>
            <a:ext cx="853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dữ,nhiều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ở.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CCB6C7E2-623C-42FE-A0B1-596493BF1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"/>
            <a:ext cx="853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dữ,nhiều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ở.</a:t>
            </a:r>
          </a:p>
        </p:txBody>
      </p:sp>
      <p:pic>
        <p:nvPicPr>
          <p:cNvPr id="11268" name="Picture 4" descr="C:\Documents and Settings\Administrator\Desktop\nhà sàn 1.jpeg">
            <a:extLst>
              <a:ext uri="{FF2B5EF4-FFF2-40B4-BE49-F238E27FC236}">
                <a16:creationId xmlns:a16="http://schemas.microsoft.com/office/drawing/2014/main" id="{6B48C7B7-F98B-4748-A9CA-D6F80F7F4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396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:\Documents and Settings\Administrator\Desktop\nhà sàn 2.jpeg">
            <a:extLst>
              <a:ext uri="{FF2B5EF4-FFF2-40B4-BE49-F238E27FC236}">
                <a16:creationId xmlns:a16="http://schemas.microsoft.com/office/drawing/2014/main" id="{70ADBD82-4AC4-45BD-9911-FF3D3F236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396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Office PowerPoint</Application>
  <PresentationFormat>Widescreen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2</cp:revision>
  <dcterms:created xsi:type="dcterms:W3CDTF">2020-12-12T10:53:07Z</dcterms:created>
  <dcterms:modified xsi:type="dcterms:W3CDTF">2020-12-12T10:53:49Z</dcterms:modified>
</cp:coreProperties>
</file>