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5" r:id="rId6"/>
    <p:sldId id="275" r:id="rId7"/>
    <p:sldId id="260" r:id="rId8"/>
    <p:sldId id="261" r:id="rId9"/>
    <p:sldId id="268" r:id="rId10"/>
    <p:sldId id="262" r:id="rId11"/>
    <p:sldId id="269" r:id="rId12"/>
    <p:sldId id="271" r:id="rId13"/>
    <p:sldId id="270" r:id="rId14"/>
    <p:sldId id="272" r:id="rId15"/>
    <p:sldId id="267" r:id="rId16"/>
    <p:sldId id="273" r:id="rId17"/>
    <p:sldId id="274" r:id="rId18"/>
    <p:sldId id="263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09FE-4B32-47FD-93CC-CF607E1E2CE1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89A7DA-9267-455C-A3B4-70C94AED3B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7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00BE2D25-827A-44B6-AADF-A5DC9DB9DC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3327CE1-C8F9-45FF-BDD0-4A1B386007BA}" type="slidenum">
              <a:rPr lang="en-US" altLang="en-US"/>
              <a:pPr eaLnBrk="1" hangingPunct="1"/>
              <a:t>5</a:t>
            </a:fld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74D9273E-49D1-43A5-9318-E4E44DCB9D0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B9AC6551-81AD-450C-ACCD-525380BE05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5B8EA-1DAE-494E-92DE-ED9462183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3EDFD-2749-4E86-978D-FA6AB205E8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7156-D078-4672-A5FA-B48840635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04F9E7-FBED-4F08-AA1B-DE662B4C2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02AA43-9F99-4D1D-A845-1918C9E21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3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329ED-B470-4321-AB31-01A92303F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921470-DD5D-444D-9B42-292825605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A2D70-D5DA-4ADA-B8DE-2E7B7184A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D433C-C893-43A7-89EC-8A1216E3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2285F-10D1-46DD-9482-FB382943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5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53161C-30AE-406D-8AA9-59BF86760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0F89F3-EBEC-413D-95F6-CE9DD9D837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AB94C-F0C8-40C5-BB21-F55D250D9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0D183-9842-4470-8FD9-157DA783E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928DB-C1EA-47EA-9148-34587161E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48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5746C-BBF2-48BC-9288-4C6D79B56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FCFAC-2AC3-4FCD-BB7C-D4F950738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E0BB1-8F97-4FC4-BE21-A893597AF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D92BA-7A51-4802-AE43-F3B12797F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630A1-BE77-4C63-AE9A-CDFDC599C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987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ED5D8-D59C-4BB8-BED0-ED7E3093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913F1-B4DF-48C4-B5F1-0DED2C58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02BE3-4B0A-426D-AF2C-689E41B7C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20377-4547-4B8A-8268-5906FE086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6989A-D0C2-40C8-86A0-EC3F0591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81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9B2CA-99CD-43DC-A99A-1DC71EF29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786C8-52E6-4A24-8FDD-FDC1440CF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495AF7-AB5C-4D3B-A100-8BB112169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EA60D8-5BE5-4F0F-BAF5-F6E867E4A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E8428-28C4-436F-9F55-71C15520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68F6A-548D-493F-8E79-20329BB2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54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0A0D2-FE47-43C6-96F3-97B7336F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E85B92-2D22-42A1-8800-241F38324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3BBB85-E6C6-4408-92AA-547FB45E2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9367CA-F1B6-469B-B87E-AC5A7C8E5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97F632-4659-4555-A7B4-5EF96CC85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C15B4-3FFC-40EC-9785-AFD6245F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938293-D149-479D-B3AC-EDD767051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77D624-A6E2-4916-A233-61DEBB52A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81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1B69-4895-4BB1-B4B4-BA493B1D3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5A7AA-8DC4-4465-B0BB-DA0ADF490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CD3690-9FF6-4265-95F0-7F89948B3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42A00-7089-41C8-BA38-B115AC3B3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6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65C168-230A-4C7F-AB1C-B3AB0577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0C0CAB-EC60-41D5-AD84-929FDFBE5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9A7CDD-9D2D-4017-88C8-530604A5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ED2101-24B3-4996-9794-1E0AD9590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A245E-38EC-415C-BFFB-442135429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3453C3-19C0-4EF0-865F-4CB1E1D1D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EC783E-E975-48E1-A9DB-09ABA01EC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C13830-28EA-4AE4-8691-80B8AFB24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5E554F-C73D-4364-8C58-FCBA79F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14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4BE5-9CD9-482B-BE29-6D55FE78A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DAD35-6CCA-4AF6-92A9-A3E353C257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295655-12C5-4F99-8AB9-25F698FD1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A1DFC8-6624-4F7A-B5DA-092EADB37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48D28-BA7E-495F-9B71-25F231632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472720-409E-4092-B8BF-831FBAEA3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1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69A550-1959-40B8-95E9-DB5A34E6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4EC68E-5363-460E-9B9A-0E36CE538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CC8F4-F68B-4F03-B81E-EF05DD6B1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C683F-6A97-4C02-97EC-4870E7D21248}" type="datetimeFigureOut">
              <a:rPr lang="en-US" smtClean="0"/>
              <a:t>12/7/2020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D17F29-6E5D-4466-AC79-18C4A0BFBF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EE3AB-AE1F-4828-A51E-2CE6395CF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BCFBD-ACFE-4DB6-8D9C-21019F73A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87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51054-AA3D-451D-BF3E-CB43966D7B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88925F-E5A1-490A-AC0A-6E7BB81E62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1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A518E5-12A3-4400-BFEC-8ACABCE8248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8201" name="Text Box 9">
            <a:extLst>
              <a:ext uri="{FF2B5EF4-FFF2-40B4-BE49-F238E27FC236}">
                <a16:creationId xmlns:a16="http://schemas.microsoft.com/office/drawing/2014/main" id="{E13A1B23-4453-4C4D-9846-B30F58E1E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752601"/>
            <a:ext cx="8229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3: Tìm bộ phận của câu: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Trả lời câu hỏi “Ai (con gì, cái gì)?”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0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Trả lời câu hỏi “Thế nào?”</a:t>
            </a:r>
          </a:p>
        </p:txBody>
      </p:sp>
      <p:sp>
        <p:nvSpPr>
          <p:cNvPr id="8205" name="Text Box 13">
            <a:extLst>
              <a:ext uri="{FF2B5EF4-FFF2-40B4-BE49-F238E27FC236}">
                <a16:creationId xmlns:a16="http://schemas.microsoft.com/office/drawing/2014/main" id="{9C621167-121B-4479-BC5E-C448BEB37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1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Anh Kim Đồng rất nhanh trí và dũng cảm.</a:t>
            </a:r>
          </a:p>
        </p:txBody>
      </p:sp>
      <p:sp>
        <p:nvSpPr>
          <p:cNvPr id="8206" name="Line 14">
            <a:extLst>
              <a:ext uri="{FF2B5EF4-FFF2-40B4-BE49-F238E27FC236}">
                <a16:creationId xmlns:a16="http://schemas.microsoft.com/office/drawing/2014/main" id="{8C9A845A-07E6-4807-8003-4283B653B6D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4577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7" name="Line 15">
            <a:extLst>
              <a:ext uri="{FF2B5EF4-FFF2-40B4-BE49-F238E27FC236}">
                <a16:creationId xmlns:a16="http://schemas.microsoft.com/office/drawing/2014/main" id="{4C9F3225-994D-4AD7-9A91-31EF64B28D5E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4958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8" name="Line 16">
            <a:extLst>
              <a:ext uri="{FF2B5EF4-FFF2-40B4-BE49-F238E27FC236}">
                <a16:creationId xmlns:a16="http://schemas.microsoft.com/office/drawing/2014/main" id="{E185177B-D496-45DF-BCCB-4D2511F040C0}"/>
              </a:ext>
            </a:extLst>
          </p:cNvPr>
          <p:cNvSpPr>
            <a:spLocks noChangeShapeType="1"/>
          </p:cNvSpPr>
          <p:nvPr/>
        </p:nvSpPr>
        <p:spPr bwMode="auto">
          <a:xfrm>
            <a:off x="4800600" y="44196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17" name="Text Box 25">
            <a:extLst>
              <a:ext uri="{FF2B5EF4-FFF2-40B4-BE49-F238E27FC236}">
                <a16:creationId xmlns:a16="http://schemas.microsoft.com/office/drawing/2014/main" id="{2C57B6AD-0043-4D00-A838-5BA6FC413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958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Ai?</a:t>
            </a:r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F15D9201-5812-4134-A536-1210D009C3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4495801"/>
            <a:ext cx="2286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1" grpId="0"/>
      <p:bldP spid="8205" grpId="0"/>
      <p:bldP spid="8217" grpId="0"/>
      <p:bldP spid="82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>
            <a:extLst>
              <a:ext uri="{FF2B5EF4-FFF2-40B4-BE49-F238E27FC236}">
                <a16:creationId xmlns:a16="http://schemas.microsoft.com/office/drawing/2014/main" id="{ACE672AF-891E-4CE6-B8F7-5AC61FCF3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8300" y="63500"/>
            <a:ext cx="62484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>
            <a:extLst>
              <a:ext uri="{FF2B5EF4-FFF2-40B4-BE49-F238E27FC236}">
                <a16:creationId xmlns:a16="http://schemas.microsoft.com/office/drawing/2014/main" id="{A7392F3B-D6EE-42E6-9561-3FBF3E604BF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3528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4098" name="Rectangle 3">
            <a:extLst>
              <a:ext uri="{FF2B5EF4-FFF2-40B4-BE49-F238E27FC236}">
                <a16:creationId xmlns:a16="http://schemas.microsoft.com/office/drawing/2014/main" id="{800CA2B3-BD8B-4A33-ABD1-C5D4EB58F556}"/>
              </a:ext>
            </a:extLst>
          </p:cNvPr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4098" name="Rectangle 3">
                        <a:extLst>
                          <a:ext uri="{FF2B5EF4-FFF2-40B4-BE49-F238E27FC236}">
                            <a16:creationId xmlns:a16="http://schemas.microsoft.com/office/drawing/2014/main" id="{800CA2B3-BD8B-4A33-ABD1-C5D4EB58F55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0" name="Text Box 9">
            <a:extLst>
              <a:ext uri="{FF2B5EF4-FFF2-40B4-BE49-F238E27FC236}">
                <a16:creationId xmlns:a16="http://schemas.microsoft.com/office/drawing/2014/main" id="{82BFD4A3-2FC9-4EA5-BC97-D21136648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3: Tìm b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ộ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ậ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câu: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câu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ỏi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“Ai (con gì, cái gì)?”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câu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ỏ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“Th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ế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nào?”</a:t>
            </a:r>
          </a:p>
        </p:txBody>
      </p:sp>
      <p:sp>
        <p:nvSpPr>
          <p:cNvPr id="4101" name="Text Box 10">
            <a:extLst>
              <a:ext uri="{FF2B5EF4-FFF2-40B4-BE49-F238E27FC236}">
                <a16:creationId xmlns:a16="http://schemas.microsoft.com/office/drawing/2014/main" id="{34A09C40-5770-4566-ADC5-20D82252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433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Anh Kim Đ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ồ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nhanh trí và d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ũ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c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m.</a:t>
            </a:r>
          </a:p>
        </p:txBody>
      </p:sp>
      <p:sp>
        <p:nvSpPr>
          <p:cNvPr id="4102" name="Line 11">
            <a:extLst>
              <a:ext uri="{FF2B5EF4-FFF2-40B4-BE49-F238E27FC236}">
                <a16:creationId xmlns:a16="http://schemas.microsoft.com/office/drawing/2014/main" id="{B031E804-C169-49F5-9914-2E5667F10A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9243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3" name="Line 12">
            <a:extLst>
              <a:ext uri="{FF2B5EF4-FFF2-40B4-BE49-F238E27FC236}">
                <a16:creationId xmlns:a16="http://schemas.microsoft.com/office/drawing/2014/main" id="{CE1D957C-1821-4BB8-86F7-C1D232107C53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990975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4" name="Line 13">
            <a:extLst>
              <a:ext uri="{FF2B5EF4-FFF2-40B4-BE49-F238E27FC236}">
                <a16:creationId xmlns:a16="http://schemas.microsoft.com/office/drawing/2014/main" id="{317A7793-365C-47B9-AC75-0DB5CC7131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9624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0" name="Text Box 14">
            <a:extLst>
              <a:ext uri="{FF2B5EF4-FFF2-40B4-BE49-F238E27FC236}">
                <a16:creationId xmlns:a16="http://schemas.microsoft.com/office/drawing/2014/main" id="{5F66B873-5489-444C-8DA8-E390E1360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43400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Nh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ữ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sương s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long lanh như nh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ữ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bóng đèn pha lê.</a:t>
            </a:r>
          </a:p>
        </p:txBody>
      </p:sp>
      <p:sp>
        <p:nvSpPr>
          <p:cNvPr id="19471" name="Line 15">
            <a:extLst>
              <a:ext uri="{FF2B5EF4-FFF2-40B4-BE49-F238E27FC236}">
                <a16:creationId xmlns:a16="http://schemas.microsoft.com/office/drawing/2014/main" id="{808EE1E8-8B91-4D98-A76D-15EBCC0EAC8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7244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2" name="Line 16">
            <a:extLst>
              <a:ext uri="{FF2B5EF4-FFF2-40B4-BE49-F238E27FC236}">
                <a16:creationId xmlns:a16="http://schemas.microsoft.com/office/drawing/2014/main" id="{7D4BB783-6177-4B6B-8E6F-855A1FB94B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244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73" name="Line 17">
            <a:extLst>
              <a:ext uri="{FF2B5EF4-FFF2-40B4-BE49-F238E27FC236}">
                <a16:creationId xmlns:a16="http://schemas.microsoft.com/office/drawing/2014/main" id="{A4118BF2-39F4-46EF-A367-EAD2FC05E3B6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7625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9" name="Text Box 22">
            <a:extLst>
              <a:ext uri="{FF2B5EF4-FFF2-40B4-BE49-F238E27FC236}">
                <a16:creationId xmlns:a16="http://schemas.microsoft.com/office/drawing/2014/main" id="{916989E4-6A6E-4F36-9985-17AC49130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962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Ai?</a:t>
            </a:r>
          </a:p>
        </p:txBody>
      </p:sp>
      <p:sp>
        <p:nvSpPr>
          <p:cNvPr id="4110" name="Text Box 23">
            <a:extLst>
              <a:ext uri="{FF2B5EF4-FFF2-40B4-BE49-F238E27FC236}">
                <a16:creationId xmlns:a16="http://schemas.microsoft.com/office/drawing/2014/main" id="{8B19BC28-E68A-4DF4-9C16-F17292D6A9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9624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  <p:sp>
        <p:nvSpPr>
          <p:cNvPr id="19480" name="Text Box 24">
            <a:extLst>
              <a:ext uri="{FF2B5EF4-FFF2-40B4-BE49-F238E27FC236}">
                <a16:creationId xmlns:a16="http://schemas.microsoft.com/office/drawing/2014/main" id="{18820F70-4EAC-4087-BFC2-2249EA597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800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 g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ỡ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9481" name="Text Box 25">
            <a:extLst>
              <a:ext uri="{FF2B5EF4-FFF2-40B4-BE49-F238E27FC236}">
                <a16:creationId xmlns:a16="http://schemas.microsoft.com/office/drawing/2014/main" id="{FF417782-797C-432B-A59B-8313B1AB3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800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  <p:bldP spid="19480" grpId="0"/>
      <p:bldP spid="194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0CF8EC7B-70E6-42BE-B5F0-CC48BAFBA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401"/>
            <a:ext cx="45720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>
            <a:extLst>
              <a:ext uri="{FF2B5EF4-FFF2-40B4-BE49-F238E27FC236}">
                <a16:creationId xmlns:a16="http://schemas.microsoft.com/office/drawing/2014/main" id="{6573A7DC-562F-4522-B9D8-EEE0712D5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01"/>
            <a:ext cx="449580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>
            <a:extLst>
              <a:ext uri="{FF2B5EF4-FFF2-40B4-BE49-F238E27FC236}">
                <a16:creationId xmlns:a16="http://schemas.microsoft.com/office/drawing/2014/main" id="{F992B00C-7BE3-4F7E-BB04-4A20D9C6D6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98800"/>
            <a:ext cx="4572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>
            <a:extLst>
              <a:ext uri="{FF2B5EF4-FFF2-40B4-BE49-F238E27FC236}">
                <a16:creationId xmlns:a16="http://schemas.microsoft.com/office/drawing/2014/main" id="{05F7F282-19E3-424C-8705-509485662D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800" y="3086100"/>
            <a:ext cx="4495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83E4268D-FED4-474F-B40C-017607C032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19400" y="320040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5122" name="Rectangle 3">
            <a:extLst>
              <a:ext uri="{FF2B5EF4-FFF2-40B4-BE49-F238E27FC236}">
                <a16:creationId xmlns:a16="http://schemas.microsoft.com/office/drawing/2014/main" id="{87D7C1AE-8C2E-4507-845D-0E0E625B85E6}"/>
              </a:ext>
            </a:extLst>
          </p:cNvPr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5122" name="Rectangle 3">
                        <a:extLst>
                          <a:ext uri="{FF2B5EF4-FFF2-40B4-BE49-F238E27FC236}">
                            <a16:creationId xmlns:a16="http://schemas.microsoft.com/office/drawing/2014/main" id="{87D7C1AE-8C2E-4507-845D-0E0E625B85E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9">
            <a:extLst>
              <a:ext uri="{FF2B5EF4-FFF2-40B4-BE49-F238E27FC236}">
                <a16:creationId xmlns:a16="http://schemas.microsoft.com/office/drawing/2014/main" id="{7B292CC3-3DDC-4A75-A22C-3C3974FB8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3: Tìm b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ộ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ậ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câu: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câu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ỏi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“Ai (con gì, cái gì)?”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câu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ỏ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“Th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ế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nào?”</a:t>
            </a:r>
          </a:p>
        </p:txBody>
      </p:sp>
      <p:sp>
        <p:nvSpPr>
          <p:cNvPr id="5125" name="Text Box 10">
            <a:extLst>
              <a:ext uri="{FF2B5EF4-FFF2-40B4-BE49-F238E27FC236}">
                <a16:creationId xmlns:a16="http://schemas.microsoft.com/office/drawing/2014/main" id="{60B844FA-8260-428D-BC8F-F69E873C1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3909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Anh Kim Đ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ồ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nhanh trí và d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ũ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c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m.</a:t>
            </a:r>
          </a:p>
        </p:txBody>
      </p:sp>
      <p:sp>
        <p:nvSpPr>
          <p:cNvPr id="5126" name="Line 11">
            <a:extLst>
              <a:ext uri="{FF2B5EF4-FFF2-40B4-BE49-F238E27FC236}">
                <a16:creationId xmlns:a16="http://schemas.microsoft.com/office/drawing/2014/main" id="{3C09DEDB-AA81-46CF-AFF4-1B9CA4C59FC0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3771900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Line 12">
            <a:extLst>
              <a:ext uri="{FF2B5EF4-FFF2-40B4-BE49-F238E27FC236}">
                <a16:creationId xmlns:a16="http://schemas.microsoft.com/office/drawing/2014/main" id="{AF32DDC3-FC2A-46FE-BC53-F7000D6C086E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838575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8" name="Line 13">
            <a:extLst>
              <a:ext uri="{FF2B5EF4-FFF2-40B4-BE49-F238E27FC236}">
                <a16:creationId xmlns:a16="http://schemas.microsoft.com/office/drawing/2014/main" id="{B7E8CA7C-E9EE-4AA7-A38F-77F1449883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419600" y="38100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9" name="Text Box 14">
            <a:extLst>
              <a:ext uri="{FF2B5EF4-FFF2-40B4-BE49-F238E27FC236}">
                <a16:creationId xmlns:a16="http://schemas.microsoft.com/office/drawing/2014/main" id="{AEC0678E-FD83-4806-9742-DC512F340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143375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Nh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ữ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sương s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long lanh như nh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ữ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bóng đèn pha lê.</a:t>
            </a:r>
          </a:p>
        </p:txBody>
      </p:sp>
      <p:sp>
        <p:nvSpPr>
          <p:cNvPr id="5130" name="Line 15">
            <a:extLst>
              <a:ext uri="{FF2B5EF4-FFF2-40B4-BE49-F238E27FC236}">
                <a16:creationId xmlns:a16="http://schemas.microsoft.com/office/drawing/2014/main" id="{B96A89F6-C9FA-4929-A7A0-AAC060AF6FD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4572000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1" name="Line 16">
            <a:extLst>
              <a:ext uri="{FF2B5EF4-FFF2-40B4-BE49-F238E27FC236}">
                <a16:creationId xmlns:a16="http://schemas.microsoft.com/office/drawing/2014/main" id="{AF51DB97-9D6A-4988-A356-08105BFA5CF2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5720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2" name="Line 17">
            <a:extLst>
              <a:ext uri="{FF2B5EF4-FFF2-40B4-BE49-F238E27FC236}">
                <a16:creationId xmlns:a16="http://schemas.microsoft.com/office/drawing/2014/main" id="{0F320E21-1DE5-4685-8259-C0F0199CE6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610100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498" name="Text Box 18">
            <a:extLst>
              <a:ext uri="{FF2B5EF4-FFF2-40B4-BE49-F238E27FC236}">
                <a16:creationId xmlns:a16="http://schemas.microsoft.com/office/drawing/2014/main" id="{9457F3A6-553F-44D2-9018-224FF61F6A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829175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Ch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ợ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hoa trên đư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Nguy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ễ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Hu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ệ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đông ngh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ị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ngư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0499" name="Line 19">
            <a:extLst>
              <a:ext uri="{FF2B5EF4-FFF2-40B4-BE49-F238E27FC236}">
                <a16:creationId xmlns:a16="http://schemas.microsoft.com/office/drawing/2014/main" id="{89D0E488-0A35-48B4-A4FD-BACED58D9BF5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0" y="5257800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0" name="Line 20">
            <a:extLst>
              <a:ext uri="{FF2B5EF4-FFF2-40B4-BE49-F238E27FC236}">
                <a16:creationId xmlns:a16="http://schemas.microsoft.com/office/drawing/2014/main" id="{7C0EBC4E-D2E2-4376-BED7-D4299B228D79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2578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01" name="Line 21">
            <a:extLst>
              <a:ext uri="{FF2B5EF4-FFF2-40B4-BE49-F238E27FC236}">
                <a16:creationId xmlns:a16="http://schemas.microsoft.com/office/drawing/2014/main" id="{57B97BBE-E20C-4125-93EB-38BE26455E30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5600" y="5295900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Text Box 22">
            <a:extLst>
              <a:ext uri="{FF2B5EF4-FFF2-40B4-BE49-F238E27FC236}">
                <a16:creationId xmlns:a16="http://schemas.microsoft.com/office/drawing/2014/main" id="{0DF8F2D8-B64A-4D28-9418-D2181A240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3733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Ai?</a:t>
            </a:r>
          </a:p>
        </p:txBody>
      </p:sp>
      <p:sp>
        <p:nvSpPr>
          <p:cNvPr id="5138" name="Text Box 23">
            <a:extLst>
              <a:ext uri="{FF2B5EF4-FFF2-40B4-BE49-F238E27FC236}">
                <a16:creationId xmlns:a16="http://schemas.microsoft.com/office/drawing/2014/main" id="{A89B1B6A-A2FD-4DAA-AF4A-83BC2CADB0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3733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  <p:sp>
        <p:nvSpPr>
          <p:cNvPr id="5139" name="Text Box 24">
            <a:extLst>
              <a:ext uri="{FF2B5EF4-FFF2-40B4-BE49-F238E27FC236}">
                <a16:creationId xmlns:a16="http://schemas.microsoft.com/office/drawing/2014/main" id="{74CD2E7D-CB66-4799-950B-641A16522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4495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 gi?</a:t>
            </a:r>
          </a:p>
        </p:txBody>
      </p:sp>
      <p:sp>
        <p:nvSpPr>
          <p:cNvPr id="5140" name="Text Box 25">
            <a:extLst>
              <a:ext uri="{FF2B5EF4-FFF2-40B4-BE49-F238E27FC236}">
                <a16:creationId xmlns:a16="http://schemas.microsoft.com/office/drawing/2014/main" id="{39D69AEA-B869-4EEA-A0A6-7A669F249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4495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  <p:sp>
        <p:nvSpPr>
          <p:cNvPr id="20506" name="Text Box 26">
            <a:extLst>
              <a:ext uri="{FF2B5EF4-FFF2-40B4-BE49-F238E27FC236}">
                <a16:creationId xmlns:a16="http://schemas.microsoft.com/office/drawing/2014/main" id="{BD995557-76B4-417F-8C2C-733AD4103A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52101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 g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507" name="Text Box 27">
            <a:extLst>
              <a:ext uri="{FF2B5EF4-FFF2-40B4-BE49-F238E27FC236}">
                <a16:creationId xmlns:a16="http://schemas.microsoft.com/office/drawing/2014/main" id="{671368B9-9E30-4F75-B993-40BA0333F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5210175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8" grpId="0"/>
      <p:bldP spid="20506" grpId="0"/>
      <p:bldP spid="2050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06B08234-6CC6-4B8B-A939-7D4F0BC156D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838200"/>
            <a:ext cx="8229600" cy="518160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>
            <a:extLst>
              <a:ext uri="{FF2B5EF4-FFF2-40B4-BE49-F238E27FC236}">
                <a16:creationId xmlns:a16="http://schemas.microsoft.com/office/drawing/2014/main" id="{21ACF0E7-0539-4DAD-9774-77E06F69127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171825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6146" name="Rectangle 3">
            <a:extLst>
              <a:ext uri="{FF2B5EF4-FFF2-40B4-BE49-F238E27FC236}">
                <a16:creationId xmlns:a16="http://schemas.microsoft.com/office/drawing/2014/main" id="{F2395B84-2397-479C-887E-1A72AA05A4F4}"/>
              </a:ext>
            </a:extLst>
          </p:cNvPr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6146" name="Rectangle 3">
                        <a:extLst>
                          <a:ext uri="{FF2B5EF4-FFF2-40B4-BE49-F238E27FC236}">
                            <a16:creationId xmlns:a16="http://schemas.microsoft.com/office/drawing/2014/main" id="{F2395B84-2397-479C-887E-1A72AA05A4F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9">
            <a:extLst>
              <a:ext uri="{FF2B5EF4-FFF2-40B4-BE49-F238E27FC236}">
                <a16:creationId xmlns:a16="http://schemas.microsoft.com/office/drawing/2014/main" id="{09D3547B-6C42-46BF-A5C0-A6903B1B67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724025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3: Tìm b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ộ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ậ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c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ủ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 câu: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câu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ỏi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“Ai (con gì, cái gì)?”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- Tr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l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câu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ỏ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“Th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ế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nào?”</a:t>
            </a:r>
          </a:p>
        </p:txBody>
      </p:sp>
      <p:sp>
        <p:nvSpPr>
          <p:cNvPr id="6149" name="Text Box 10">
            <a:extLst>
              <a:ext uri="{FF2B5EF4-FFF2-40B4-BE49-F238E27FC236}">
                <a16:creationId xmlns:a16="http://schemas.microsoft.com/office/drawing/2014/main" id="{2D61C029-496F-4CE3-8FCA-A8D19B0D9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36232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a) Anh Kim Đ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ồ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r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ấ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nhanh trí và d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ũ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c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ả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m.</a:t>
            </a:r>
          </a:p>
        </p:txBody>
      </p:sp>
      <p:sp>
        <p:nvSpPr>
          <p:cNvPr id="6150" name="Line 11">
            <a:extLst>
              <a:ext uri="{FF2B5EF4-FFF2-40B4-BE49-F238E27FC236}">
                <a16:creationId xmlns:a16="http://schemas.microsoft.com/office/drawing/2014/main" id="{A7C3FC4B-13C4-4781-8BD8-CD30AB14B95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3743325"/>
            <a:ext cx="1905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Line 12">
            <a:extLst>
              <a:ext uri="{FF2B5EF4-FFF2-40B4-BE49-F238E27FC236}">
                <a16:creationId xmlns:a16="http://schemas.microsoft.com/office/drawing/2014/main" id="{9AD9437C-BB07-49C0-9CE7-29712F26CFCD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81000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2" name="Line 13">
            <a:extLst>
              <a:ext uri="{FF2B5EF4-FFF2-40B4-BE49-F238E27FC236}">
                <a16:creationId xmlns:a16="http://schemas.microsoft.com/office/drawing/2014/main" id="{337B598A-954C-4C4B-B6DB-D89E227EE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95800" y="3781425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3" name="Text Box 14">
            <a:extLst>
              <a:ext uri="{FF2B5EF4-FFF2-40B4-BE49-F238E27FC236}">
                <a16:creationId xmlns:a16="http://schemas.microsoft.com/office/drawing/2014/main" id="{8B520E83-F9D2-41AD-8CFA-A8A2F0FDD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162425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b) Nh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ữ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ạ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sương s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long lanh như nh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ữ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bóng đèn pha lê.</a:t>
            </a:r>
          </a:p>
        </p:txBody>
      </p:sp>
      <p:sp>
        <p:nvSpPr>
          <p:cNvPr id="6154" name="Line 15">
            <a:extLst>
              <a:ext uri="{FF2B5EF4-FFF2-40B4-BE49-F238E27FC236}">
                <a16:creationId xmlns:a16="http://schemas.microsoft.com/office/drawing/2014/main" id="{EC5AC123-EE7C-44C2-AB60-1BB8565188E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4543425"/>
            <a:ext cx="2819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5" name="Line 16">
            <a:extLst>
              <a:ext uri="{FF2B5EF4-FFF2-40B4-BE49-F238E27FC236}">
                <a16:creationId xmlns:a16="http://schemas.microsoft.com/office/drawing/2014/main" id="{0B1F9718-2D68-4290-AEBA-BAE243CF49C7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543425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Line 17">
            <a:extLst>
              <a:ext uri="{FF2B5EF4-FFF2-40B4-BE49-F238E27FC236}">
                <a16:creationId xmlns:a16="http://schemas.microsoft.com/office/drawing/2014/main" id="{C0961B99-80A3-42C0-B590-1F4E12AB6F6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4581525"/>
            <a:ext cx="480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7" name="Text Box 18">
            <a:extLst>
              <a:ext uri="{FF2B5EF4-FFF2-40B4-BE49-F238E27FC236}">
                <a16:creationId xmlns:a16="http://schemas.microsoft.com/office/drawing/2014/main" id="{0ED26485-D2FB-473C-8F64-A9E63A5F4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848225"/>
            <a:ext cx="891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c) Ch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ợ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hoa trên đư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Nguy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ễ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Hu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ệ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đông ngh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ị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ngư</a:t>
            </a: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6158" name="Line 19">
            <a:extLst>
              <a:ext uri="{FF2B5EF4-FFF2-40B4-BE49-F238E27FC236}">
                <a16:creationId xmlns:a16="http://schemas.microsoft.com/office/drawing/2014/main" id="{25FCA849-9044-4AC8-A03E-495C8513666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5229225"/>
            <a:ext cx="419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20">
            <a:extLst>
              <a:ext uri="{FF2B5EF4-FFF2-40B4-BE49-F238E27FC236}">
                <a16:creationId xmlns:a16="http://schemas.microsoft.com/office/drawing/2014/main" id="{04A38583-5E88-4188-BCFA-AD30405AF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229225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21">
            <a:extLst>
              <a:ext uri="{FF2B5EF4-FFF2-40B4-BE49-F238E27FC236}">
                <a16:creationId xmlns:a16="http://schemas.microsoft.com/office/drawing/2014/main" id="{13715343-17CB-4F4F-BED7-75E4D4ABBD2C}"/>
              </a:ext>
            </a:extLst>
          </p:cNvPr>
          <p:cNvSpPr>
            <a:spLocks noChangeShapeType="1"/>
          </p:cNvSpPr>
          <p:nvPr/>
        </p:nvSpPr>
        <p:spPr bwMode="auto">
          <a:xfrm>
            <a:off x="6781800" y="5267325"/>
            <a:ext cx="2133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Text Box 22">
            <a:extLst>
              <a:ext uri="{FF2B5EF4-FFF2-40B4-BE49-F238E27FC236}">
                <a16:creationId xmlns:a16="http://schemas.microsoft.com/office/drawing/2014/main" id="{411699A2-B737-4F4D-96D6-028184A268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3705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Ai?</a:t>
            </a:r>
          </a:p>
        </p:txBody>
      </p:sp>
      <p:sp>
        <p:nvSpPr>
          <p:cNvPr id="6162" name="Text Box 23">
            <a:extLst>
              <a:ext uri="{FF2B5EF4-FFF2-40B4-BE49-F238E27FC236}">
                <a16:creationId xmlns:a16="http://schemas.microsoft.com/office/drawing/2014/main" id="{9D0F9738-18CE-4B49-A242-9660AA46C4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3705225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  <p:sp>
        <p:nvSpPr>
          <p:cNvPr id="6163" name="Text Box 24">
            <a:extLst>
              <a:ext uri="{FF2B5EF4-FFF2-40B4-BE49-F238E27FC236}">
                <a16:creationId xmlns:a16="http://schemas.microsoft.com/office/drawing/2014/main" id="{1C7B04FF-B43D-494C-BE59-03884CF68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446722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 g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ỡ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64" name="Text Box 25">
            <a:extLst>
              <a:ext uri="{FF2B5EF4-FFF2-40B4-BE49-F238E27FC236}">
                <a16:creationId xmlns:a16="http://schemas.microsoft.com/office/drawing/2014/main" id="{8AFA4DBA-9092-4A94-9EFE-0A6045C7C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4467225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  <p:sp>
        <p:nvSpPr>
          <p:cNvPr id="6165" name="Text Box 26">
            <a:extLst>
              <a:ext uri="{FF2B5EF4-FFF2-40B4-BE49-F238E27FC236}">
                <a16:creationId xmlns:a16="http://schemas.microsoft.com/office/drawing/2014/main" id="{4DD371E7-A8EA-4D2D-A331-FE3A9DBFD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5181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Cái g</a:t>
            </a:r>
            <a:r>
              <a:rPr lang="en-US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ỡ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166" name="Text Box 27">
            <a:extLst>
              <a:ext uri="{FF2B5EF4-FFF2-40B4-BE49-F238E27FC236}">
                <a16:creationId xmlns:a16="http://schemas.microsoft.com/office/drawing/2014/main" id="{37BBB0B1-DEEE-4FCF-9E99-173A21444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51816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Thế nào?</a:t>
            </a:r>
          </a:p>
        </p:txBody>
      </p:sp>
      <p:sp>
        <p:nvSpPr>
          <p:cNvPr id="6167" name="WordArt 28">
            <a:extLst>
              <a:ext uri="{FF2B5EF4-FFF2-40B4-BE49-F238E27FC236}">
                <a16:creationId xmlns:a16="http://schemas.microsoft.com/office/drawing/2014/main" id="{65FB2F17-314C-4EBC-91E7-49A7B3D6DF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495800" y="228600"/>
            <a:ext cx="3200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LuyÖn tõ vµ c©u</a:t>
            </a:r>
            <a:endParaRPr lang="en-US" sz="3600" b="1" kern="10">
              <a:ln w="1270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168" name="Text Box 29">
            <a:extLst>
              <a:ext uri="{FF2B5EF4-FFF2-40B4-BE49-F238E27FC236}">
                <a16:creationId xmlns:a16="http://schemas.microsoft.com/office/drawing/2014/main" id="{855AC721-8B6A-4E67-93A7-6F4CC88559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1700" y="777876"/>
            <a:ext cx="5245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ÔN TẬP VỀ TỪ CHỈ ĐẶC DIỂM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ÔN TẬP CÂU : </a:t>
            </a:r>
            <a:r>
              <a:rPr lang="en-US" altLang="en-US" sz="2400" b="1" i="1">
                <a:solidFill>
                  <a:srgbClr val="FF0000"/>
                </a:solidFill>
              </a:rPr>
              <a:t>AI THẾ NÀO 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>
            <a:extLst>
              <a:ext uri="{FF2B5EF4-FFF2-40B4-BE49-F238E27FC236}">
                <a16:creationId xmlns:a16="http://schemas.microsoft.com/office/drawing/2014/main" id="{DFEEEBC8-D960-4212-8EBC-4B5145229F27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1828800" y="381000"/>
            <a:ext cx="8610600" cy="2971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</a:rPr>
              <a:t> Khi đặt câu, các em phải đặt có đủ các bộ phận thì câu mới hoàn chỉnh. Bộ phận trả lời cho câu hỏi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Ai?</a:t>
            </a: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</a:rPr>
              <a:t> thường là những từ chỉ người, vật, sự vật và bộ phận trả lời cho câu hỏi</a:t>
            </a:r>
            <a:r>
              <a:rPr lang="en-US" altLang="en-US" b="1">
                <a:solidFill>
                  <a:srgbClr val="3333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>
                <a:solidFill>
                  <a:srgbClr val="FF3300"/>
                </a:solidFill>
                <a:latin typeface="Times New Roman" panose="02020603050405020304" pitchFamily="18" charset="0"/>
              </a:rPr>
              <a:t>thế nào?</a:t>
            </a:r>
            <a:r>
              <a:rPr lang="en-US" altLang="en-US">
                <a:solidFill>
                  <a:srgbClr val="3333FF"/>
                </a:solidFill>
                <a:latin typeface="Times New Roman" panose="02020603050405020304" pitchFamily="18" charset="0"/>
              </a:rPr>
              <a:t> cho ta biết về đặc điểm của bộ phận trả lời câu hỏi ai.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2">
            <a:extLst>
              <a:ext uri="{FF2B5EF4-FFF2-40B4-BE49-F238E27FC236}">
                <a16:creationId xmlns:a16="http://schemas.microsoft.com/office/drawing/2014/main" id="{2A0AAE43-4FC8-4C74-BC99-383ED2F51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051425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sp>
        <p:nvSpPr>
          <p:cNvPr id="9219" name="Oval 3">
            <a:extLst>
              <a:ext uri="{FF2B5EF4-FFF2-40B4-BE49-F238E27FC236}">
                <a16:creationId xmlns:a16="http://schemas.microsoft.com/office/drawing/2014/main" id="{3DC77B1F-0ED1-448A-AFB3-8D0E6DF760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3581400"/>
            <a:ext cx="457200" cy="457200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vi-VN" altLang="en-US"/>
          </a:p>
        </p:txBody>
      </p:sp>
      <p:graphicFrame>
        <p:nvGraphicFramePr>
          <p:cNvPr id="7170" name="Rectangle 4">
            <a:extLst>
              <a:ext uri="{FF2B5EF4-FFF2-40B4-BE49-F238E27FC236}">
                <a16:creationId xmlns:a16="http://schemas.microsoft.com/office/drawing/2014/main" id="{247F783F-3B93-4199-B962-AF577619B50F}"/>
              </a:ext>
            </a:extLst>
          </p:cNvPr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7170" name="Rectangle 4">
                        <a:extLst>
                          <a:ext uri="{FF2B5EF4-FFF2-40B4-BE49-F238E27FC236}">
                            <a16:creationId xmlns:a16="http://schemas.microsoft.com/office/drawing/2014/main" id="{247F783F-3B93-4199-B962-AF577619B50F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WordArt 10">
            <a:extLst>
              <a:ext uri="{FF2B5EF4-FFF2-40B4-BE49-F238E27FC236}">
                <a16:creationId xmlns:a16="http://schemas.microsoft.com/office/drawing/2014/main" id="{4B56C2C7-2BAC-40E8-8B54-04D5E6937E3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0" y="228600"/>
            <a:ext cx="289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3600" b="1" kern="10">
                <a:ln w="12700">
                  <a:solidFill>
                    <a:schemeClr val="tx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 panose="020B0604020202020204" pitchFamily="34" charset="0"/>
              </a:rPr>
              <a:t>LuyÖn tõ vµ c©u</a:t>
            </a:r>
            <a:endParaRPr lang="en-US" sz="3600" b="1" kern="10">
              <a:ln w="12700">
                <a:solidFill>
                  <a:schemeClr val="tx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174" name="Text Box 11">
            <a:extLst>
              <a:ext uri="{FF2B5EF4-FFF2-40B4-BE49-F238E27FC236}">
                <a16:creationId xmlns:a16="http://schemas.microsoft.com/office/drawing/2014/main" id="{C9F4AFAB-799B-4225-9893-A085D0B64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838201"/>
            <a:ext cx="5321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ÔN TẬP VỀ TỪ CHỈ ĐẶC DIỂM</a:t>
            </a:r>
          </a:p>
          <a:p>
            <a:pPr algn="ctr" eaLnBrk="1" hangingPunct="1"/>
            <a:r>
              <a:rPr lang="en-US" altLang="en-US" sz="2400" b="1">
                <a:solidFill>
                  <a:srgbClr val="FF0000"/>
                </a:solidFill>
              </a:rPr>
              <a:t>ÔN TẬP CÂU : </a:t>
            </a:r>
            <a:r>
              <a:rPr lang="en-US" altLang="en-US" sz="2400" b="1" i="1">
                <a:solidFill>
                  <a:srgbClr val="FF0000"/>
                </a:solidFill>
              </a:rPr>
              <a:t>AI THẾ NÀO ?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1C060612-1209-4AB8-AD74-6D0FBDA9F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1660525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>
                <a:solidFill>
                  <a:srgbClr val="0000FF"/>
                </a:solidFill>
              </a:rPr>
              <a:t>Bài tập trắc nghiệm:</a:t>
            </a:r>
          </a:p>
        </p:txBody>
      </p:sp>
      <p:sp>
        <p:nvSpPr>
          <p:cNvPr id="9230" name="Text Box 14">
            <a:extLst>
              <a:ext uri="{FF2B5EF4-FFF2-40B4-BE49-F238E27FC236}">
                <a16:creationId xmlns:a16="http://schemas.microsoft.com/office/drawing/2014/main" id="{DC73275F-7B1D-4499-936B-FB1E92087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209801"/>
            <a:ext cx="7848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Bài 1: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Khoanh tròn vào nhóm từ chỉ đặc điểm.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solidFill>
                  <a:srgbClr val="3333FF"/>
                </a:solidFill>
              </a:rPr>
              <a:t>Lăn tròn, chạy, hồng hào, xanh mát, đỏ rực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solidFill>
                  <a:srgbClr val="3333FF"/>
                </a:solidFill>
              </a:rPr>
              <a:t>Hồng hào, xanh mát, lăn tròn, vàng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solidFill>
                  <a:srgbClr val="3333FF"/>
                </a:solidFill>
              </a:rPr>
              <a:t>Hồng hào, xanh mát, đỏ rực, trong, vàng</a:t>
            </a:r>
          </a:p>
        </p:txBody>
      </p:sp>
      <p:sp>
        <p:nvSpPr>
          <p:cNvPr id="9231" name="Text Box 15">
            <a:extLst>
              <a:ext uri="{FF2B5EF4-FFF2-40B4-BE49-F238E27FC236}">
                <a16:creationId xmlns:a16="http://schemas.microsoft.com/office/drawing/2014/main" id="{7974DED2-D59B-4508-84CB-6AD08372D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175126"/>
            <a:ext cx="7848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</a:rPr>
              <a:t>Bài 2:</a:t>
            </a:r>
            <a:r>
              <a:rPr lang="en-US" altLang="en-US" sz="2000" b="1"/>
              <a:t> </a:t>
            </a:r>
            <a:r>
              <a:rPr lang="en-US" altLang="en-US" sz="2000" b="1">
                <a:solidFill>
                  <a:srgbClr val="FF0000"/>
                </a:solidFill>
              </a:rPr>
              <a:t>Khoanh tròn vào câu: Ai thế nào ?.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solidFill>
                  <a:srgbClr val="3333FF"/>
                </a:solidFill>
              </a:rPr>
              <a:t>Bác nông dân đang cày ruộng.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solidFill>
                  <a:srgbClr val="3333FF"/>
                </a:solidFill>
              </a:rPr>
              <a:t>Những bác rô già lực lưỡng, đầu đuôi đen sì với màu bùn.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000" b="1">
                <a:solidFill>
                  <a:srgbClr val="3333FF"/>
                </a:solidFill>
              </a:rPr>
              <a:t>Mẹ tôi là giáo viên.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animBg="1"/>
      <p:bldP spid="9229" grpId="0"/>
      <p:bldP spid="9230" grpId="0"/>
      <p:bldP spid="92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B142DA3F-2A20-425E-910C-6D3A1F74E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1"/>
            <a:ext cx="716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A10F3379-2491-4346-B8CA-D26E4C398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2895600"/>
            <a:ext cx="5257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301875" indent="-2301875" eaLnBrk="0" hangingPunct="0"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450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vi-VN" altLang="en-US" sz="2800"/>
          </a:p>
        </p:txBody>
      </p:sp>
      <p:grpSp>
        <p:nvGrpSpPr>
          <p:cNvPr id="19460" name="Group 10">
            <a:extLst>
              <a:ext uri="{FF2B5EF4-FFF2-40B4-BE49-F238E27FC236}">
                <a16:creationId xmlns:a16="http://schemas.microsoft.com/office/drawing/2014/main" id="{5A58CB19-B9F5-496E-91FF-9331FFFBA6F6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0"/>
            <a:ext cx="9144000" cy="6934200"/>
            <a:chOff x="0" y="-24"/>
            <a:chExt cx="5760" cy="4368"/>
          </a:xfrm>
        </p:grpSpPr>
        <p:grpSp>
          <p:nvGrpSpPr>
            <p:cNvPr id="19462" name="Group 11">
              <a:extLst>
                <a:ext uri="{FF2B5EF4-FFF2-40B4-BE49-F238E27FC236}">
                  <a16:creationId xmlns:a16="http://schemas.microsoft.com/office/drawing/2014/main" id="{3B51D8AD-C449-4D34-9BA3-C6FE9EB9DB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19472" name="Picture 12" descr="ttrtrtr1151380670">
                <a:extLst>
                  <a:ext uri="{FF2B5EF4-FFF2-40B4-BE49-F238E27FC236}">
                    <a16:creationId xmlns:a16="http://schemas.microsoft.com/office/drawing/2014/main" id="{BE4998F7-80A1-4C1D-88EA-F8B425332C8D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3" name="Picture 13" descr="ttrtrtr1151380670">
                <a:extLst>
                  <a:ext uri="{FF2B5EF4-FFF2-40B4-BE49-F238E27FC236}">
                    <a16:creationId xmlns:a16="http://schemas.microsoft.com/office/drawing/2014/main" id="{F851D6DA-3B06-4945-9FC5-9A611FE4FDFB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4" name="Picture 14" descr="ttrtrtr1151380670">
                <a:extLst>
                  <a:ext uri="{FF2B5EF4-FFF2-40B4-BE49-F238E27FC236}">
                    <a16:creationId xmlns:a16="http://schemas.microsoft.com/office/drawing/2014/main" id="{D62AA266-97AC-4461-B039-5AF3F4E8B2F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5" name="Picture 15" descr="ttrtrtr1151380670">
                <a:extLst>
                  <a:ext uri="{FF2B5EF4-FFF2-40B4-BE49-F238E27FC236}">
                    <a16:creationId xmlns:a16="http://schemas.microsoft.com/office/drawing/2014/main" id="{9BCECAC1-FDAB-44B3-9210-B53A97117979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9463" name="Group 16">
              <a:extLst>
                <a:ext uri="{FF2B5EF4-FFF2-40B4-BE49-F238E27FC236}">
                  <a16:creationId xmlns:a16="http://schemas.microsoft.com/office/drawing/2014/main" id="{2C808E98-5036-461A-A90F-0803542597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19464" name="Picture 17" descr="flower[1][1][1][1]">
                <a:extLst>
                  <a:ext uri="{FF2B5EF4-FFF2-40B4-BE49-F238E27FC236}">
                    <a16:creationId xmlns:a16="http://schemas.microsoft.com/office/drawing/2014/main" id="{D3AEFBEE-D354-4E3B-B3CD-D166BB51A157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5" name="Picture 18" descr="flower[1][1][1][1]">
                <a:extLst>
                  <a:ext uri="{FF2B5EF4-FFF2-40B4-BE49-F238E27FC236}">
                    <a16:creationId xmlns:a16="http://schemas.microsoft.com/office/drawing/2014/main" id="{1410EC07-9EB3-4B02-9D7B-130E6A51084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6" name="Picture 19" descr="flower[1][1][1][1]">
                <a:extLst>
                  <a:ext uri="{FF2B5EF4-FFF2-40B4-BE49-F238E27FC236}">
                    <a16:creationId xmlns:a16="http://schemas.microsoft.com/office/drawing/2014/main" id="{8E645314-4E96-4A4F-B137-6CDFB2003E8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7" name="Picture 20" descr="flower[1][1][1][1]">
                <a:extLst>
                  <a:ext uri="{FF2B5EF4-FFF2-40B4-BE49-F238E27FC236}">
                    <a16:creationId xmlns:a16="http://schemas.microsoft.com/office/drawing/2014/main" id="{3419F424-E06C-4B4D-8727-718C4B1C26E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8" name="Picture 21" descr="012">
                <a:extLst>
                  <a:ext uri="{FF2B5EF4-FFF2-40B4-BE49-F238E27FC236}">
                    <a16:creationId xmlns:a16="http://schemas.microsoft.com/office/drawing/2014/main" id="{7CACCE03-C7D8-475E-88AB-B1FB5B27D442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69" name="Picture 22" descr="012">
                <a:extLst>
                  <a:ext uri="{FF2B5EF4-FFF2-40B4-BE49-F238E27FC236}">
                    <a16:creationId xmlns:a16="http://schemas.microsoft.com/office/drawing/2014/main" id="{3076D3FD-81D6-485A-891A-280AD97B840A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0" name="Picture 23" descr="012">
                <a:extLst>
                  <a:ext uri="{FF2B5EF4-FFF2-40B4-BE49-F238E27FC236}">
                    <a16:creationId xmlns:a16="http://schemas.microsoft.com/office/drawing/2014/main" id="{62BFA0D9-21F0-4EE3-B183-F3F094E15750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471" name="Picture 24" descr="012">
                <a:extLst>
                  <a:ext uri="{FF2B5EF4-FFF2-40B4-BE49-F238E27FC236}">
                    <a16:creationId xmlns:a16="http://schemas.microsoft.com/office/drawing/2014/main" id="{7B97AF7F-010D-4A93-8AD0-60D86885355E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3" name="WordArt 9">
            <a:extLst>
              <a:ext uri="{FF2B5EF4-FFF2-40B4-BE49-F238E27FC236}">
                <a16:creationId xmlns:a16="http://schemas.microsoft.com/office/drawing/2014/main" id="{0208F25E-1107-4BF9-B1E5-D6BECD003E5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1" y="2514600"/>
            <a:ext cx="7339013" cy="19621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4000" b="1" kern="10">
                <a:ln w="18034">
                  <a:solidFill>
                    <a:srgbClr val="FF0000"/>
                  </a:solidFill>
                  <a:miter lim="800000"/>
                  <a:headEnd/>
                  <a:tailEnd/>
                </a:ln>
                <a:solidFill>
                  <a:srgbClr val="0000FF"/>
                </a:solidFill>
                <a:effectLst>
                  <a:outerShdw dist="23000" dir="7020039" algn="tl" rotWithShape="0">
                    <a:srgbClr val="00000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 học giỏi</a:t>
            </a:r>
          </a:p>
        </p:txBody>
      </p:sp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entileframe1181x1772pngh0">
            <a:extLst>
              <a:ext uri="{FF2B5EF4-FFF2-40B4-BE49-F238E27FC236}">
                <a16:creationId xmlns:a16="http://schemas.microsoft.com/office/drawing/2014/main" id="{C8BFA542-880F-447D-AF20-FD1EF820A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8">
            <a:extLst>
              <a:ext uri="{FF2B5EF4-FFF2-40B4-BE49-F238E27FC236}">
                <a16:creationId xmlns:a16="http://schemas.microsoft.com/office/drawing/2014/main" id="{F1DE2C87-A0A9-422B-8B14-051BF9F0E5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57488" y="2590800"/>
            <a:ext cx="6919912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  <a:p>
            <a:pPr algn="ctr"/>
            <a:r>
              <a:rPr lang="en-US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</a:p>
        </p:txBody>
      </p:sp>
    </p:spTree>
  </p:cSld>
  <p:clrMapOvr>
    <a:masterClrMapping/>
  </p:clrMapOvr>
  <p:transition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>
            <a:extLst>
              <a:ext uri="{FF2B5EF4-FFF2-40B4-BE49-F238E27FC236}">
                <a16:creationId xmlns:a16="http://schemas.microsoft.com/office/drawing/2014/main" id="{56E3DDCD-B93F-4C0D-857C-338249945F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altLang="en-US"/>
            </a:br>
            <a:endParaRPr lang="en-US" altLang="en-US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83A680A6-1F51-4070-BBD3-82D04C1268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730625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13AC020A-2C10-41A9-8FFD-5EC2C49D0E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1187450"/>
            <a:ext cx="82296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Tim các từ trong ngoặc đơn để  thay thế cho các từ in đậm trong đoạn thơ sau:</a:t>
            </a:r>
          </a:p>
        </p:txBody>
      </p:sp>
      <p:sp>
        <p:nvSpPr>
          <p:cNvPr id="4101" name="AutoShape 5">
            <a:extLst>
              <a:ext uri="{FF2B5EF4-FFF2-40B4-BE49-F238E27FC236}">
                <a16:creationId xmlns:a16="http://schemas.microsoft.com/office/drawing/2014/main" id="{70ECDD00-F466-4C5C-AE1A-2AC58EBE97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0"/>
            <a:ext cx="6858000" cy="3200400"/>
          </a:xfrm>
          <a:prstGeom prst="flowChartAlternateProcess">
            <a:avLst/>
          </a:prstGeom>
          <a:solidFill>
            <a:srgbClr val="66CCFF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Gan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 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gan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ứ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m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ẹ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ẹ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ằ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ng: C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ứ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 nư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c, mình ch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chi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ai?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Ch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b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ằ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con gái, con trai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Sáu mươi còn m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ộ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chút tài đò đưa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Tàu bay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s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trưa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Thì </a:t>
            </a:r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tui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c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ứ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việc n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mưa đưa đò… </a:t>
            </a:r>
          </a:p>
        </p:txBody>
      </p:sp>
      <p:graphicFrame>
        <p:nvGraphicFramePr>
          <p:cNvPr id="1026" name="Rectangle 6">
            <a:extLst>
              <a:ext uri="{FF2B5EF4-FFF2-40B4-BE49-F238E27FC236}">
                <a16:creationId xmlns:a16="http://schemas.microsoft.com/office/drawing/2014/main" id="{D1856258-DFEB-428B-8BC7-2A4C246D63E8}"/>
              </a:ext>
            </a:extLst>
          </p:cNvPr>
          <p:cNvGraphicFramePr>
            <a:graphicFrameLocks/>
          </p:cNvGraphicFramePr>
          <p:nvPr/>
        </p:nvGraphicFramePr>
        <p:xfrm>
          <a:off x="3048000" y="13970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3" imgW="0" imgH="0" progId="Equation.DSMT4">
                  <p:embed/>
                </p:oleObj>
              </mc:Choice>
              <mc:Fallback>
                <p:oleObj name="Equation" r:id="rId3" imgW="0" imgH="0" progId="Equation.DSMT4">
                  <p:embed/>
                  <p:pic>
                    <p:nvPicPr>
                      <p:cNvPr id="1026" name="Rectangle 6">
                        <a:extLst>
                          <a:ext uri="{FF2B5EF4-FFF2-40B4-BE49-F238E27FC236}">
                            <a16:creationId xmlns:a16="http://schemas.microsoft.com/office/drawing/2014/main" id="{D1856258-DFEB-428B-8BC7-2A4C246D63E8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970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AutoShape 13">
            <a:extLst>
              <a:ext uri="{FF2B5EF4-FFF2-40B4-BE49-F238E27FC236}">
                <a16:creationId xmlns:a16="http://schemas.microsoft.com/office/drawing/2014/main" id="{E3A852F1-5509-408D-AFC3-09E4ECC15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0" y="2286000"/>
            <a:ext cx="6858000" cy="3200400"/>
          </a:xfrm>
          <a:prstGeom prst="flowChartAlternateProcess">
            <a:avLst/>
          </a:prstGeom>
          <a:solidFill>
            <a:srgbClr val="66CCFF"/>
          </a:solidFill>
          <a:ln w="57150">
            <a:solidFill>
              <a:srgbClr val="0066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Gan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gan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ế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, m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ẹ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à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?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ẹ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ằ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ng: C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ứ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u nư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c, mình ch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ờ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ai?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Ch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ẳ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b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ằ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con gái, con trai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Sáu mươi còn m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ộ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 chút tài đò đưa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Tàu bay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nó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b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 s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ớ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 trưa</a:t>
            </a:r>
          </a:p>
          <a:p>
            <a:pPr eaLnBrk="1" hangingPunct="1"/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Thì </a:t>
            </a:r>
            <a:r>
              <a:rPr lang="en-US" altLang="en-US" sz="320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tôi 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ứ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vi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ệ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 n</a:t>
            </a:r>
            <a:r>
              <a:rPr lang="en-US" altLang="en-US" sz="28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ắ</a:t>
            </a:r>
            <a:r>
              <a:rPr lang="en-US" altLang="en-US" sz="3200">
                <a:solidFill>
                  <a:srgbClr val="000066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ng mưa đưa đò… </a:t>
            </a:r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9DBC2157-E2A6-469C-AF3D-D7E8A4254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0" y="152401"/>
            <a:ext cx="3657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u="sng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KIỂM TRA BÀI CŨ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:</a:t>
            </a:r>
          </a:p>
        </p:txBody>
      </p:sp>
      <p:graphicFrame>
        <p:nvGraphicFramePr>
          <p:cNvPr id="4124" name="Group 28">
            <a:extLst>
              <a:ext uri="{FF2B5EF4-FFF2-40B4-BE49-F238E27FC236}">
                <a16:creationId xmlns:a16="http://schemas.microsoft.com/office/drawing/2014/main" id="{E26435BE-4521-48DF-83B6-C6B97A5A9E87}"/>
              </a:ext>
            </a:extLst>
          </p:cNvPr>
          <p:cNvGraphicFramePr>
            <a:graphicFrameLocks noGrp="1"/>
          </p:cNvGraphicFramePr>
          <p:nvPr/>
        </p:nvGraphicFramePr>
        <p:xfrm>
          <a:off x="4114800" y="5715000"/>
          <a:ext cx="3657600" cy="518048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  <a:cs typeface="Arial" charset="0"/>
                        </a:rPr>
                        <a:t>(thế, nó, gì, tụi, à)  </a:t>
                      </a:r>
                    </a:p>
                  </a:txBody>
                  <a:tcPr marT="45664" marB="45664" anchor="b"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1" grpId="0" animBg="1"/>
      <p:bldP spid="4101" grpId="1" animBg="1"/>
      <p:bldP spid="410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E43C99E-CF0A-4B3B-8452-79502B04B79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5123" name="Text Box 3">
            <a:extLst>
              <a:ext uri="{FF2B5EF4-FFF2-40B4-BE49-F238E27FC236}">
                <a16:creationId xmlns:a16="http://schemas.microsoft.com/office/drawing/2014/main" id="{22DAC7D5-B9F1-461D-82A5-94E841384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CC3300"/>
                </a:solidFill>
                <a:cs typeface="Arial" panose="020B0604020202020204" pitchFamily="34" charset="0"/>
              </a:rPr>
              <a:t>Bài 1: Tìm các từ chỉ đặc điểm trong những câu thơ sau:</a:t>
            </a:r>
          </a:p>
        </p:txBody>
      </p:sp>
      <p:sp>
        <p:nvSpPr>
          <p:cNvPr id="5130" name="Text Box 10">
            <a:extLst>
              <a:ext uri="{FF2B5EF4-FFF2-40B4-BE49-F238E27FC236}">
                <a16:creationId xmlns:a16="http://schemas.microsoft.com/office/drawing/2014/main" id="{8679ADD7-7E22-4C24-A854-C7776BDFF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38400"/>
            <a:ext cx="5181600" cy="4070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vẽ làng xóm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Tre xanh, lúa xanh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Sông máng lượn quanh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 dòng xanh mát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 mây bát ngát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 ngắt mùa thu.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Định Hải</a:t>
            </a:r>
          </a:p>
        </p:txBody>
      </p:sp>
      <p:sp>
        <p:nvSpPr>
          <p:cNvPr id="5134" name="Line 14">
            <a:extLst>
              <a:ext uri="{FF2B5EF4-FFF2-40B4-BE49-F238E27FC236}">
                <a16:creationId xmlns:a16="http://schemas.microsoft.com/office/drawing/2014/main" id="{D52BE5F9-2A6E-4634-8762-6D19E61752A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429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5" name="Line 15">
            <a:extLst>
              <a:ext uri="{FF2B5EF4-FFF2-40B4-BE49-F238E27FC236}">
                <a16:creationId xmlns:a16="http://schemas.microsoft.com/office/drawing/2014/main" id="{18B9A42E-CB68-41B6-8220-8A9EFFC8EA23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429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6" name="Line 16">
            <a:extLst>
              <a:ext uri="{FF2B5EF4-FFF2-40B4-BE49-F238E27FC236}">
                <a16:creationId xmlns:a16="http://schemas.microsoft.com/office/drawing/2014/main" id="{2F2550A7-F754-40BA-9960-A55A5ADE9840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648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7" name="Line 17">
            <a:extLst>
              <a:ext uri="{FF2B5EF4-FFF2-40B4-BE49-F238E27FC236}">
                <a16:creationId xmlns:a16="http://schemas.microsoft.com/office/drawing/2014/main" id="{2D4C5933-0281-4111-900A-FEA67312BE26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257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38" name="Line 18">
            <a:extLst>
              <a:ext uri="{FF2B5EF4-FFF2-40B4-BE49-F238E27FC236}">
                <a16:creationId xmlns:a16="http://schemas.microsoft.com/office/drawing/2014/main" id="{D1E6A231-BCAB-4565-81DC-701934D2378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867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Text Box 20">
            <a:extLst>
              <a:ext uri="{FF2B5EF4-FFF2-40B4-BE49-F238E27FC236}">
                <a16:creationId xmlns:a16="http://schemas.microsoft.com/office/drawing/2014/main" id="{DAF7F114-27D1-4C79-A7F5-B28365D757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62000"/>
            <a:ext cx="7239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ÔN TẬP VỀ TỪ CHỈ ĐẶC ĐIỂM</a:t>
            </a:r>
          </a:p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</a:rPr>
              <a:t>ÔN TẬP CÂU: AI THẾ NÀO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SC01410">
            <a:extLst>
              <a:ext uri="{FF2B5EF4-FFF2-40B4-BE49-F238E27FC236}">
                <a16:creationId xmlns:a16="http://schemas.microsoft.com/office/drawing/2014/main" id="{6F169AA3-810E-455F-B84A-160A730106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3657600" cy="27432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DSC03733">
            <a:extLst>
              <a:ext uri="{FF2B5EF4-FFF2-40B4-BE49-F238E27FC236}">
                <a16:creationId xmlns:a16="http://schemas.microsoft.com/office/drawing/2014/main" id="{00464B29-0ECD-4EF9-B85F-C2007A2CE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29050"/>
            <a:ext cx="3733800" cy="280035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iver%20Shot%20709">
            <a:extLst>
              <a:ext uri="{FF2B5EF4-FFF2-40B4-BE49-F238E27FC236}">
                <a16:creationId xmlns:a16="http://schemas.microsoft.com/office/drawing/2014/main" id="{5755BC38-DEF1-49A7-B861-DF7207DF4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0"/>
            <a:ext cx="4267200" cy="2844800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sky-clouds-3wax">
            <a:extLst>
              <a:ext uri="{FF2B5EF4-FFF2-40B4-BE49-F238E27FC236}">
                <a16:creationId xmlns:a16="http://schemas.microsoft.com/office/drawing/2014/main" id="{31122DD2-8605-42AF-A7BC-ED022FFAE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8600"/>
            <a:ext cx="4267200" cy="2681288"/>
          </a:xfrm>
          <a:prstGeom prst="rect">
            <a:avLst/>
          </a:prstGeom>
          <a:noFill/>
          <a:ln w="57150" cmpd="thinThick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2F4241F1-B4F1-4986-B5EA-209E22265E3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3555" name="Text Box 3">
            <a:extLst>
              <a:ext uri="{FF2B5EF4-FFF2-40B4-BE49-F238E27FC236}">
                <a16:creationId xmlns:a16="http://schemas.microsoft.com/office/drawing/2014/main" id="{7B6B3DC6-BB33-414D-B735-4FD3814F01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676400"/>
            <a:ext cx="79248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FF3300"/>
                </a:solidFill>
                <a:cs typeface="Arial" panose="020B0604020202020204" pitchFamily="34" charset="0"/>
              </a:rPr>
              <a:t>Bài 1: Tìm các từ chỉ đặc điểm trong những câu thơ sau:</a:t>
            </a:r>
          </a:p>
        </p:txBody>
      </p:sp>
      <p:sp>
        <p:nvSpPr>
          <p:cNvPr id="23556" name="Text Box 4">
            <a:extLst>
              <a:ext uri="{FF2B5EF4-FFF2-40B4-BE49-F238E27FC236}">
                <a16:creationId xmlns:a16="http://schemas.microsoft.com/office/drawing/2014/main" id="{C82E5871-9725-411F-924F-E6AEBD267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438400"/>
            <a:ext cx="5181600" cy="4070350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Em vẽ làng xóm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Tre xanh, lúa xanh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Sông máng lượn quanh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Một dòng xanh mát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Trời mây bát ngát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Xanh ngắt mùa thu.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3333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          Định Hải</a:t>
            </a:r>
          </a:p>
        </p:txBody>
      </p:sp>
      <p:sp>
        <p:nvSpPr>
          <p:cNvPr id="23557" name="Line 5">
            <a:extLst>
              <a:ext uri="{FF2B5EF4-FFF2-40B4-BE49-F238E27FC236}">
                <a16:creationId xmlns:a16="http://schemas.microsoft.com/office/drawing/2014/main" id="{7CAFE47E-2AFE-4040-A373-B33E4AC4E58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5400" y="3429000"/>
            <a:ext cx="762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8" name="Line 6">
            <a:extLst>
              <a:ext uri="{FF2B5EF4-FFF2-40B4-BE49-F238E27FC236}">
                <a16:creationId xmlns:a16="http://schemas.microsoft.com/office/drawing/2014/main" id="{8D160F4F-4751-49AB-A528-6EEB280BB26D}"/>
              </a:ext>
            </a:extLst>
          </p:cNvPr>
          <p:cNvSpPr>
            <a:spLocks noChangeShapeType="1"/>
          </p:cNvSpPr>
          <p:nvPr/>
        </p:nvSpPr>
        <p:spPr bwMode="auto">
          <a:xfrm>
            <a:off x="6477000" y="3429000"/>
            <a:ext cx="685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7">
            <a:extLst>
              <a:ext uri="{FF2B5EF4-FFF2-40B4-BE49-F238E27FC236}">
                <a16:creationId xmlns:a16="http://schemas.microsoft.com/office/drawing/2014/main" id="{A83DE27A-9D9A-4374-A668-D0DD24F9E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46482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0" name="Line 8">
            <a:extLst>
              <a:ext uri="{FF2B5EF4-FFF2-40B4-BE49-F238E27FC236}">
                <a16:creationId xmlns:a16="http://schemas.microsoft.com/office/drawing/2014/main" id="{7523CF57-DE62-4D86-B5D0-45CC685291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019800" y="52578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1" name="Line 9">
            <a:extLst>
              <a:ext uri="{FF2B5EF4-FFF2-40B4-BE49-F238E27FC236}">
                <a16:creationId xmlns:a16="http://schemas.microsoft.com/office/drawing/2014/main" id="{966091B1-38A2-402A-857D-5157DEB0129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58674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F6612B68-7889-48D4-8925-BFBF3426F6F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446405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2050" name="Rectangle 3">
            <a:extLst>
              <a:ext uri="{FF2B5EF4-FFF2-40B4-BE49-F238E27FC236}">
                <a16:creationId xmlns:a16="http://schemas.microsoft.com/office/drawing/2014/main" id="{818FDCBE-0761-4352-830D-F788E0B5BBE1}"/>
              </a:ext>
            </a:extLst>
          </p:cNvPr>
          <p:cNvGraphicFramePr>
            <a:graphicFrameLocks/>
          </p:cNvGraphicFramePr>
          <p:nvPr/>
        </p:nvGraphicFramePr>
        <p:xfrm>
          <a:off x="3048000" y="197485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2050" name="Rectangle 3">
                        <a:extLst>
                          <a:ext uri="{FF2B5EF4-FFF2-40B4-BE49-F238E27FC236}">
                            <a16:creationId xmlns:a16="http://schemas.microsoft.com/office/drawing/2014/main" id="{818FDCBE-0761-4352-830D-F788E0B5BBE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97485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Text Box 4">
            <a:extLst>
              <a:ext uri="{FF2B5EF4-FFF2-40B4-BE49-F238E27FC236}">
                <a16:creationId xmlns:a16="http://schemas.microsoft.com/office/drawing/2014/main" id="{73F9362D-1F6C-40CE-99E6-8B0809435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20650"/>
            <a:ext cx="8534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i="1">
                <a:solidFill>
                  <a:srgbClr val="FF33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Bài 2: Trong những câu thơ sau, các sự vật được so sánh với nhau về những đặc điểm nào?</a:t>
            </a:r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53C1AA22-C037-408A-BEF6-DDDE9BC12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287464"/>
            <a:ext cx="7620000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Tiếng suối trong như tiếng hát xa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       Trăng lồng cổ thụ bóng lồng hoa.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b)	Rồi đến chị rất thương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	Rồi đến em rất thảo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	Ông hiền như hạt gạo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      Bà hiền như suối trong.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c)	Cam xã Đoài mọng nước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600">
                <a:solidFill>
                  <a:srgbClr val="0000CC"/>
                </a:solidFill>
                <a:latin typeface="Times New Roman" panose="02020603050405020304" pitchFamily="18" charset="0"/>
              </a:rPr>
              <a:t>    	Giọt vàng như mật ong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4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7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>
            <a:extLst>
              <a:ext uri="{FF2B5EF4-FFF2-40B4-BE49-F238E27FC236}">
                <a16:creationId xmlns:a16="http://schemas.microsoft.com/office/drawing/2014/main" id="{5CEEFDE7-B66E-403F-841B-F11EF29927A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628650"/>
            <a:ext cx="6400800" cy="1752600"/>
          </a:xfrm>
        </p:spPr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graphicFrame>
        <p:nvGraphicFramePr>
          <p:cNvPr id="3074" name="Rectangle 3">
            <a:extLst>
              <a:ext uri="{FF2B5EF4-FFF2-40B4-BE49-F238E27FC236}">
                <a16:creationId xmlns:a16="http://schemas.microsoft.com/office/drawing/2014/main" id="{01205992-8B2B-4923-B22F-5A9D61E5D084}"/>
              </a:ext>
            </a:extLst>
          </p:cNvPr>
          <p:cNvGraphicFramePr>
            <a:graphicFrameLocks/>
          </p:cNvGraphicFramePr>
          <p:nvPr/>
        </p:nvGraphicFramePr>
        <p:xfrm>
          <a:off x="3048000" y="1384300"/>
          <a:ext cx="6096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3" imgW="0" imgH="0" progId="Equation.3">
                  <p:embed/>
                </p:oleObj>
              </mc:Choice>
              <mc:Fallback>
                <p:oleObj name="Equation" r:id="rId3" imgW="0" imgH="0" progId="Equation.3">
                  <p:embed/>
                  <p:pic>
                    <p:nvPicPr>
                      <p:cNvPr id="3074" name="Rectangle 3">
                        <a:extLst>
                          <a:ext uri="{FF2B5EF4-FFF2-40B4-BE49-F238E27FC236}">
                            <a16:creationId xmlns:a16="http://schemas.microsoft.com/office/drawing/2014/main" id="{01205992-8B2B-4923-B22F-5A9D61E5D084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1384300"/>
                        <a:ext cx="6096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Group 7">
            <a:extLst>
              <a:ext uri="{FF2B5EF4-FFF2-40B4-BE49-F238E27FC236}">
                <a16:creationId xmlns:a16="http://schemas.microsoft.com/office/drawing/2014/main" id="{38108BED-5C60-46F0-B797-8B7A02708A27}"/>
              </a:ext>
            </a:extLst>
          </p:cNvPr>
          <p:cNvGraphicFramePr>
            <a:graphicFrameLocks noGrp="1"/>
          </p:cNvGraphicFramePr>
          <p:nvPr/>
        </p:nvGraphicFramePr>
        <p:xfrm>
          <a:off x="1524000" y="228600"/>
          <a:ext cx="9144000" cy="6324600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5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Sự vật A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So sánh về đặc điểm gì?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Sự vật 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47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3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197" name="Text Box 29">
            <a:extLst>
              <a:ext uri="{FF2B5EF4-FFF2-40B4-BE49-F238E27FC236}">
                <a16:creationId xmlns:a16="http://schemas.microsoft.com/office/drawing/2014/main" id="{F4F1E785-0CE2-40E2-A1BB-BF1772B063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1477964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Tiếng suối</a:t>
            </a:r>
          </a:p>
        </p:txBody>
      </p:sp>
      <p:sp>
        <p:nvSpPr>
          <p:cNvPr id="7198" name="Text Box 30">
            <a:extLst>
              <a:ext uri="{FF2B5EF4-FFF2-40B4-BE49-F238E27FC236}">
                <a16:creationId xmlns:a16="http://schemas.microsoft.com/office/drawing/2014/main" id="{46D91D90-EEFD-4F82-9445-3109B7345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44196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Giọt nước                                                                             (cam xã Đoài)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7199" name="Text Box 31">
            <a:extLst>
              <a:ext uri="{FF2B5EF4-FFF2-40B4-BE49-F238E27FC236}">
                <a16:creationId xmlns:a16="http://schemas.microsoft.com/office/drawing/2014/main" id="{BA3B836C-35FE-40F4-83D0-10F060C99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477964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        tiếng hát</a:t>
            </a:r>
          </a:p>
        </p:txBody>
      </p:sp>
      <p:sp>
        <p:nvSpPr>
          <p:cNvPr id="7200" name="Text Box 32">
            <a:extLst>
              <a:ext uri="{FF2B5EF4-FFF2-40B4-BE49-F238E27FC236}">
                <a16:creationId xmlns:a16="http://schemas.microsoft.com/office/drawing/2014/main" id="{3E62F083-8305-44CD-93F9-A1DC07720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47796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</a:p>
        </p:txBody>
      </p:sp>
      <p:sp>
        <p:nvSpPr>
          <p:cNvPr id="7201" name="Text Box 33">
            <a:extLst>
              <a:ext uri="{FF2B5EF4-FFF2-40B4-BE49-F238E27FC236}">
                <a16:creationId xmlns:a16="http://schemas.microsoft.com/office/drawing/2014/main" id="{BEE31018-C78C-425B-82CF-70B3727D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362200"/>
            <a:ext cx="2286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Ông</a:t>
            </a:r>
          </a:p>
        </p:txBody>
      </p:sp>
      <p:sp>
        <p:nvSpPr>
          <p:cNvPr id="7202" name="Text Box 34">
            <a:extLst>
              <a:ext uri="{FF2B5EF4-FFF2-40B4-BE49-F238E27FC236}">
                <a16:creationId xmlns:a16="http://schemas.microsoft.com/office/drawing/2014/main" id="{DC9E7AF6-B947-4441-A790-120463459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2362200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hạt gạo</a:t>
            </a:r>
          </a:p>
        </p:txBody>
      </p:sp>
      <p:sp>
        <p:nvSpPr>
          <p:cNvPr id="7203" name="Text Box 35">
            <a:extLst>
              <a:ext uri="{FF2B5EF4-FFF2-40B4-BE49-F238E27FC236}">
                <a16:creationId xmlns:a16="http://schemas.microsoft.com/office/drawing/2014/main" id="{CD18A2DC-84C4-4BA1-A839-E3E6D4821C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2362200"/>
            <a:ext cx="2743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hiền</a:t>
            </a:r>
          </a:p>
        </p:txBody>
      </p:sp>
      <p:sp>
        <p:nvSpPr>
          <p:cNvPr id="7204" name="Text Box 36">
            <a:extLst>
              <a:ext uri="{FF2B5EF4-FFF2-40B4-BE49-F238E27FC236}">
                <a16:creationId xmlns:a16="http://schemas.microsoft.com/office/drawing/2014/main" id="{4CDC0853-8ADA-4D40-BC9C-56C5D9FA7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3230564"/>
            <a:ext cx="2286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Bà</a:t>
            </a:r>
          </a:p>
        </p:txBody>
      </p:sp>
      <p:sp>
        <p:nvSpPr>
          <p:cNvPr id="7205" name="Text Box 37">
            <a:extLst>
              <a:ext uri="{FF2B5EF4-FFF2-40B4-BE49-F238E27FC236}">
                <a16:creationId xmlns:a16="http://schemas.microsoft.com/office/drawing/2014/main" id="{23B680A6-53A5-4E74-9282-E71E6D2EA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3230564"/>
            <a:ext cx="3581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suối trong</a:t>
            </a:r>
          </a:p>
        </p:txBody>
      </p:sp>
      <p:sp>
        <p:nvSpPr>
          <p:cNvPr id="7206" name="Text Box 38">
            <a:extLst>
              <a:ext uri="{FF2B5EF4-FFF2-40B4-BE49-F238E27FC236}">
                <a16:creationId xmlns:a16="http://schemas.microsoft.com/office/drawing/2014/main" id="{3459815D-3882-4BFC-B663-328181CF6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3230564"/>
            <a:ext cx="2743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hiền</a:t>
            </a:r>
          </a:p>
        </p:txBody>
      </p:sp>
      <p:sp>
        <p:nvSpPr>
          <p:cNvPr id="7207" name="Text Box 39">
            <a:extLst>
              <a:ext uri="{FF2B5EF4-FFF2-40B4-BE49-F238E27FC236}">
                <a16:creationId xmlns:a16="http://schemas.microsoft.com/office/drawing/2014/main" id="{CECE295F-B3D6-4640-A293-792D79EBB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46355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CC"/>
                </a:solidFill>
                <a:latin typeface="Times New Roman" panose="02020603050405020304" pitchFamily="18" charset="0"/>
              </a:rPr>
              <a:t>mật ong</a:t>
            </a:r>
            <a:endParaRPr lang="en-US" altLang="en-US" sz="3200" b="1">
              <a:latin typeface="Times New Roman" panose="02020603050405020304" pitchFamily="18" charset="0"/>
            </a:endParaRPr>
          </a:p>
        </p:txBody>
      </p:sp>
      <p:sp>
        <p:nvSpPr>
          <p:cNvPr id="7208" name="Text Box 40">
            <a:extLst>
              <a:ext uri="{FF2B5EF4-FFF2-40B4-BE49-F238E27FC236}">
                <a16:creationId xmlns:a16="http://schemas.microsoft.com/office/drawing/2014/main" id="{4F5AF5D6-C2DF-46DF-BDC6-40600AEFF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2550" y="4635500"/>
            <a:ext cx="2438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vàng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7" grpId="0"/>
      <p:bldP spid="7198" grpId="0"/>
      <p:bldP spid="7199" grpId="0"/>
      <p:bldP spid="7200" grpId="0"/>
      <p:bldP spid="7201" grpId="0"/>
      <p:bldP spid="7202" grpId="0"/>
      <p:bldP spid="7203" grpId="0"/>
      <p:bldP spid="7204" grpId="0"/>
      <p:bldP spid="7205" grpId="0"/>
      <p:bldP spid="7206" grpId="0"/>
      <p:bldP spid="7207" grpId="0"/>
      <p:bldP spid="720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52438837-44CF-4096-AB0E-5AFA980B98F5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647951"/>
            <a:ext cx="4419600" cy="3478213"/>
          </a:xfrm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C5416813-E22F-40D5-AC2B-8EACDF25CE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228600"/>
            <a:ext cx="41783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885</Words>
  <Application>Microsoft Office PowerPoint</Application>
  <PresentationFormat>Widescreen</PresentationFormat>
  <Paragraphs>125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.VnTime</vt:lpstr>
      <vt:lpstr>Arial</vt:lpstr>
      <vt:lpstr>Calibri</vt:lpstr>
      <vt:lpstr>Calibri Light</vt:lpstr>
      <vt:lpstr>Times New Roman</vt:lpstr>
      <vt:lpstr>Wingdings</vt:lpstr>
      <vt:lpstr>Office Theme</vt:lpstr>
      <vt:lpstr>MathType 5.0 Equation</vt:lpstr>
      <vt:lpstr>Microsoft Equation 3.0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2020-12-07T12:22:27Z</dcterms:created>
  <dcterms:modified xsi:type="dcterms:W3CDTF">2020-12-07T12:23:49Z</dcterms:modified>
</cp:coreProperties>
</file>