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4" r:id="rId3"/>
    <p:sldId id="256" r:id="rId4"/>
    <p:sldId id="257" r:id="rId5"/>
    <p:sldId id="259" r:id="rId6"/>
    <p:sldId id="260" r:id="rId7"/>
    <p:sldId id="261" r:id="rId8"/>
    <p:sldId id="263" r:id="rId9"/>
  </p:sldIdLst>
  <p:sldSz cx="9144000" cy="6858000" type="screen4x3"/>
  <p:notesSz cx="6858000" cy="9144000"/>
  <p:custDataLst>
    <p:tags r:id="rId10"/>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a:srgbClr val="0505B7"/>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64997F-9BEE-41F4-9C84-1C5CEED2D72D}" type="slidenum">
              <a:rPr lang="en-US"/>
              <a:pPr/>
              <a:t>‹#›</a:t>
            </a:fld>
            <a:endParaRPr lang="en-US"/>
          </a:p>
        </p:txBody>
      </p:sp>
    </p:spTree>
    <p:extLst>
      <p:ext uri="{BB962C8B-B14F-4D97-AF65-F5344CB8AC3E}">
        <p14:creationId xmlns:p14="http://schemas.microsoft.com/office/powerpoint/2010/main" val="4255834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53A07D8-0CC3-4661-9043-1ECCB8AA38C9}" type="slidenum">
              <a:rPr lang="en-US"/>
              <a:pPr/>
              <a:t>‹#›</a:t>
            </a:fld>
            <a:endParaRPr lang="en-US"/>
          </a:p>
        </p:txBody>
      </p:sp>
    </p:spTree>
    <p:extLst>
      <p:ext uri="{BB962C8B-B14F-4D97-AF65-F5344CB8AC3E}">
        <p14:creationId xmlns:p14="http://schemas.microsoft.com/office/powerpoint/2010/main" val="4270745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FA620BB-2889-4280-A2BF-6C6882073E2C}" type="slidenum">
              <a:rPr lang="en-US"/>
              <a:pPr/>
              <a:t>‹#›</a:t>
            </a:fld>
            <a:endParaRPr lang="en-US"/>
          </a:p>
        </p:txBody>
      </p:sp>
    </p:spTree>
    <p:extLst>
      <p:ext uri="{BB962C8B-B14F-4D97-AF65-F5344CB8AC3E}">
        <p14:creationId xmlns:p14="http://schemas.microsoft.com/office/powerpoint/2010/main" val="209140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7AC7715-471F-4BD7-9965-54A8C6A4E280}" type="slidenum">
              <a:rPr lang="en-US"/>
              <a:pPr/>
              <a:t>‹#›</a:t>
            </a:fld>
            <a:endParaRPr lang="en-US"/>
          </a:p>
        </p:txBody>
      </p:sp>
    </p:spTree>
    <p:extLst>
      <p:ext uri="{BB962C8B-B14F-4D97-AF65-F5344CB8AC3E}">
        <p14:creationId xmlns:p14="http://schemas.microsoft.com/office/powerpoint/2010/main" val="337796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BD3AB8D-DE6B-46BF-AD07-9CB1E081ECAE}" type="slidenum">
              <a:rPr lang="en-US"/>
              <a:pPr/>
              <a:t>‹#›</a:t>
            </a:fld>
            <a:endParaRPr lang="en-US"/>
          </a:p>
        </p:txBody>
      </p:sp>
    </p:spTree>
    <p:extLst>
      <p:ext uri="{BB962C8B-B14F-4D97-AF65-F5344CB8AC3E}">
        <p14:creationId xmlns:p14="http://schemas.microsoft.com/office/powerpoint/2010/main" val="3623546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361608F-160C-4FD4-B940-862D33DB17FD}" type="slidenum">
              <a:rPr lang="en-US"/>
              <a:pPr/>
              <a:t>‹#›</a:t>
            </a:fld>
            <a:endParaRPr lang="en-US"/>
          </a:p>
        </p:txBody>
      </p:sp>
    </p:spTree>
    <p:extLst>
      <p:ext uri="{BB962C8B-B14F-4D97-AF65-F5344CB8AC3E}">
        <p14:creationId xmlns:p14="http://schemas.microsoft.com/office/powerpoint/2010/main" val="897584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D5A5E7A-27FE-4525-83B1-DA99CF180BE3}" type="slidenum">
              <a:rPr lang="en-US"/>
              <a:pPr/>
              <a:t>‹#›</a:t>
            </a:fld>
            <a:endParaRPr lang="en-US"/>
          </a:p>
        </p:txBody>
      </p:sp>
    </p:spTree>
    <p:extLst>
      <p:ext uri="{BB962C8B-B14F-4D97-AF65-F5344CB8AC3E}">
        <p14:creationId xmlns:p14="http://schemas.microsoft.com/office/powerpoint/2010/main" val="1391232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D262C85-456D-4C53-A6A5-3F46A43A688F}" type="slidenum">
              <a:rPr lang="en-US"/>
              <a:pPr/>
              <a:t>‹#›</a:t>
            </a:fld>
            <a:endParaRPr lang="en-US"/>
          </a:p>
        </p:txBody>
      </p:sp>
    </p:spTree>
    <p:extLst>
      <p:ext uri="{BB962C8B-B14F-4D97-AF65-F5344CB8AC3E}">
        <p14:creationId xmlns:p14="http://schemas.microsoft.com/office/powerpoint/2010/main" val="4180265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CB021A6-5502-43D5-9520-37B557811F43}" type="slidenum">
              <a:rPr lang="en-US"/>
              <a:pPr/>
              <a:t>‹#›</a:t>
            </a:fld>
            <a:endParaRPr lang="en-US"/>
          </a:p>
        </p:txBody>
      </p:sp>
    </p:spTree>
    <p:extLst>
      <p:ext uri="{BB962C8B-B14F-4D97-AF65-F5344CB8AC3E}">
        <p14:creationId xmlns:p14="http://schemas.microsoft.com/office/powerpoint/2010/main" val="1892510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E2AB3E3-5270-4575-B0F8-25033843301D}" type="slidenum">
              <a:rPr lang="en-US"/>
              <a:pPr/>
              <a:t>‹#›</a:t>
            </a:fld>
            <a:endParaRPr lang="en-US"/>
          </a:p>
        </p:txBody>
      </p:sp>
    </p:spTree>
    <p:extLst>
      <p:ext uri="{BB962C8B-B14F-4D97-AF65-F5344CB8AC3E}">
        <p14:creationId xmlns:p14="http://schemas.microsoft.com/office/powerpoint/2010/main" val="441246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97AC434-CDF8-4A13-BF79-C9139EDCAC70}" type="slidenum">
              <a:rPr lang="en-US"/>
              <a:pPr/>
              <a:t>‹#›</a:t>
            </a:fld>
            <a:endParaRPr lang="en-US"/>
          </a:p>
        </p:txBody>
      </p:sp>
    </p:spTree>
    <p:extLst>
      <p:ext uri="{BB962C8B-B14F-4D97-AF65-F5344CB8AC3E}">
        <p14:creationId xmlns:p14="http://schemas.microsoft.com/office/powerpoint/2010/main" val="2113871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C45CE07-96DF-4A67-B95F-E246004255D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4a502089_394350f1_4a0aa947_280b0d37_hoa6_resiz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8201" name="Picture 21" descr="FIREWRK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89888" y="3429000"/>
            <a:ext cx="1154112" cy="112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24" descr="FIREWRK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9600"/>
            <a:ext cx="1154113" cy="112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4" name="WordArt 12"/>
          <p:cNvSpPr>
            <a:spLocks noChangeArrowheads="1" noChangeShapeType="1" noTextEdit="1"/>
          </p:cNvSpPr>
          <p:nvPr/>
        </p:nvSpPr>
        <p:spPr bwMode="auto">
          <a:xfrm>
            <a:off x="5410200" y="1295400"/>
            <a:ext cx="3295650" cy="1295400"/>
          </a:xfrm>
          <a:prstGeom prst="rect">
            <a:avLst/>
          </a:prstGeom>
        </p:spPr>
        <p:txBody>
          <a:bodyPr wrap="none" fromWordArt="1">
            <a:prstTxWarp prst="textPlain">
              <a:avLst>
                <a:gd name="adj" fmla="val 50000"/>
              </a:avLst>
            </a:prstTxWarp>
          </a:bodyPr>
          <a:lstStyle/>
          <a:p>
            <a:pPr algn="ctr"/>
            <a:r>
              <a:rPr lang="en-US" sz="3600" b="1" kern="10" dirty="0" err="1">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CHÍNH</a:t>
            </a:r>
            <a:r>
              <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 </a:t>
            </a:r>
            <a:r>
              <a:rPr lang="en-US" sz="3600" b="1" kern="10" dirty="0" err="1">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TẢ</a:t>
            </a:r>
            <a:endPar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endParaRPr>
          </a:p>
          <a:p>
            <a:pPr algn="ctr"/>
            <a:r>
              <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 </a:t>
            </a:r>
          </a:p>
        </p:txBody>
      </p:sp>
      <p:sp>
        <p:nvSpPr>
          <p:cNvPr id="8205" name="WordArt 13"/>
          <p:cNvSpPr>
            <a:spLocks noChangeArrowheads="1" noChangeShapeType="1" noTextEdit="1"/>
          </p:cNvSpPr>
          <p:nvPr/>
        </p:nvSpPr>
        <p:spPr bwMode="auto">
          <a:xfrm>
            <a:off x="304800" y="2819400"/>
            <a:ext cx="5867400" cy="2286000"/>
          </a:xfrm>
          <a:prstGeom prst="rect">
            <a:avLst/>
          </a:prstGeom>
        </p:spPr>
        <p:txBody>
          <a:bodyPr wrap="none" fromWordArt="1">
            <a:prstTxWarp prst="textPlain">
              <a:avLst>
                <a:gd name="adj" fmla="val 50000"/>
              </a:avLst>
            </a:prstTxWarp>
          </a:bodyPr>
          <a:lstStyle/>
          <a:p>
            <a:pPr algn="ctr"/>
            <a:r>
              <a:rPr lang="en-US" sz="3600" b="1" kern="1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LIÊN HỢP QUỐC</a:t>
            </a:r>
          </a:p>
        </p:txBody>
      </p:sp>
      <p:pic>
        <p:nvPicPr>
          <p:cNvPr id="151556" name="Picture 4" descr="Book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66800" y="1143000"/>
            <a:ext cx="2209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5" presetClass="entr" presetSubtype="0" fill="hold" nodeType="afterEffect">
                                  <p:stCondLst>
                                    <p:cond delay="0"/>
                                  </p:stCondLst>
                                  <p:childTnLst>
                                    <p:set>
                                      <p:cBhvr>
                                        <p:cTn id="6" dur="1" fill="hold">
                                          <p:stCondLst>
                                            <p:cond delay="0"/>
                                          </p:stCondLst>
                                        </p:cTn>
                                        <p:tgtEl>
                                          <p:spTgt spid="151556"/>
                                        </p:tgtEl>
                                        <p:attrNameLst>
                                          <p:attrName>style.visibility</p:attrName>
                                        </p:attrNameLst>
                                      </p:cBhvr>
                                      <p:to>
                                        <p:strVal val="visible"/>
                                      </p:to>
                                    </p:set>
                                    <p:animEffect transition="in" filter="fade">
                                      <p:cBhvr>
                                        <p:cTn id="7" dur="2000"/>
                                        <p:tgtEl>
                                          <p:spTgt spid="151556"/>
                                        </p:tgtEl>
                                      </p:cBhvr>
                                    </p:animEffect>
                                    <p:anim calcmode="lin" valueType="num">
                                      <p:cBhvr>
                                        <p:cTn id="8" dur="2000" fill="hold"/>
                                        <p:tgtEl>
                                          <p:spTgt spid="151556"/>
                                        </p:tgtEl>
                                        <p:attrNameLst>
                                          <p:attrName>style.rotation</p:attrName>
                                        </p:attrNameLst>
                                      </p:cBhvr>
                                      <p:tavLst>
                                        <p:tav tm="0">
                                          <p:val>
                                            <p:fltVal val="720"/>
                                          </p:val>
                                        </p:tav>
                                        <p:tav tm="100000">
                                          <p:val>
                                            <p:fltVal val="0"/>
                                          </p:val>
                                        </p:tav>
                                      </p:tavLst>
                                    </p:anim>
                                    <p:anim calcmode="lin" valueType="num">
                                      <p:cBhvr>
                                        <p:cTn id="9" dur="2000" fill="hold"/>
                                        <p:tgtEl>
                                          <p:spTgt spid="151556"/>
                                        </p:tgtEl>
                                        <p:attrNameLst>
                                          <p:attrName>ppt_h</p:attrName>
                                        </p:attrNameLst>
                                      </p:cBhvr>
                                      <p:tavLst>
                                        <p:tav tm="0">
                                          <p:val>
                                            <p:fltVal val="0"/>
                                          </p:val>
                                        </p:tav>
                                        <p:tav tm="100000">
                                          <p:val>
                                            <p:strVal val="#ppt_h"/>
                                          </p:val>
                                        </p:tav>
                                      </p:tavLst>
                                    </p:anim>
                                    <p:anim calcmode="lin" valueType="num">
                                      <p:cBhvr>
                                        <p:cTn id="10" dur="2000" fill="hold"/>
                                        <p:tgtEl>
                                          <p:spTgt spid="151556"/>
                                        </p:tgtEl>
                                        <p:attrNameLst>
                                          <p:attrName>ppt_w</p:attrName>
                                        </p:attrNameLst>
                                      </p:cBhvr>
                                      <p:tavLst>
                                        <p:tav tm="0">
                                          <p:val>
                                            <p:fltVal val="0"/>
                                          </p:val>
                                        </p:tav>
                                        <p:tav tm="100000">
                                          <p:val>
                                            <p:strVal val="#ppt_w"/>
                                          </p:val>
                                        </p:tav>
                                      </p:tavLst>
                                    </p:anim>
                                  </p:childTnLst>
                                </p:cTn>
                              </p:par>
                            </p:childTnLst>
                          </p:cTn>
                        </p:par>
                        <p:par>
                          <p:cTn id="11" fill="hold" nodeType="afterGroup">
                            <p:stCondLst>
                              <p:cond delay="2000"/>
                            </p:stCondLst>
                            <p:childTnLst>
                              <p:par>
                                <p:cTn id="12" presetID="8" presetClass="exit" presetSubtype="16" fill="hold" nodeType="afterEffect">
                                  <p:stCondLst>
                                    <p:cond delay="0"/>
                                  </p:stCondLst>
                                  <p:childTnLst>
                                    <p:animEffect transition="out" filter="diamond(in)">
                                      <p:cBhvr>
                                        <p:cTn id="13" dur="2000"/>
                                        <p:tgtEl>
                                          <p:spTgt spid="151556"/>
                                        </p:tgtEl>
                                      </p:cBhvr>
                                    </p:animEffect>
                                    <p:set>
                                      <p:cBhvr>
                                        <p:cTn id="14" dur="1" fill="hold">
                                          <p:stCondLst>
                                            <p:cond delay="1999"/>
                                          </p:stCondLst>
                                        </p:cTn>
                                        <p:tgtEl>
                                          <p:spTgt spid="151556"/>
                                        </p:tgtEl>
                                        <p:attrNameLst>
                                          <p:attrName>style.visibility</p:attrName>
                                        </p:attrNameLst>
                                      </p:cBhvr>
                                      <p:to>
                                        <p:strVal val="hidden"/>
                                      </p:to>
                                    </p:set>
                                  </p:childTnLst>
                                </p:cTn>
                              </p:par>
                            </p:childTnLst>
                          </p:cTn>
                        </p:par>
                        <p:par>
                          <p:cTn id="15" fill="hold" nodeType="afterGroup">
                            <p:stCondLst>
                              <p:cond delay="4000"/>
                            </p:stCondLst>
                            <p:childTnLst>
                              <p:par>
                                <p:cTn id="16" presetID="19" presetClass="entr" presetSubtype="10" repeatCount="indefinite" fill="hold" nodeType="afterEffect">
                                  <p:stCondLst>
                                    <p:cond delay="0"/>
                                  </p:stCondLst>
                                  <p:childTnLst>
                                    <p:set>
                                      <p:cBhvr>
                                        <p:cTn id="17" dur="1" fill="hold">
                                          <p:stCondLst>
                                            <p:cond delay="0"/>
                                          </p:stCondLst>
                                        </p:cTn>
                                        <p:tgtEl>
                                          <p:spTgt spid="151556"/>
                                        </p:tgtEl>
                                        <p:attrNameLst>
                                          <p:attrName>style.visibility</p:attrName>
                                        </p:attrNameLst>
                                      </p:cBhvr>
                                      <p:to>
                                        <p:strVal val="visible"/>
                                      </p:to>
                                    </p:set>
                                    <p:anim calcmode="lin" valueType="num">
                                      <p:cBhvr>
                                        <p:cTn id="18" dur="5000" fill="hold"/>
                                        <p:tgtEl>
                                          <p:spTgt spid="151556"/>
                                        </p:tgtEl>
                                        <p:attrNameLst>
                                          <p:attrName>ppt_w</p:attrName>
                                        </p:attrNameLst>
                                      </p:cBhvr>
                                      <p:tavLst>
                                        <p:tav tm="0" fmla="#ppt_w*sin(2.5*pi*$)">
                                          <p:val>
                                            <p:fltVal val="0"/>
                                          </p:val>
                                        </p:tav>
                                        <p:tav tm="100000">
                                          <p:val>
                                            <p:fltVal val="1"/>
                                          </p:val>
                                        </p:tav>
                                      </p:tavLst>
                                    </p:anim>
                                    <p:anim calcmode="lin" valueType="num">
                                      <p:cBhvr>
                                        <p:cTn id="19" dur="5000" fill="hold"/>
                                        <p:tgtEl>
                                          <p:spTgt spid="15155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Text Box 5"/>
          <p:cNvSpPr txBox="1">
            <a:spLocks noChangeArrowheads="1"/>
          </p:cNvSpPr>
          <p:nvPr/>
        </p:nvSpPr>
        <p:spPr bwMode="auto">
          <a:xfrm>
            <a:off x="0" y="5334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0000FF"/>
                </a:solidFill>
                <a:latin typeface="Times New Roman" pitchFamily="18" charset="0"/>
                <a:cs typeface="Times New Roman" pitchFamily="18" charset="0"/>
              </a:rPr>
              <a:t>Chính tả(nghe – viết)</a:t>
            </a:r>
          </a:p>
        </p:txBody>
      </p:sp>
      <p:sp>
        <p:nvSpPr>
          <p:cNvPr id="4105" name="Text Box 9"/>
          <p:cNvSpPr txBox="1">
            <a:spLocks noChangeArrowheads="1"/>
          </p:cNvSpPr>
          <p:nvPr/>
        </p:nvSpPr>
        <p:spPr bwMode="auto">
          <a:xfrm>
            <a:off x="1295400" y="3276600"/>
            <a:ext cx="7391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spcBef>
                <a:spcPct val="50000"/>
              </a:spcBef>
            </a:pPr>
            <a:r>
              <a:rPr lang="en-US" sz="3200" b="1">
                <a:solidFill>
                  <a:srgbClr val="0000FF"/>
                </a:solidFill>
                <a:latin typeface="Times New Roman" pitchFamily="18" charset="0"/>
                <a:cs typeface="Times New Roman" pitchFamily="18" charset="0"/>
              </a:rPr>
              <a:t>- bác sỹ, xung quanh, thị xã, sáng sớm. </a:t>
            </a:r>
          </a:p>
        </p:txBody>
      </p:sp>
      <p:sp>
        <p:nvSpPr>
          <p:cNvPr id="10247" name="WordArt 7"/>
          <p:cNvSpPr>
            <a:spLocks noChangeArrowheads="1" noChangeShapeType="1" noTextEdit="1"/>
          </p:cNvSpPr>
          <p:nvPr/>
        </p:nvSpPr>
        <p:spPr bwMode="auto">
          <a:xfrm>
            <a:off x="179388" y="1628775"/>
            <a:ext cx="2979737" cy="647700"/>
          </a:xfrm>
          <a:prstGeom prst="rect">
            <a:avLst/>
          </a:prstGeom>
        </p:spPr>
        <p:txBody>
          <a:bodyPr wrap="none" fromWordArt="1">
            <a:prstTxWarp prst="textPlain">
              <a:avLst>
                <a:gd name="adj" fmla="val 50000"/>
              </a:avLst>
            </a:prstTxWarp>
          </a:bodyPr>
          <a:lstStyle/>
          <a:p>
            <a:pPr algn="ctr"/>
            <a:r>
              <a:rPr lang="en-US" sz="3600" b="1" kern="1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KIỂM TRA BÀI CŨ</a:t>
            </a:r>
          </a:p>
        </p:txBody>
      </p:sp>
      <p:sp>
        <p:nvSpPr>
          <p:cNvPr id="10248" name="Text Box 8"/>
          <p:cNvSpPr txBox="1">
            <a:spLocks noChangeArrowheads="1"/>
          </p:cNvSpPr>
          <p:nvPr/>
        </p:nvSpPr>
        <p:spPr bwMode="auto">
          <a:xfrm>
            <a:off x="684213" y="2636838"/>
            <a:ext cx="2447925" cy="519112"/>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sz="2800" b="1">
                <a:solidFill>
                  <a:srgbClr val="0000FF"/>
                </a:solidFill>
                <a:latin typeface="Times New Roman" pitchFamily="18" charset="0"/>
                <a:cs typeface="Times New Roman" pitchFamily="18" charset="0"/>
              </a:rPr>
              <a:t>Viết:</a:t>
            </a:r>
          </a:p>
        </p:txBody>
      </p:sp>
      <p:pic>
        <p:nvPicPr>
          <p:cNvPr id="10249" name="Picture 7" descr="gardg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34000"/>
            <a:ext cx="8915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7"/>
                                        </p:tgtEl>
                                        <p:attrNameLst>
                                          <p:attrName>style.visibility</p:attrName>
                                        </p:attrNameLst>
                                      </p:cBhvr>
                                      <p:to>
                                        <p:strVal val="visible"/>
                                      </p:to>
                                    </p:set>
                                    <p:anim calcmode="lin" valueType="num">
                                      <p:cBhvr additive="base">
                                        <p:cTn id="7" dur="500" fill="hold"/>
                                        <p:tgtEl>
                                          <p:spTgt spid="10247"/>
                                        </p:tgtEl>
                                        <p:attrNameLst>
                                          <p:attrName>ppt_x</p:attrName>
                                        </p:attrNameLst>
                                      </p:cBhvr>
                                      <p:tavLst>
                                        <p:tav tm="0">
                                          <p:val>
                                            <p:strVal val="#ppt_x"/>
                                          </p:val>
                                        </p:tav>
                                        <p:tav tm="100000">
                                          <p:val>
                                            <p:strVal val="#ppt_x"/>
                                          </p:val>
                                        </p:tav>
                                      </p:tavLst>
                                    </p:anim>
                                    <p:anim calcmode="lin" valueType="num">
                                      <p:cBhvr additive="base">
                                        <p:cTn id="8" dur="500" fill="hold"/>
                                        <p:tgtEl>
                                          <p:spTgt spid="1024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10248">
                                            <p:txEl>
                                              <p:pRg st="0" end="0"/>
                                            </p:txEl>
                                          </p:spTgt>
                                        </p:tgtEl>
                                        <p:attrNameLst>
                                          <p:attrName>style.visibility</p:attrName>
                                        </p:attrNameLst>
                                      </p:cBhvr>
                                      <p:to>
                                        <p:strVal val="visible"/>
                                      </p:to>
                                    </p:set>
                                    <p:anim calcmode="discrete" valueType="clr">
                                      <p:cBhvr override="childStyle">
                                        <p:cTn id="13" dur="80"/>
                                        <p:tgtEl>
                                          <p:spTgt spid="1024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0248">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10248">
                                            <p:txEl>
                                              <p:pRg st="0" end="0"/>
                                            </p:txEl>
                                          </p:spTgt>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4105">
                                            <p:txEl>
                                              <p:pRg st="0" end="0"/>
                                            </p:txEl>
                                          </p:spTgt>
                                        </p:tgtEl>
                                        <p:attrNameLst>
                                          <p:attrName>style.visibility</p:attrName>
                                        </p:attrNameLst>
                                      </p:cBhvr>
                                      <p:to>
                                        <p:strVal val="visible"/>
                                      </p:to>
                                    </p:set>
                                    <p:animEffect transition="in" filter="blinds(horizontal)">
                                      <p:cBhvr>
                                        <p:cTn id="20" dur="500"/>
                                        <p:tgtEl>
                                          <p:spTgt spid="410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0" y="10668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Times New Roman" pitchFamily="18" charset="0"/>
              </a:rPr>
              <a:t>Liên hợp quốc</a:t>
            </a:r>
          </a:p>
        </p:txBody>
      </p:sp>
      <p:sp>
        <p:nvSpPr>
          <p:cNvPr id="2055" name="Text Box 7"/>
          <p:cNvSpPr txBox="1">
            <a:spLocks noChangeArrowheads="1"/>
          </p:cNvSpPr>
          <p:nvPr/>
        </p:nvSpPr>
        <p:spPr bwMode="auto">
          <a:xfrm>
            <a:off x="0" y="1676400"/>
            <a:ext cx="914400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b="1">
                <a:solidFill>
                  <a:srgbClr val="0000FF"/>
                </a:solidFill>
                <a:latin typeface="Times New Roman" pitchFamily="18" charset="0"/>
              </a:rPr>
              <a:t>   Liên hợp quốc được thành lập ngày 24- 10- 1945. Đây là một tổ chức tập hợp các nước trên thế giới nhằm bảo vệ hòa bình, tăng cường hợp tác và phát triển. Tính đến tháng 10 năm 2002, Liên hợp quốc có 191 nước và vùng lãnh thổ là thành viên. Việt Nam trở thành thành viên Liên hợp quốc ngày 20 - 9- 1977.</a:t>
            </a:r>
          </a:p>
        </p:txBody>
      </p:sp>
      <p:sp>
        <p:nvSpPr>
          <p:cNvPr id="2059" name="Text Box 11"/>
          <p:cNvSpPr txBox="1">
            <a:spLocks noChangeArrowheads="1"/>
          </p:cNvSpPr>
          <p:nvPr/>
        </p:nvSpPr>
        <p:spPr bwMode="auto">
          <a:xfrm>
            <a:off x="0" y="5334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0000FF"/>
                </a:solidFill>
                <a:latin typeface="Times New Roman" pitchFamily="18" charset="0"/>
                <a:cs typeface="Times New Roman" pitchFamily="18" charset="0"/>
              </a:rPr>
              <a:t>Chính tả(nghe – viết)</a:t>
            </a:r>
          </a:p>
        </p:txBody>
      </p:sp>
      <p:sp>
        <p:nvSpPr>
          <p:cNvPr id="2060" name="Text Box 12"/>
          <p:cNvSpPr txBox="1">
            <a:spLocks noChangeArrowheads="1"/>
          </p:cNvSpPr>
          <p:nvPr/>
        </p:nvSpPr>
        <p:spPr bwMode="auto">
          <a:xfrm>
            <a:off x="0" y="4800600"/>
            <a:ext cx="914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a:solidFill>
                  <a:srgbClr val="FF0000"/>
                </a:solidFill>
                <a:latin typeface="Times New Roman" pitchFamily="18" charset="0"/>
                <a:cs typeface="Times New Roman" pitchFamily="18" charset="0"/>
              </a:rPr>
              <a:t>* Liên hợp quốc thành lập nhằm mục đích gì ?</a:t>
            </a:r>
          </a:p>
        </p:txBody>
      </p:sp>
      <p:sp>
        <p:nvSpPr>
          <p:cNvPr id="2061" name="Text Box 13"/>
          <p:cNvSpPr txBox="1">
            <a:spLocks noChangeArrowheads="1"/>
          </p:cNvSpPr>
          <p:nvPr/>
        </p:nvSpPr>
        <p:spPr bwMode="auto">
          <a:xfrm>
            <a:off x="0" y="5334000"/>
            <a:ext cx="9144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2800" b="1">
                <a:solidFill>
                  <a:srgbClr val="0000FF"/>
                </a:solidFill>
                <a:latin typeface="Times New Roman" pitchFamily="18" charset="0"/>
                <a:cs typeface="Times New Roman" pitchFamily="18" charset="0"/>
              </a:rPr>
              <a:t> - Nhằm mục đích bảo vệ hoà bình, tăng cường hợp tác và phát triển giữa các nước. </a:t>
            </a:r>
          </a:p>
        </p:txBody>
      </p:sp>
      <p:sp>
        <p:nvSpPr>
          <p:cNvPr id="2062" name="Text Box 14"/>
          <p:cNvSpPr txBox="1">
            <a:spLocks noChangeArrowheads="1"/>
          </p:cNvSpPr>
          <p:nvPr/>
        </p:nvSpPr>
        <p:spPr bwMode="auto">
          <a:xfrm>
            <a:off x="0" y="5029200"/>
            <a:ext cx="914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2800" b="1">
                <a:solidFill>
                  <a:srgbClr val="FF0000"/>
                </a:solidFill>
                <a:latin typeface="Times New Roman" pitchFamily="18" charset="0"/>
                <a:cs typeface="Times New Roman" pitchFamily="18" charset="0"/>
              </a:rPr>
              <a:t>* Có bao nhiêu nước thành viên tham gia Liên hợp quốc ?</a:t>
            </a:r>
          </a:p>
        </p:txBody>
      </p:sp>
      <p:sp>
        <p:nvSpPr>
          <p:cNvPr id="2063" name="Text Box 15"/>
          <p:cNvSpPr txBox="1">
            <a:spLocks noChangeArrowheads="1"/>
          </p:cNvSpPr>
          <p:nvPr/>
        </p:nvSpPr>
        <p:spPr bwMode="auto">
          <a:xfrm>
            <a:off x="0" y="5638800"/>
            <a:ext cx="914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a:solidFill>
                  <a:srgbClr val="0000FF"/>
                </a:solidFill>
                <a:latin typeface="Times New Roman" pitchFamily="18" charset="0"/>
                <a:cs typeface="Times New Roman" pitchFamily="18" charset="0"/>
              </a:rPr>
              <a:t>- Có 191 nước và vùng lãnh thổ .</a:t>
            </a:r>
          </a:p>
        </p:txBody>
      </p:sp>
      <p:sp>
        <p:nvSpPr>
          <p:cNvPr id="2064" name="Text Box 16"/>
          <p:cNvSpPr txBox="1">
            <a:spLocks noChangeArrowheads="1"/>
          </p:cNvSpPr>
          <p:nvPr/>
        </p:nvSpPr>
        <p:spPr bwMode="auto">
          <a:xfrm>
            <a:off x="0" y="5029200"/>
            <a:ext cx="9144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2800" b="1">
                <a:solidFill>
                  <a:srgbClr val="FF0000"/>
                </a:solidFill>
                <a:latin typeface="Times New Roman" pitchFamily="18" charset="0"/>
                <a:cs typeface="Times New Roman" pitchFamily="18" charset="0"/>
              </a:rPr>
              <a:t>* Việt Nam trở thành thành viên Liên hợp quốc   vào lúc nào ? </a:t>
            </a:r>
          </a:p>
        </p:txBody>
      </p:sp>
      <p:sp>
        <p:nvSpPr>
          <p:cNvPr id="2065" name="Text Box 17"/>
          <p:cNvSpPr txBox="1">
            <a:spLocks noChangeArrowheads="1"/>
          </p:cNvSpPr>
          <p:nvPr/>
        </p:nvSpPr>
        <p:spPr bwMode="auto">
          <a:xfrm>
            <a:off x="0" y="6019800"/>
            <a:ext cx="914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a:solidFill>
                  <a:srgbClr val="0000FF"/>
                </a:solidFill>
                <a:latin typeface="Times New Roman" pitchFamily="18" charset="0"/>
                <a:cs typeface="Times New Roman" pitchFamily="18" charset="0"/>
              </a:rPr>
              <a:t>- Vào ngày 20 - 09 – 1977.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checkerboard(across)">
                                      <p:cBhvr>
                                        <p:cTn id="7" dur="500"/>
                                        <p:tgtEl>
                                          <p:spTgt spid="20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2055"/>
                                        </p:tgtEl>
                                        <p:attrNameLst>
                                          <p:attrName>style.visibility</p:attrName>
                                        </p:attrNameLst>
                                      </p:cBhvr>
                                      <p:to>
                                        <p:strVal val="visible"/>
                                      </p:to>
                                    </p:set>
                                    <p:animEffect transition="in" filter="wedge">
                                      <p:cBhvr>
                                        <p:cTn id="12" dur="2000"/>
                                        <p:tgtEl>
                                          <p:spTgt spid="20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2060"/>
                                        </p:tgtEl>
                                        <p:attrNameLst>
                                          <p:attrName>style.visibility</p:attrName>
                                        </p:attrNameLst>
                                      </p:cBhvr>
                                      <p:to>
                                        <p:strVal val="visible"/>
                                      </p:to>
                                    </p:set>
                                    <p:anim calcmode="discrete" valueType="clr">
                                      <p:cBhvr override="childStyle">
                                        <p:cTn id="17" dur="80"/>
                                        <p:tgtEl>
                                          <p:spTgt spid="2060"/>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2060"/>
                                        </p:tgtEl>
                                        <p:attrNameLst>
                                          <p:attrName>fillcolor</p:attrName>
                                        </p:attrNameLst>
                                      </p:cBhvr>
                                      <p:tavLst>
                                        <p:tav tm="0">
                                          <p:val>
                                            <p:clrVal>
                                              <a:schemeClr val="accent2"/>
                                            </p:clrVal>
                                          </p:val>
                                        </p:tav>
                                        <p:tav tm="50000">
                                          <p:val>
                                            <p:clrVal>
                                              <a:schemeClr val="hlink"/>
                                            </p:clrVal>
                                          </p:val>
                                        </p:tav>
                                      </p:tavLst>
                                    </p:anim>
                                    <p:set>
                                      <p:cBhvr>
                                        <p:cTn id="19" dur="80"/>
                                        <p:tgtEl>
                                          <p:spTgt spid="2060"/>
                                        </p:tgtEl>
                                        <p:attrNameLst>
                                          <p:attrName>fill.type</p:attrName>
                                        </p:attrNameLst>
                                      </p:cBhvr>
                                      <p:to>
                                        <p:strVal val="solid"/>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2061"/>
                                        </p:tgtEl>
                                        <p:attrNameLst>
                                          <p:attrName>style.visibility</p:attrName>
                                        </p:attrNameLst>
                                      </p:cBhvr>
                                      <p:to>
                                        <p:strVal val="visible"/>
                                      </p:to>
                                    </p:set>
                                    <p:anim calcmode="discrete" valueType="clr">
                                      <p:cBhvr override="childStyle">
                                        <p:cTn id="24" dur="80"/>
                                        <p:tgtEl>
                                          <p:spTgt spid="2061"/>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2061"/>
                                        </p:tgtEl>
                                        <p:attrNameLst>
                                          <p:attrName>fillcolor</p:attrName>
                                        </p:attrNameLst>
                                      </p:cBhvr>
                                      <p:tavLst>
                                        <p:tav tm="0">
                                          <p:val>
                                            <p:clrVal>
                                              <a:schemeClr val="accent2"/>
                                            </p:clrVal>
                                          </p:val>
                                        </p:tav>
                                        <p:tav tm="50000">
                                          <p:val>
                                            <p:clrVal>
                                              <a:schemeClr val="hlink"/>
                                            </p:clrVal>
                                          </p:val>
                                        </p:tav>
                                      </p:tavLst>
                                    </p:anim>
                                    <p:set>
                                      <p:cBhvr>
                                        <p:cTn id="26" dur="80"/>
                                        <p:tgtEl>
                                          <p:spTgt spid="2061"/>
                                        </p:tgtEl>
                                        <p:attrNameLst>
                                          <p:attrName>fill.type</p:attrName>
                                        </p:attrNameLst>
                                      </p:cBhvr>
                                      <p:to>
                                        <p:strVal val="solid"/>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grpId="1" nodeType="clickEffect">
                                  <p:stCondLst>
                                    <p:cond delay="0"/>
                                  </p:stCondLst>
                                  <p:iterate type="lt">
                                    <p:tmPct val="0"/>
                                  </p:iterate>
                                  <p:childTnLst>
                                    <p:anim calcmode="lin" valueType="num">
                                      <p:cBhvr additive="base">
                                        <p:cTn id="30" dur="500"/>
                                        <p:tgtEl>
                                          <p:spTgt spid="2060"/>
                                        </p:tgtEl>
                                        <p:attrNameLst>
                                          <p:attrName>ppt_x</p:attrName>
                                        </p:attrNameLst>
                                      </p:cBhvr>
                                      <p:tavLst>
                                        <p:tav tm="0">
                                          <p:val>
                                            <p:strVal val="ppt_x"/>
                                          </p:val>
                                        </p:tav>
                                        <p:tav tm="100000">
                                          <p:val>
                                            <p:strVal val="ppt_x"/>
                                          </p:val>
                                        </p:tav>
                                      </p:tavLst>
                                    </p:anim>
                                    <p:anim calcmode="lin" valueType="num">
                                      <p:cBhvr additive="base">
                                        <p:cTn id="31" dur="500"/>
                                        <p:tgtEl>
                                          <p:spTgt spid="2060"/>
                                        </p:tgtEl>
                                        <p:attrNameLst>
                                          <p:attrName>ppt_y</p:attrName>
                                        </p:attrNameLst>
                                      </p:cBhvr>
                                      <p:tavLst>
                                        <p:tav tm="0">
                                          <p:val>
                                            <p:strVal val="ppt_y"/>
                                          </p:val>
                                        </p:tav>
                                        <p:tav tm="100000">
                                          <p:val>
                                            <p:strVal val="1+ppt_h/2"/>
                                          </p:val>
                                        </p:tav>
                                      </p:tavLst>
                                    </p:anim>
                                    <p:set>
                                      <p:cBhvr>
                                        <p:cTn id="32" dur="1" fill="hold">
                                          <p:stCondLst>
                                            <p:cond delay="499"/>
                                          </p:stCondLst>
                                        </p:cTn>
                                        <p:tgtEl>
                                          <p:spTgt spid="2060"/>
                                        </p:tgtEl>
                                        <p:attrNameLst>
                                          <p:attrName>style.visibility</p:attrName>
                                        </p:attrNameLst>
                                      </p:cBhvr>
                                      <p:to>
                                        <p:strVal val="hidden"/>
                                      </p:to>
                                    </p:set>
                                  </p:childTnLst>
                                </p:cTn>
                              </p:par>
                              <p:par>
                                <p:cTn id="33" presetID="2" presetClass="exit" presetSubtype="4" fill="hold" grpId="1" nodeType="withEffect">
                                  <p:stCondLst>
                                    <p:cond delay="0"/>
                                  </p:stCondLst>
                                  <p:iterate type="lt">
                                    <p:tmPct val="0"/>
                                  </p:iterate>
                                  <p:childTnLst>
                                    <p:anim calcmode="lin" valueType="num">
                                      <p:cBhvr additive="base">
                                        <p:cTn id="34" dur="500"/>
                                        <p:tgtEl>
                                          <p:spTgt spid="2061"/>
                                        </p:tgtEl>
                                        <p:attrNameLst>
                                          <p:attrName>ppt_x</p:attrName>
                                        </p:attrNameLst>
                                      </p:cBhvr>
                                      <p:tavLst>
                                        <p:tav tm="0">
                                          <p:val>
                                            <p:strVal val="ppt_x"/>
                                          </p:val>
                                        </p:tav>
                                        <p:tav tm="100000">
                                          <p:val>
                                            <p:strVal val="ppt_x"/>
                                          </p:val>
                                        </p:tav>
                                      </p:tavLst>
                                    </p:anim>
                                    <p:anim calcmode="lin" valueType="num">
                                      <p:cBhvr additive="base">
                                        <p:cTn id="35" dur="500"/>
                                        <p:tgtEl>
                                          <p:spTgt spid="2061"/>
                                        </p:tgtEl>
                                        <p:attrNameLst>
                                          <p:attrName>ppt_y</p:attrName>
                                        </p:attrNameLst>
                                      </p:cBhvr>
                                      <p:tavLst>
                                        <p:tav tm="0">
                                          <p:val>
                                            <p:strVal val="ppt_y"/>
                                          </p:val>
                                        </p:tav>
                                        <p:tav tm="100000">
                                          <p:val>
                                            <p:strVal val="1+ppt_h/2"/>
                                          </p:val>
                                        </p:tav>
                                      </p:tavLst>
                                    </p:anim>
                                    <p:set>
                                      <p:cBhvr>
                                        <p:cTn id="36" dur="1" fill="hold">
                                          <p:stCondLst>
                                            <p:cond delay="499"/>
                                          </p:stCondLst>
                                        </p:cTn>
                                        <p:tgtEl>
                                          <p:spTgt spid="2061"/>
                                        </p:tgtEl>
                                        <p:attrNameLst>
                                          <p:attrName>style.visibility</p:attrName>
                                        </p:attrNameLst>
                                      </p:cBhvr>
                                      <p:to>
                                        <p:strVal val="hidden"/>
                                      </p:to>
                                    </p:set>
                                  </p:childTnLst>
                                </p:cTn>
                              </p:par>
                            </p:childTnLst>
                          </p:cTn>
                        </p:par>
                        <p:par>
                          <p:cTn id="37" fill="hold" nodeType="afterGroup">
                            <p:stCondLst>
                              <p:cond delay="500"/>
                            </p:stCondLst>
                            <p:childTnLst>
                              <p:par>
                                <p:cTn id="38" presetID="27" presetClass="entr" presetSubtype="0" fill="hold" grpId="0" nodeType="afterEffect">
                                  <p:stCondLst>
                                    <p:cond delay="0"/>
                                  </p:stCondLst>
                                  <p:iterate type="lt">
                                    <p:tmPct val="50000"/>
                                  </p:iterate>
                                  <p:childTnLst>
                                    <p:set>
                                      <p:cBhvr>
                                        <p:cTn id="39" dur="1" fill="hold">
                                          <p:stCondLst>
                                            <p:cond delay="0"/>
                                          </p:stCondLst>
                                        </p:cTn>
                                        <p:tgtEl>
                                          <p:spTgt spid="2062"/>
                                        </p:tgtEl>
                                        <p:attrNameLst>
                                          <p:attrName>style.visibility</p:attrName>
                                        </p:attrNameLst>
                                      </p:cBhvr>
                                      <p:to>
                                        <p:strVal val="visible"/>
                                      </p:to>
                                    </p:set>
                                    <p:anim calcmode="discrete" valueType="clr">
                                      <p:cBhvr override="childStyle">
                                        <p:cTn id="40" dur="80"/>
                                        <p:tgtEl>
                                          <p:spTgt spid="2062"/>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2062"/>
                                        </p:tgtEl>
                                        <p:attrNameLst>
                                          <p:attrName>fillcolor</p:attrName>
                                        </p:attrNameLst>
                                      </p:cBhvr>
                                      <p:tavLst>
                                        <p:tav tm="0">
                                          <p:val>
                                            <p:clrVal>
                                              <a:schemeClr val="accent2"/>
                                            </p:clrVal>
                                          </p:val>
                                        </p:tav>
                                        <p:tav tm="50000">
                                          <p:val>
                                            <p:clrVal>
                                              <a:schemeClr val="hlink"/>
                                            </p:clrVal>
                                          </p:val>
                                        </p:tav>
                                      </p:tavLst>
                                    </p:anim>
                                    <p:set>
                                      <p:cBhvr>
                                        <p:cTn id="42" dur="80"/>
                                        <p:tgtEl>
                                          <p:spTgt spid="2062"/>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2063"/>
                                        </p:tgtEl>
                                        <p:attrNameLst>
                                          <p:attrName>style.visibility</p:attrName>
                                        </p:attrNameLst>
                                      </p:cBhvr>
                                      <p:to>
                                        <p:strVal val="visible"/>
                                      </p:to>
                                    </p:set>
                                    <p:anim calcmode="discrete" valueType="clr">
                                      <p:cBhvr override="childStyle">
                                        <p:cTn id="47" dur="80"/>
                                        <p:tgtEl>
                                          <p:spTgt spid="2063"/>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2063"/>
                                        </p:tgtEl>
                                        <p:attrNameLst>
                                          <p:attrName>fillcolor</p:attrName>
                                        </p:attrNameLst>
                                      </p:cBhvr>
                                      <p:tavLst>
                                        <p:tav tm="0">
                                          <p:val>
                                            <p:clrVal>
                                              <a:schemeClr val="accent2"/>
                                            </p:clrVal>
                                          </p:val>
                                        </p:tav>
                                        <p:tav tm="50000">
                                          <p:val>
                                            <p:clrVal>
                                              <a:schemeClr val="hlink"/>
                                            </p:clrVal>
                                          </p:val>
                                        </p:tav>
                                      </p:tavLst>
                                    </p:anim>
                                    <p:set>
                                      <p:cBhvr>
                                        <p:cTn id="49" dur="80"/>
                                        <p:tgtEl>
                                          <p:spTgt spid="2063"/>
                                        </p:tgtEl>
                                        <p:attrNameLst>
                                          <p:attrName>fill.type</p:attrName>
                                        </p:attrNameLst>
                                      </p:cBhvr>
                                      <p:to>
                                        <p:strVal val="solid"/>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xit" presetSubtype="4" fill="hold" grpId="1" nodeType="clickEffect">
                                  <p:stCondLst>
                                    <p:cond delay="0"/>
                                  </p:stCondLst>
                                  <p:iterate type="lt">
                                    <p:tmPct val="0"/>
                                  </p:iterate>
                                  <p:childTnLst>
                                    <p:anim calcmode="lin" valueType="num">
                                      <p:cBhvr additive="base">
                                        <p:cTn id="53" dur="500"/>
                                        <p:tgtEl>
                                          <p:spTgt spid="2062"/>
                                        </p:tgtEl>
                                        <p:attrNameLst>
                                          <p:attrName>ppt_x</p:attrName>
                                        </p:attrNameLst>
                                      </p:cBhvr>
                                      <p:tavLst>
                                        <p:tav tm="0">
                                          <p:val>
                                            <p:strVal val="ppt_x"/>
                                          </p:val>
                                        </p:tav>
                                        <p:tav tm="100000">
                                          <p:val>
                                            <p:strVal val="ppt_x"/>
                                          </p:val>
                                        </p:tav>
                                      </p:tavLst>
                                    </p:anim>
                                    <p:anim calcmode="lin" valueType="num">
                                      <p:cBhvr additive="base">
                                        <p:cTn id="54" dur="500"/>
                                        <p:tgtEl>
                                          <p:spTgt spid="2062"/>
                                        </p:tgtEl>
                                        <p:attrNameLst>
                                          <p:attrName>ppt_y</p:attrName>
                                        </p:attrNameLst>
                                      </p:cBhvr>
                                      <p:tavLst>
                                        <p:tav tm="0">
                                          <p:val>
                                            <p:strVal val="ppt_y"/>
                                          </p:val>
                                        </p:tav>
                                        <p:tav tm="100000">
                                          <p:val>
                                            <p:strVal val="1+ppt_h/2"/>
                                          </p:val>
                                        </p:tav>
                                      </p:tavLst>
                                    </p:anim>
                                    <p:set>
                                      <p:cBhvr>
                                        <p:cTn id="55" dur="1" fill="hold">
                                          <p:stCondLst>
                                            <p:cond delay="499"/>
                                          </p:stCondLst>
                                        </p:cTn>
                                        <p:tgtEl>
                                          <p:spTgt spid="2062"/>
                                        </p:tgtEl>
                                        <p:attrNameLst>
                                          <p:attrName>style.visibility</p:attrName>
                                        </p:attrNameLst>
                                      </p:cBhvr>
                                      <p:to>
                                        <p:strVal val="hidden"/>
                                      </p:to>
                                    </p:set>
                                  </p:childTnLst>
                                </p:cTn>
                              </p:par>
                              <p:par>
                                <p:cTn id="56" presetID="2" presetClass="exit" presetSubtype="4" fill="hold" grpId="1" nodeType="withEffect">
                                  <p:stCondLst>
                                    <p:cond delay="0"/>
                                  </p:stCondLst>
                                  <p:iterate type="lt">
                                    <p:tmPct val="0"/>
                                  </p:iterate>
                                  <p:childTnLst>
                                    <p:anim calcmode="lin" valueType="num">
                                      <p:cBhvr additive="base">
                                        <p:cTn id="57" dur="500"/>
                                        <p:tgtEl>
                                          <p:spTgt spid="2063"/>
                                        </p:tgtEl>
                                        <p:attrNameLst>
                                          <p:attrName>ppt_x</p:attrName>
                                        </p:attrNameLst>
                                      </p:cBhvr>
                                      <p:tavLst>
                                        <p:tav tm="0">
                                          <p:val>
                                            <p:strVal val="ppt_x"/>
                                          </p:val>
                                        </p:tav>
                                        <p:tav tm="100000">
                                          <p:val>
                                            <p:strVal val="ppt_x"/>
                                          </p:val>
                                        </p:tav>
                                      </p:tavLst>
                                    </p:anim>
                                    <p:anim calcmode="lin" valueType="num">
                                      <p:cBhvr additive="base">
                                        <p:cTn id="58" dur="500"/>
                                        <p:tgtEl>
                                          <p:spTgt spid="2063"/>
                                        </p:tgtEl>
                                        <p:attrNameLst>
                                          <p:attrName>ppt_y</p:attrName>
                                        </p:attrNameLst>
                                      </p:cBhvr>
                                      <p:tavLst>
                                        <p:tav tm="0">
                                          <p:val>
                                            <p:strVal val="ppt_y"/>
                                          </p:val>
                                        </p:tav>
                                        <p:tav tm="100000">
                                          <p:val>
                                            <p:strVal val="1+ppt_h/2"/>
                                          </p:val>
                                        </p:tav>
                                      </p:tavLst>
                                    </p:anim>
                                    <p:set>
                                      <p:cBhvr>
                                        <p:cTn id="59" dur="1" fill="hold">
                                          <p:stCondLst>
                                            <p:cond delay="499"/>
                                          </p:stCondLst>
                                        </p:cTn>
                                        <p:tgtEl>
                                          <p:spTgt spid="2063"/>
                                        </p:tgtEl>
                                        <p:attrNameLst>
                                          <p:attrName>style.visibility</p:attrName>
                                        </p:attrNameLst>
                                      </p:cBhvr>
                                      <p:to>
                                        <p:strVal val="hidden"/>
                                      </p:to>
                                    </p:set>
                                  </p:childTnLst>
                                </p:cTn>
                              </p:par>
                            </p:childTnLst>
                          </p:cTn>
                        </p:par>
                        <p:par>
                          <p:cTn id="60" fill="hold" nodeType="afterGroup">
                            <p:stCondLst>
                              <p:cond delay="500"/>
                            </p:stCondLst>
                            <p:childTnLst>
                              <p:par>
                                <p:cTn id="61" presetID="27" presetClass="entr" presetSubtype="0" fill="hold" grpId="0" nodeType="afterEffect">
                                  <p:stCondLst>
                                    <p:cond delay="0"/>
                                  </p:stCondLst>
                                  <p:iterate type="lt">
                                    <p:tmPct val="50000"/>
                                  </p:iterate>
                                  <p:childTnLst>
                                    <p:set>
                                      <p:cBhvr>
                                        <p:cTn id="62" dur="1" fill="hold">
                                          <p:stCondLst>
                                            <p:cond delay="0"/>
                                          </p:stCondLst>
                                        </p:cTn>
                                        <p:tgtEl>
                                          <p:spTgt spid="2064"/>
                                        </p:tgtEl>
                                        <p:attrNameLst>
                                          <p:attrName>style.visibility</p:attrName>
                                        </p:attrNameLst>
                                      </p:cBhvr>
                                      <p:to>
                                        <p:strVal val="visible"/>
                                      </p:to>
                                    </p:set>
                                    <p:anim calcmode="discrete" valueType="clr">
                                      <p:cBhvr override="childStyle">
                                        <p:cTn id="63" dur="80"/>
                                        <p:tgtEl>
                                          <p:spTgt spid="2064"/>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2064"/>
                                        </p:tgtEl>
                                        <p:attrNameLst>
                                          <p:attrName>fillcolor</p:attrName>
                                        </p:attrNameLst>
                                      </p:cBhvr>
                                      <p:tavLst>
                                        <p:tav tm="0">
                                          <p:val>
                                            <p:clrVal>
                                              <a:schemeClr val="accent2"/>
                                            </p:clrVal>
                                          </p:val>
                                        </p:tav>
                                        <p:tav tm="50000">
                                          <p:val>
                                            <p:clrVal>
                                              <a:schemeClr val="hlink"/>
                                            </p:clrVal>
                                          </p:val>
                                        </p:tav>
                                      </p:tavLst>
                                    </p:anim>
                                    <p:set>
                                      <p:cBhvr>
                                        <p:cTn id="65" dur="80"/>
                                        <p:tgtEl>
                                          <p:spTgt spid="2064"/>
                                        </p:tgtEl>
                                        <p:attrNameLst>
                                          <p:attrName>fill.type</p:attrName>
                                        </p:attrNameLst>
                                      </p:cBhvr>
                                      <p:to>
                                        <p:strVal val="solid"/>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27" presetClass="entr" presetSubtype="0" fill="hold" grpId="0" nodeType="clickEffect">
                                  <p:stCondLst>
                                    <p:cond delay="0"/>
                                  </p:stCondLst>
                                  <p:iterate type="lt">
                                    <p:tmPct val="50000"/>
                                  </p:iterate>
                                  <p:childTnLst>
                                    <p:set>
                                      <p:cBhvr>
                                        <p:cTn id="69" dur="1" fill="hold">
                                          <p:stCondLst>
                                            <p:cond delay="0"/>
                                          </p:stCondLst>
                                        </p:cTn>
                                        <p:tgtEl>
                                          <p:spTgt spid="2065"/>
                                        </p:tgtEl>
                                        <p:attrNameLst>
                                          <p:attrName>style.visibility</p:attrName>
                                        </p:attrNameLst>
                                      </p:cBhvr>
                                      <p:to>
                                        <p:strVal val="visible"/>
                                      </p:to>
                                    </p:set>
                                    <p:anim calcmode="discrete" valueType="clr">
                                      <p:cBhvr override="childStyle">
                                        <p:cTn id="70" dur="80"/>
                                        <p:tgtEl>
                                          <p:spTgt spid="2065"/>
                                        </p:tgtEl>
                                        <p:attrNameLst>
                                          <p:attrName>style.color</p:attrName>
                                        </p:attrNameLst>
                                      </p:cBhvr>
                                      <p:tavLst>
                                        <p:tav tm="0">
                                          <p:val>
                                            <p:clrVal>
                                              <a:schemeClr val="accent2"/>
                                            </p:clrVal>
                                          </p:val>
                                        </p:tav>
                                        <p:tav tm="50000">
                                          <p:val>
                                            <p:clrVal>
                                              <a:schemeClr val="hlink"/>
                                            </p:clrVal>
                                          </p:val>
                                        </p:tav>
                                      </p:tavLst>
                                    </p:anim>
                                    <p:anim calcmode="discrete" valueType="clr">
                                      <p:cBhvr>
                                        <p:cTn id="71" dur="80"/>
                                        <p:tgtEl>
                                          <p:spTgt spid="2065"/>
                                        </p:tgtEl>
                                        <p:attrNameLst>
                                          <p:attrName>fillcolor</p:attrName>
                                        </p:attrNameLst>
                                      </p:cBhvr>
                                      <p:tavLst>
                                        <p:tav tm="0">
                                          <p:val>
                                            <p:clrVal>
                                              <a:schemeClr val="accent2"/>
                                            </p:clrVal>
                                          </p:val>
                                        </p:tav>
                                        <p:tav tm="50000">
                                          <p:val>
                                            <p:clrVal>
                                              <a:schemeClr val="hlink"/>
                                            </p:clrVal>
                                          </p:val>
                                        </p:tav>
                                      </p:tavLst>
                                    </p:anim>
                                    <p:set>
                                      <p:cBhvr>
                                        <p:cTn id="72" dur="80"/>
                                        <p:tgtEl>
                                          <p:spTgt spid="206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P spid="2055" grpId="0"/>
      <p:bldP spid="2060" grpId="0"/>
      <p:bldP spid="2060" grpId="1"/>
      <p:bldP spid="2061" grpId="0"/>
      <p:bldP spid="2061" grpId="1"/>
      <p:bldP spid="2062" grpId="0"/>
      <p:bldP spid="2062" grpId="1"/>
      <p:bldP spid="2063" grpId="0"/>
      <p:bldP spid="2063" grpId="1"/>
      <p:bldP spid="2064" grpId="0"/>
      <p:bldP spid="206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5"/>
          <p:cNvSpPr txBox="1">
            <a:spLocks noChangeArrowheads="1"/>
          </p:cNvSpPr>
          <p:nvPr/>
        </p:nvSpPr>
        <p:spPr bwMode="auto">
          <a:xfrm>
            <a:off x="0" y="1828800"/>
            <a:ext cx="9144000" cy="350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a:latin typeface="Times New Roman" pitchFamily="18" charset="0"/>
              </a:rPr>
              <a:t>     </a:t>
            </a:r>
            <a:r>
              <a:rPr lang="en-US" sz="3200" b="1">
                <a:solidFill>
                  <a:srgbClr val="0000FF"/>
                </a:solidFill>
                <a:latin typeface="Times New Roman" pitchFamily="18" charset="0"/>
              </a:rPr>
              <a:t>Liên hợp quốc được thành lập ngày</a:t>
            </a:r>
            <a:r>
              <a:rPr lang="en-US" sz="3200" b="1">
                <a:latin typeface="Times New Roman" pitchFamily="18" charset="0"/>
              </a:rPr>
              <a:t> </a:t>
            </a:r>
            <a:r>
              <a:rPr lang="en-US" sz="3200" b="1">
                <a:solidFill>
                  <a:srgbClr val="990000"/>
                </a:solidFill>
                <a:latin typeface="Times New Roman" pitchFamily="18" charset="0"/>
              </a:rPr>
              <a:t>24- 10- 1945.</a:t>
            </a:r>
            <a:r>
              <a:rPr lang="en-US" sz="3200" b="1">
                <a:latin typeface="Times New Roman" pitchFamily="18" charset="0"/>
              </a:rPr>
              <a:t> </a:t>
            </a:r>
            <a:r>
              <a:rPr lang="en-US" sz="3200" b="1">
                <a:solidFill>
                  <a:srgbClr val="0000FF"/>
                </a:solidFill>
                <a:latin typeface="Times New Roman" pitchFamily="18" charset="0"/>
              </a:rPr>
              <a:t>Đây là một tổ chức tập hợp các nước trên thế giới nhằm</a:t>
            </a:r>
            <a:r>
              <a:rPr lang="en-US" sz="3200" b="1">
                <a:latin typeface="Times New Roman" pitchFamily="18" charset="0"/>
              </a:rPr>
              <a:t> </a:t>
            </a:r>
            <a:r>
              <a:rPr lang="en-US" sz="3200" b="1">
                <a:solidFill>
                  <a:srgbClr val="990000"/>
                </a:solidFill>
                <a:latin typeface="Times New Roman" pitchFamily="18" charset="0"/>
              </a:rPr>
              <a:t>bảo vệ hòa bình</a:t>
            </a:r>
            <a:r>
              <a:rPr lang="en-US" sz="3200" b="1">
                <a:latin typeface="Times New Roman" pitchFamily="18" charset="0"/>
              </a:rPr>
              <a:t>, </a:t>
            </a:r>
            <a:r>
              <a:rPr lang="en-US" sz="3200" b="1">
                <a:solidFill>
                  <a:srgbClr val="0000FF"/>
                </a:solidFill>
                <a:latin typeface="Times New Roman" pitchFamily="18" charset="0"/>
              </a:rPr>
              <a:t>tăng cường</a:t>
            </a:r>
            <a:r>
              <a:rPr lang="en-US" sz="3200" b="1">
                <a:latin typeface="Times New Roman" pitchFamily="18" charset="0"/>
              </a:rPr>
              <a:t> </a:t>
            </a:r>
            <a:r>
              <a:rPr lang="en-US" sz="3200" b="1">
                <a:solidFill>
                  <a:srgbClr val="990000"/>
                </a:solidFill>
                <a:latin typeface="Times New Roman" pitchFamily="18" charset="0"/>
              </a:rPr>
              <a:t>hợp tác</a:t>
            </a:r>
            <a:r>
              <a:rPr lang="en-US" sz="3200" b="1">
                <a:latin typeface="Times New Roman" pitchFamily="18" charset="0"/>
              </a:rPr>
              <a:t> và </a:t>
            </a:r>
            <a:r>
              <a:rPr lang="en-US" sz="3200" b="1">
                <a:solidFill>
                  <a:srgbClr val="990000"/>
                </a:solidFill>
                <a:latin typeface="Times New Roman" pitchFamily="18" charset="0"/>
              </a:rPr>
              <a:t>phát triển</a:t>
            </a:r>
            <a:r>
              <a:rPr lang="en-US" sz="3200" b="1">
                <a:latin typeface="Times New Roman" pitchFamily="18" charset="0"/>
              </a:rPr>
              <a:t>. </a:t>
            </a:r>
            <a:r>
              <a:rPr lang="en-US" sz="3200" b="1">
                <a:solidFill>
                  <a:srgbClr val="0000FF"/>
                </a:solidFill>
                <a:latin typeface="Times New Roman" pitchFamily="18" charset="0"/>
              </a:rPr>
              <a:t>Tính đến tháng</a:t>
            </a:r>
            <a:r>
              <a:rPr lang="en-US" sz="3200" b="1">
                <a:latin typeface="Times New Roman" pitchFamily="18" charset="0"/>
              </a:rPr>
              <a:t> </a:t>
            </a:r>
            <a:r>
              <a:rPr lang="en-US" sz="3200" b="1">
                <a:solidFill>
                  <a:srgbClr val="990000"/>
                </a:solidFill>
                <a:latin typeface="Times New Roman" pitchFamily="18" charset="0"/>
              </a:rPr>
              <a:t>10 năm 2002</a:t>
            </a:r>
            <a:r>
              <a:rPr lang="en-US" sz="3200" b="1">
                <a:solidFill>
                  <a:srgbClr val="0000FF"/>
                </a:solidFill>
                <a:latin typeface="Times New Roman" pitchFamily="18" charset="0"/>
              </a:rPr>
              <a:t>, Liên hợp quốc có 191 nước và</a:t>
            </a:r>
            <a:r>
              <a:rPr lang="en-US" sz="3200" b="1">
                <a:latin typeface="Times New Roman" pitchFamily="18" charset="0"/>
              </a:rPr>
              <a:t> </a:t>
            </a:r>
            <a:r>
              <a:rPr lang="en-US" sz="3200" b="1">
                <a:solidFill>
                  <a:srgbClr val="990000"/>
                </a:solidFill>
                <a:latin typeface="Times New Roman" pitchFamily="18" charset="0"/>
              </a:rPr>
              <a:t>vùng lãnh thổ</a:t>
            </a:r>
            <a:r>
              <a:rPr lang="en-US" sz="3200" b="1">
                <a:latin typeface="Times New Roman" pitchFamily="18" charset="0"/>
              </a:rPr>
              <a:t> </a:t>
            </a:r>
            <a:r>
              <a:rPr lang="en-US" sz="3200" b="1">
                <a:solidFill>
                  <a:srgbClr val="0000FF"/>
                </a:solidFill>
                <a:latin typeface="Times New Roman" pitchFamily="18" charset="0"/>
              </a:rPr>
              <a:t>là thành viên.</a:t>
            </a:r>
            <a:r>
              <a:rPr lang="en-US" sz="3200" b="1">
                <a:latin typeface="Times New Roman" pitchFamily="18" charset="0"/>
              </a:rPr>
              <a:t> </a:t>
            </a:r>
            <a:r>
              <a:rPr lang="en-US" sz="3200" b="1">
                <a:solidFill>
                  <a:srgbClr val="990000"/>
                </a:solidFill>
                <a:latin typeface="Times New Roman" pitchFamily="18" charset="0"/>
              </a:rPr>
              <a:t>Việt Nam</a:t>
            </a:r>
            <a:r>
              <a:rPr lang="en-US" sz="3200" b="1">
                <a:latin typeface="Times New Roman" pitchFamily="18" charset="0"/>
              </a:rPr>
              <a:t> </a:t>
            </a:r>
            <a:r>
              <a:rPr lang="en-US" sz="3200" b="1">
                <a:solidFill>
                  <a:srgbClr val="0000FF"/>
                </a:solidFill>
                <a:latin typeface="Times New Roman" pitchFamily="18" charset="0"/>
              </a:rPr>
              <a:t>trở thành</a:t>
            </a:r>
            <a:r>
              <a:rPr lang="en-US" sz="3200" b="1">
                <a:latin typeface="Times New Roman" pitchFamily="18" charset="0"/>
              </a:rPr>
              <a:t> </a:t>
            </a:r>
            <a:r>
              <a:rPr lang="en-US" sz="3200" b="1">
                <a:solidFill>
                  <a:srgbClr val="990000"/>
                </a:solidFill>
                <a:latin typeface="Times New Roman" pitchFamily="18" charset="0"/>
              </a:rPr>
              <a:t>thành viên</a:t>
            </a:r>
            <a:r>
              <a:rPr lang="en-US" sz="3200" b="1">
                <a:latin typeface="Times New Roman" pitchFamily="18" charset="0"/>
              </a:rPr>
              <a:t> </a:t>
            </a:r>
            <a:r>
              <a:rPr lang="en-US" sz="3200" b="1">
                <a:solidFill>
                  <a:srgbClr val="0000FF"/>
                </a:solidFill>
                <a:latin typeface="Times New Roman" pitchFamily="18" charset="0"/>
              </a:rPr>
              <a:t>Liên hợp quốc ngày</a:t>
            </a:r>
            <a:r>
              <a:rPr lang="en-US" sz="3200" b="1">
                <a:latin typeface="Times New Roman" pitchFamily="18" charset="0"/>
              </a:rPr>
              <a:t> </a:t>
            </a:r>
            <a:r>
              <a:rPr lang="en-US" sz="3200" b="1">
                <a:solidFill>
                  <a:srgbClr val="990000"/>
                </a:solidFill>
                <a:latin typeface="Times New Roman" pitchFamily="18" charset="0"/>
              </a:rPr>
              <a:t>20 - 9- 1977.</a:t>
            </a:r>
          </a:p>
        </p:txBody>
      </p:sp>
      <p:sp>
        <p:nvSpPr>
          <p:cNvPr id="3079" name="Text Box 7"/>
          <p:cNvSpPr txBox="1">
            <a:spLocks noChangeArrowheads="1"/>
          </p:cNvSpPr>
          <p:nvPr/>
        </p:nvSpPr>
        <p:spPr bwMode="auto">
          <a:xfrm>
            <a:off x="0" y="10668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Times New Roman" pitchFamily="18" charset="0"/>
              </a:rPr>
              <a:t>Liên hợp quốc</a:t>
            </a:r>
          </a:p>
        </p:txBody>
      </p:sp>
      <p:sp>
        <p:nvSpPr>
          <p:cNvPr id="3081" name="Text Box 9"/>
          <p:cNvSpPr txBox="1">
            <a:spLocks noChangeArrowheads="1"/>
          </p:cNvSpPr>
          <p:nvPr/>
        </p:nvSpPr>
        <p:spPr bwMode="auto">
          <a:xfrm>
            <a:off x="0" y="5334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0000FF"/>
                </a:solidFill>
                <a:latin typeface="Times New Roman" pitchFamily="18" charset="0"/>
                <a:cs typeface="Times New Roman" pitchFamily="18" charset="0"/>
              </a:rPr>
              <a:t>Chính tả(nghe – viết)</a:t>
            </a:r>
          </a:p>
        </p:txBody>
      </p:sp>
      <p:pic>
        <p:nvPicPr>
          <p:cNvPr id="3082" name="Picture 7" descr="gardg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638800"/>
            <a:ext cx="8915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WordArt 4"/>
          <p:cNvSpPr>
            <a:spLocks noChangeArrowheads="1" noChangeShapeType="1" noTextEdit="1"/>
          </p:cNvSpPr>
          <p:nvPr/>
        </p:nvSpPr>
        <p:spPr bwMode="auto">
          <a:xfrm>
            <a:off x="457200" y="1371600"/>
            <a:ext cx="1828800" cy="787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b="1" i="1" kern="10">
                <a:ln w="9525">
                  <a:round/>
                  <a:headEnd/>
                  <a:tailEnd/>
                </a:ln>
                <a:gradFill rotWithShape="0">
                  <a:gsLst>
                    <a:gs pos="0">
                      <a:srgbClr val="FFE701"/>
                    </a:gs>
                    <a:gs pos="100000">
                      <a:srgbClr val="FE3E02"/>
                    </a:gs>
                  </a:gsLst>
                  <a:lin ang="5400000" scaled="1"/>
                </a:gradFill>
                <a:latin typeface="Times New Roman"/>
                <a:cs typeface="Times New Roman"/>
              </a:rPr>
              <a:t>Bài tập</a:t>
            </a:r>
          </a:p>
        </p:txBody>
      </p:sp>
      <p:sp>
        <p:nvSpPr>
          <p:cNvPr id="5128" name="Text Box 8"/>
          <p:cNvSpPr txBox="1">
            <a:spLocks noChangeArrowheads="1"/>
          </p:cNvSpPr>
          <p:nvPr/>
        </p:nvSpPr>
        <p:spPr bwMode="auto">
          <a:xfrm>
            <a:off x="0" y="2133600"/>
            <a:ext cx="9144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b="1">
                <a:solidFill>
                  <a:srgbClr val="0000FF"/>
                </a:solidFill>
                <a:latin typeface="Times New Roman" pitchFamily="18" charset="0"/>
              </a:rPr>
              <a:t>Bài 2:  Chọn chữ thích hợp trong ngoặc đơn để điền vào chỗ trống:</a:t>
            </a:r>
          </a:p>
        </p:txBody>
      </p:sp>
      <p:sp>
        <p:nvSpPr>
          <p:cNvPr id="5129" name="Text Box 9"/>
          <p:cNvSpPr txBox="1">
            <a:spLocks noChangeArrowheads="1"/>
          </p:cNvSpPr>
          <p:nvPr/>
        </p:nvSpPr>
        <p:spPr bwMode="auto">
          <a:xfrm>
            <a:off x="381000" y="3200400"/>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B20A22"/>
                </a:solidFill>
                <a:latin typeface="Times New Roman" pitchFamily="18" charset="0"/>
              </a:rPr>
              <a:t>a) (triều, chiều)</a:t>
            </a:r>
          </a:p>
        </p:txBody>
      </p:sp>
      <p:sp>
        <p:nvSpPr>
          <p:cNvPr id="5130" name="Text Box 10"/>
          <p:cNvSpPr txBox="1">
            <a:spLocks noChangeArrowheads="1"/>
          </p:cNvSpPr>
          <p:nvPr/>
        </p:nvSpPr>
        <p:spPr bwMode="auto">
          <a:xfrm>
            <a:off x="457200" y="3810000"/>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buổi ……</a:t>
            </a:r>
          </a:p>
        </p:txBody>
      </p:sp>
      <p:sp>
        <p:nvSpPr>
          <p:cNvPr id="5131" name="Text Box 11"/>
          <p:cNvSpPr txBox="1">
            <a:spLocks noChangeArrowheads="1"/>
          </p:cNvSpPr>
          <p:nvPr/>
        </p:nvSpPr>
        <p:spPr bwMode="auto">
          <a:xfrm>
            <a:off x="4572000" y="3733800"/>
            <a:ext cx="3429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 chuộng</a:t>
            </a:r>
          </a:p>
        </p:txBody>
      </p:sp>
      <p:sp>
        <p:nvSpPr>
          <p:cNvPr id="5132" name="Text Box 12"/>
          <p:cNvSpPr txBox="1">
            <a:spLocks noChangeArrowheads="1"/>
          </p:cNvSpPr>
          <p:nvPr/>
        </p:nvSpPr>
        <p:spPr bwMode="auto">
          <a:xfrm>
            <a:off x="381000" y="4414838"/>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thủy ……</a:t>
            </a:r>
          </a:p>
        </p:txBody>
      </p:sp>
      <p:sp>
        <p:nvSpPr>
          <p:cNvPr id="5133" name="Text Box 13"/>
          <p:cNvSpPr txBox="1">
            <a:spLocks noChangeArrowheads="1"/>
          </p:cNvSpPr>
          <p:nvPr/>
        </p:nvSpPr>
        <p:spPr bwMode="auto">
          <a:xfrm>
            <a:off x="4495800" y="4419600"/>
            <a:ext cx="3733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ngược ……</a:t>
            </a:r>
          </a:p>
        </p:txBody>
      </p:sp>
      <p:sp>
        <p:nvSpPr>
          <p:cNvPr id="5134" name="Text Box 14"/>
          <p:cNvSpPr txBox="1">
            <a:spLocks noChangeArrowheads="1"/>
          </p:cNvSpPr>
          <p:nvPr/>
        </p:nvSpPr>
        <p:spPr bwMode="auto">
          <a:xfrm>
            <a:off x="381000" y="5033963"/>
            <a:ext cx="3429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  đình</a:t>
            </a:r>
          </a:p>
        </p:txBody>
      </p:sp>
      <p:sp>
        <p:nvSpPr>
          <p:cNvPr id="5135" name="Text Box 15"/>
          <p:cNvSpPr txBox="1">
            <a:spLocks noChangeArrowheads="1"/>
          </p:cNvSpPr>
          <p:nvPr/>
        </p:nvSpPr>
        <p:spPr bwMode="auto">
          <a:xfrm>
            <a:off x="4572000" y="5029200"/>
            <a:ext cx="3810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……..cao</a:t>
            </a:r>
          </a:p>
        </p:txBody>
      </p:sp>
      <p:sp>
        <p:nvSpPr>
          <p:cNvPr id="5136" name="Rectangle 16"/>
          <p:cNvSpPr>
            <a:spLocks noChangeArrowheads="1"/>
          </p:cNvSpPr>
          <p:nvPr/>
        </p:nvSpPr>
        <p:spPr bwMode="auto">
          <a:xfrm>
            <a:off x="690563" y="5072063"/>
            <a:ext cx="1219200"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triều</a:t>
            </a:r>
          </a:p>
        </p:txBody>
      </p:sp>
      <p:sp>
        <p:nvSpPr>
          <p:cNvPr id="5138" name="Rectangle 18"/>
          <p:cNvSpPr>
            <a:spLocks noChangeArrowheads="1"/>
          </p:cNvSpPr>
          <p:nvPr/>
        </p:nvSpPr>
        <p:spPr bwMode="auto">
          <a:xfrm>
            <a:off x="1752600" y="3886200"/>
            <a:ext cx="1219200"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chiều</a:t>
            </a:r>
          </a:p>
        </p:txBody>
      </p:sp>
      <p:sp>
        <p:nvSpPr>
          <p:cNvPr id="5139" name="Rectangle 19"/>
          <p:cNvSpPr>
            <a:spLocks noChangeArrowheads="1"/>
          </p:cNvSpPr>
          <p:nvPr/>
        </p:nvSpPr>
        <p:spPr bwMode="auto">
          <a:xfrm>
            <a:off x="4800600" y="3767138"/>
            <a:ext cx="1219200"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chiều</a:t>
            </a:r>
          </a:p>
        </p:txBody>
      </p:sp>
      <p:sp>
        <p:nvSpPr>
          <p:cNvPr id="5140" name="Rectangle 20"/>
          <p:cNvSpPr>
            <a:spLocks noChangeArrowheads="1"/>
          </p:cNvSpPr>
          <p:nvPr/>
        </p:nvSpPr>
        <p:spPr bwMode="auto">
          <a:xfrm>
            <a:off x="1600200" y="4495800"/>
            <a:ext cx="1219200"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triều</a:t>
            </a:r>
          </a:p>
        </p:txBody>
      </p:sp>
      <p:sp>
        <p:nvSpPr>
          <p:cNvPr id="5141" name="Rectangle 21"/>
          <p:cNvSpPr>
            <a:spLocks noChangeArrowheads="1"/>
          </p:cNvSpPr>
          <p:nvPr/>
        </p:nvSpPr>
        <p:spPr bwMode="auto">
          <a:xfrm>
            <a:off x="4843463" y="5086350"/>
            <a:ext cx="1219200"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chiều</a:t>
            </a:r>
          </a:p>
        </p:txBody>
      </p:sp>
      <p:sp>
        <p:nvSpPr>
          <p:cNvPr id="5142" name="Rectangle 22"/>
          <p:cNvSpPr>
            <a:spLocks noChangeArrowheads="1"/>
          </p:cNvSpPr>
          <p:nvPr/>
        </p:nvSpPr>
        <p:spPr bwMode="auto">
          <a:xfrm>
            <a:off x="6096000" y="4495800"/>
            <a:ext cx="1219200"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chiều</a:t>
            </a:r>
          </a:p>
        </p:txBody>
      </p:sp>
      <p:sp>
        <p:nvSpPr>
          <p:cNvPr id="5149" name="Text Box 29"/>
          <p:cNvSpPr txBox="1">
            <a:spLocks noChangeArrowheads="1"/>
          </p:cNvSpPr>
          <p:nvPr/>
        </p:nvSpPr>
        <p:spPr bwMode="auto">
          <a:xfrm>
            <a:off x="0" y="10668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Times New Roman" pitchFamily="18" charset="0"/>
              </a:rPr>
              <a:t>Liên hợp quốc</a:t>
            </a:r>
          </a:p>
        </p:txBody>
      </p:sp>
      <p:sp>
        <p:nvSpPr>
          <p:cNvPr id="5151" name="Text Box 31"/>
          <p:cNvSpPr txBox="1">
            <a:spLocks noChangeArrowheads="1"/>
          </p:cNvSpPr>
          <p:nvPr/>
        </p:nvSpPr>
        <p:spPr bwMode="auto">
          <a:xfrm>
            <a:off x="0" y="5334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0000FF"/>
                </a:solidFill>
                <a:latin typeface="Times New Roman" pitchFamily="18" charset="0"/>
                <a:cs typeface="Times New Roman" pitchFamily="18" charset="0"/>
              </a:rPr>
              <a:t>Chính tả(nghe – viết)</a:t>
            </a:r>
          </a:p>
        </p:txBody>
      </p:sp>
      <p:pic>
        <p:nvPicPr>
          <p:cNvPr id="5152" name="Picture 7" descr="gardg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791200"/>
            <a:ext cx="8915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 to="" calcmode="lin" valueType="num">
                                      <p:cBhvr>
                                        <p:cTn id="7" dur="1" fill="hold"/>
                                        <p:tgtEl>
                                          <p:spTgt spid="5124"/>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28"/>
                                        </p:tgtEl>
                                        <p:attrNameLst>
                                          <p:attrName>style.visibility</p:attrName>
                                        </p:attrNameLst>
                                      </p:cBhvr>
                                      <p:to>
                                        <p:strVal val="visible"/>
                                      </p:to>
                                    </p:set>
                                    <p:animEffect transition="in" filter="checkerboard(across)">
                                      <p:cBhvr>
                                        <p:cTn id="12" dur="500"/>
                                        <p:tgtEl>
                                          <p:spTgt spid="51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5129"/>
                                        </p:tgtEl>
                                        <p:attrNameLst>
                                          <p:attrName>style.visibility</p:attrName>
                                        </p:attrNameLst>
                                      </p:cBhvr>
                                      <p:to>
                                        <p:strVal val="visible"/>
                                      </p:to>
                                    </p:set>
                                    <p:animEffect transition="in" filter="slide(fromLeft)">
                                      <p:cBhvr>
                                        <p:cTn id="17" dur="500"/>
                                        <p:tgtEl>
                                          <p:spTgt spid="512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5130"/>
                                        </p:tgtEl>
                                        <p:attrNameLst>
                                          <p:attrName>style.visibility</p:attrName>
                                        </p:attrNameLst>
                                      </p:cBhvr>
                                      <p:to>
                                        <p:strVal val="visible"/>
                                      </p:to>
                                    </p:set>
                                    <p:animEffect transition="in" filter="slide(fromLeft)">
                                      <p:cBhvr>
                                        <p:cTn id="22" dur="500"/>
                                        <p:tgtEl>
                                          <p:spTgt spid="5130"/>
                                        </p:tgtEl>
                                      </p:cBhvr>
                                    </p:animEffect>
                                  </p:childTnLst>
                                </p:cTn>
                              </p:par>
                              <p:par>
                                <p:cTn id="23" presetID="12" presetClass="entr" presetSubtype="8" fill="hold" grpId="0" nodeType="withEffect">
                                  <p:stCondLst>
                                    <p:cond delay="0"/>
                                  </p:stCondLst>
                                  <p:childTnLst>
                                    <p:set>
                                      <p:cBhvr>
                                        <p:cTn id="24" dur="1" fill="hold">
                                          <p:stCondLst>
                                            <p:cond delay="0"/>
                                          </p:stCondLst>
                                        </p:cTn>
                                        <p:tgtEl>
                                          <p:spTgt spid="5132"/>
                                        </p:tgtEl>
                                        <p:attrNameLst>
                                          <p:attrName>style.visibility</p:attrName>
                                        </p:attrNameLst>
                                      </p:cBhvr>
                                      <p:to>
                                        <p:strVal val="visible"/>
                                      </p:to>
                                    </p:set>
                                    <p:animEffect transition="in" filter="slide(fromLeft)">
                                      <p:cBhvr>
                                        <p:cTn id="25" dur="500"/>
                                        <p:tgtEl>
                                          <p:spTgt spid="5132"/>
                                        </p:tgtEl>
                                      </p:cBhvr>
                                    </p:animEffect>
                                  </p:childTnLst>
                                </p:cTn>
                              </p:par>
                              <p:par>
                                <p:cTn id="26" presetID="12" presetClass="entr" presetSubtype="8" fill="hold" grpId="0" nodeType="withEffect">
                                  <p:stCondLst>
                                    <p:cond delay="0"/>
                                  </p:stCondLst>
                                  <p:childTnLst>
                                    <p:set>
                                      <p:cBhvr>
                                        <p:cTn id="27" dur="1" fill="hold">
                                          <p:stCondLst>
                                            <p:cond delay="0"/>
                                          </p:stCondLst>
                                        </p:cTn>
                                        <p:tgtEl>
                                          <p:spTgt spid="5134"/>
                                        </p:tgtEl>
                                        <p:attrNameLst>
                                          <p:attrName>style.visibility</p:attrName>
                                        </p:attrNameLst>
                                      </p:cBhvr>
                                      <p:to>
                                        <p:strVal val="visible"/>
                                      </p:to>
                                    </p:set>
                                    <p:animEffect transition="in" filter="slide(fromLeft)">
                                      <p:cBhvr>
                                        <p:cTn id="28" dur="500"/>
                                        <p:tgtEl>
                                          <p:spTgt spid="5134"/>
                                        </p:tgtEl>
                                      </p:cBhvr>
                                    </p:animEffect>
                                  </p:childTnLst>
                                </p:cTn>
                              </p:par>
                              <p:par>
                                <p:cTn id="29" presetID="12" presetClass="entr" presetSubtype="8" fill="hold" grpId="0" nodeType="withEffect">
                                  <p:stCondLst>
                                    <p:cond delay="0"/>
                                  </p:stCondLst>
                                  <p:childTnLst>
                                    <p:set>
                                      <p:cBhvr>
                                        <p:cTn id="30" dur="1" fill="hold">
                                          <p:stCondLst>
                                            <p:cond delay="0"/>
                                          </p:stCondLst>
                                        </p:cTn>
                                        <p:tgtEl>
                                          <p:spTgt spid="5131"/>
                                        </p:tgtEl>
                                        <p:attrNameLst>
                                          <p:attrName>style.visibility</p:attrName>
                                        </p:attrNameLst>
                                      </p:cBhvr>
                                      <p:to>
                                        <p:strVal val="visible"/>
                                      </p:to>
                                    </p:set>
                                    <p:animEffect transition="in" filter="slide(fromLeft)">
                                      <p:cBhvr>
                                        <p:cTn id="31" dur="500"/>
                                        <p:tgtEl>
                                          <p:spTgt spid="5131"/>
                                        </p:tgtEl>
                                      </p:cBhvr>
                                    </p:animEffect>
                                  </p:childTnLst>
                                </p:cTn>
                              </p:par>
                              <p:par>
                                <p:cTn id="32" presetID="12" presetClass="entr" presetSubtype="8" fill="hold" grpId="0" nodeType="withEffect">
                                  <p:stCondLst>
                                    <p:cond delay="0"/>
                                  </p:stCondLst>
                                  <p:childTnLst>
                                    <p:set>
                                      <p:cBhvr>
                                        <p:cTn id="33" dur="1" fill="hold">
                                          <p:stCondLst>
                                            <p:cond delay="0"/>
                                          </p:stCondLst>
                                        </p:cTn>
                                        <p:tgtEl>
                                          <p:spTgt spid="5133"/>
                                        </p:tgtEl>
                                        <p:attrNameLst>
                                          <p:attrName>style.visibility</p:attrName>
                                        </p:attrNameLst>
                                      </p:cBhvr>
                                      <p:to>
                                        <p:strVal val="visible"/>
                                      </p:to>
                                    </p:set>
                                    <p:animEffect transition="in" filter="slide(fromLeft)">
                                      <p:cBhvr>
                                        <p:cTn id="34" dur="500"/>
                                        <p:tgtEl>
                                          <p:spTgt spid="5133"/>
                                        </p:tgtEl>
                                      </p:cBhvr>
                                    </p:animEffect>
                                  </p:childTnLst>
                                </p:cTn>
                              </p:par>
                              <p:par>
                                <p:cTn id="35" presetID="12" presetClass="entr" presetSubtype="8" fill="hold" grpId="0" nodeType="withEffect">
                                  <p:stCondLst>
                                    <p:cond delay="0"/>
                                  </p:stCondLst>
                                  <p:childTnLst>
                                    <p:set>
                                      <p:cBhvr>
                                        <p:cTn id="36" dur="1" fill="hold">
                                          <p:stCondLst>
                                            <p:cond delay="0"/>
                                          </p:stCondLst>
                                        </p:cTn>
                                        <p:tgtEl>
                                          <p:spTgt spid="5135"/>
                                        </p:tgtEl>
                                        <p:attrNameLst>
                                          <p:attrName>style.visibility</p:attrName>
                                        </p:attrNameLst>
                                      </p:cBhvr>
                                      <p:to>
                                        <p:strVal val="visible"/>
                                      </p:to>
                                    </p:set>
                                    <p:animEffect transition="in" filter="slide(fromLeft)">
                                      <p:cBhvr>
                                        <p:cTn id="37" dur="500"/>
                                        <p:tgtEl>
                                          <p:spTgt spid="513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8" fill="hold" grpId="0" nodeType="clickEffect">
                                  <p:stCondLst>
                                    <p:cond delay="0"/>
                                  </p:stCondLst>
                                  <p:childTnLst>
                                    <p:set>
                                      <p:cBhvr>
                                        <p:cTn id="41" dur="1" fill="hold">
                                          <p:stCondLst>
                                            <p:cond delay="0"/>
                                          </p:stCondLst>
                                        </p:cTn>
                                        <p:tgtEl>
                                          <p:spTgt spid="5138"/>
                                        </p:tgtEl>
                                        <p:attrNameLst>
                                          <p:attrName>style.visibility</p:attrName>
                                        </p:attrNameLst>
                                      </p:cBhvr>
                                      <p:to>
                                        <p:strVal val="visible"/>
                                      </p:to>
                                    </p:set>
                                    <p:animEffect transition="in" filter="slide(fromLeft)">
                                      <p:cBhvr>
                                        <p:cTn id="42" dur="500"/>
                                        <p:tgtEl>
                                          <p:spTgt spid="513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2" fill="hold" grpId="0" nodeType="clickEffect">
                                  <p:stCondLst>
                                    <p:cond delay="0"/>
                                  </p:stCondLst>
                                  <p:childTnLst>
                                    <p:set>
                                      <p:cBhvr>
                                        <p:cTn id="46" dur="1" fill="hold">
                                          <p:stCondLst>
                                            <p:cond delay="0"/>
                                          </p:stCondLst>
                                        </p:cTn>
                                        <p:tgtEl>
                                          <p:spTgt spid="5139"/>
                                        </p:tgtEl>
                                        <p:attrNameLst>
                                          <p:attrName>style.visibility</p:attrName>
                                        </p:attrNameLst>
                                      </p:cBhvr>
                                      <p:to>
                                        <p:strVal val="visible"/>
                                      </p:to>
                                    </p:set>
                                    <p:animEffect transition="in" filter="slide(fromRight)">
                                      <p:cBhvr>
                                        <p:cTn id="47" dur="500"/>
                                        <p:tgtEl>
                                          <p:spTgt spid="513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8" fill="hold" grpId="0" nodeType="clickEffect">
                                  <p:stCondLst>
                                    <p:cond delay="0"/>
                                  </p:stCondLst>
                                  <p:childTnLst>
                                    <p:set>
                                      <p:cBhvr>
                                        <p:cTn id="51" dur="1" fill="hold">
                                          <p:stCondLst>
                                            <p:cond delay="0"/>
                                          </p:stCondLst>
                                        </p:cTn>
                                        <p:tgtEl>
                                          <p:spTgt spid="5140"/>
                                        </p:tgtEl>
                                        <p:attrNameLst>
                                          <p:attrName>style.visibility</p:attrName>
                                        </p:attrNameLst>
                                      </p:cBhvr>
                                      <p:to>
                                        <p:strVal val="visible"/>
                                      </p:to>
                                    </p:set>
                                    <p:animEffect transition="in" filter="slide(fromLeft)">
                                      <p:cBhvr>
                                        <p:cTn id="52" dur="500"/>
                                        <p:tgtEl>
                                          <p:spTgt spid="514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8" fill="hold" grpId="0" nodeType="clickEffect">
                                  <p:stCondLst>
                                    <p:cond delay="0"/>
                                  </p:stCondLst>
                                  <p:childTnLst>
                                    <p:set>
                                      <p:cBhvr>
                                        <p:cTn id="56" dur="1" fill="hold">
                                          <p:stCondLst>
                                            <p:cond delay="0"/>
                                          </p:stCondLst>
                                        </p:cTn>
                                        <p:tgtEl>
                                          <p:spTgt spid="5142"/>
                                        </p:tgtEl>
                                        <p:attrNameLst>
                                          <p:attrName>style.visibility</p:attrName>
                                        </p:attrNameLst>
                                      </p:cBhvr>
                                      <p:to>
                                        <p:strVal val="visible"/>
                                      </p:to>
                                    </p:set>
                                    <p:animEffect transition="in" filter="slide(fromLeft)">
                                      <p:cBhvr>
                                        <p:cTn id="57" dur="500"/>
                                        <p:tgtEl>
                                          <p:spTgt spid="514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2" presetClass="entr" presetSubtype="2" fill="hold" grpId="0" nodeType="clickEffect">
                                  <p:stCondLst>
                                    <p:cond delay="0"/>
                                  </p:stCondLst>
                                  <p:childTnLst>
                                    <p:set>
                                      <p:cBhvr>
                                        <p:cTn id="61" dur="1" fill="hold">
                                          <p:stCondLst>
                                            <p:cond delay="0"/>
                                          </p:stCondLst>
                                        </p:cTn>
                                        <p:tgtEl>
                                          <p:spTgt spid="5136"/>
                                        </p:tgtEl>
                                        <p:attrNameLst>
                                          <p:attrName>style.visibility</p:attrName>
                                        </p:attrNameLst>
                                      </p:cBhvr>
                                      <p:to>
                                        <p:strVal val="visible"/>
                                      </p:to>
                                    </p:set>
                                    <p:animEffect transition="in" filter="slide(fromRight)">
                                      <p:cBhvr>
                                        <p:cTn id="62" dur="500"/>
                                        <p:tgtEl>
                                          <p:spTgt spid="5136"/>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2" presetClass="entr" presetSubtype="2" fill="hold" grpId="0" nodeType="clickEffect">
                                  <p:stCondLst>
                                    <p:cond delay="0"/>
                                  </p:stCondLst>
                                  <p:childTnLst>
                                    <p:set>
                                      <p:cBhvr>
                                        <p:cTn id="66" dur="1" fill="hold">
                                          <p:stCondLst>
                                            <p:cond delay="0"/>
                                          </p:stCondLst>
                                        </p:cTn>
                                        <p:tgtEl>
                                          <p:spTgt spid="5141"/>
                                        </p:tgtEl>
                                        <p:attrNameLst>
                                          <p:attrName>style.visibility</p:attrName>
                                        </p:attrNameLst>
                                      </p:cBhvr>
                                      <p:to>
                                        <p:strVal val="visible"/>
                                      </p:to>
                                    </p:set>
                                    <p:animEffect transition="in" filter="slide(fromRight)">
                                      <p:cBhvr>
                                        <p:cTn id="67" dur="500"/>
                                        <p:tgtEl>
                                          <p:spTgt spid="51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nimBg="1"/>
      <p:bldP spid="5128" grpId="0"/>
      <p:bldP spid="5129" grpId="0"/>
      <p:bldP spid="5130" grpId="0"/>
      <p:bldP spid="5131" grpId="0"/>
      <p:bldP spid="5132" grpId="0"/>
      <p:bldP spid="5133" grpId="0"/>
      <p:bldP spid="5134" grpId="0"/>
      <p:bldP spid="5135" grpId="0"/>
      <p:bldP spid="5136" grpId="0" animBg="1"/>
      <p:bldP spid="5138" grpId="0" animBg="1"/>
      <p:bldP spid="5139" grpId="0" animBg="1"/>
      <p:bldP spid="5140" grpId="0" animBg="1"/>
      <p:bldP spid="5141" grpId="0" animBg="1"/>
      <p:bldP spid="514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2"/>
          <p:cNvSpPr>
            <a:spLocks noChangeArrowheads="1" noChangeShapeType="1" noTextEdit="1"/>
          </p:cNvSpPr>
          <p:nvPr/>
        </p:nvSpPr>
        <p:spPr bwMode="auto">
          <a:xfrm>
            <a:off x="457200" y="1371600"/>
            <a:ext cx="1828800" cy="787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b="1" i="1" kern="10">
                <a:ln w="9525">
                  <a:round/>
                  <a:headEnd/>
                  <a:tailEnd/>
                </a:ln>
                <a:gradFill rotWithShape="0">
                  <a:gsLst>
                    <a:gs pos="0">
                      <a:srgbClr val="FFE701"/>
                    </a:gs>
                    <a:gs pos="100000">
                      <a:srgbClr val="FE3E02"/>
                    </a:gs>
                  </a:gsLst>
                  <a:lin ang="5400000" scaled="1"/>
                </a:gradFill>
                <a:latin typeface="Times New Roman"/>
                <a:cs typeface="Times New Roman"/>
              </a:rPr>
              <a:t>Bài tập</a:t>
            </a:r>
          </a:p>
        </p:txBody>
      </p:sp>
      <p:sp>
        <p:nvSpPr>
          <p:cNvPr id="6150" name="Text Box 6"/>
          <p:cNvSpPr txBox="1">
            <a:spLocks noChangeArrowheads="1"/>
          </p:cNvSpPr>
          <p:nvPr/>
        </p:nvSpPr>
        <p:spPr bwMode="auto">
          <a:xfrm>
            <a:off x="0" y="2133600"/>
            <a:ext cx="9144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b="1" i="1">
                <a:solidFill>
                  <a:srgbClr val="0000FF"/>
                </a:solidFill>
                <a:latin typeface="Times New Roman" pitchFamily="18" charset="0"/>
              </a:rPr>
              <a:t>Bài 2: Chọn chữ thích hợp trong ngoặc đơn để điền vào chỗ trống:</a:t>
            </a:r>
          </a:p>
        </p:txBody>
      </p:sp>
      <p:sp>
        <p:nvSpPr>
          <p:cNvPr id="6151" name="Text Box 7"/>
          <p:cNvSpPr txBox="1">
            <a:spLocks noChangeArrowheads="1"/>
          </p:cNvSpPr>
          <p:nvPr/>
        </p:nvSpPr>
        <p:spPr bwMode="auto">
          <a:xfrm>
            <a:off x="381000" y="3200400"/>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B20A22"/>
                </a:solidFill>
                <a:latin typeface="Times New Roman" pitchFamily="18" charset="0"/>
              </a:rPr>
              <a:t>b) (hếch, hết)</a:t>
            </a:r>
          </a:p>
        </p:txBody>
      </p:sp>
      <p:sp>
        <p:nvSpPr>
          <p:cNvPr id="6152" name="Text Box 8"/>
          <p:cNvSpPr txBox="1">
            <a:spLocks noChangeArrowheads="1"/>
          </p:cNvSpPr>
          <p:nvPr/>
        </p:nvSpPr>
        <p:spPr bwMode="auto">
          <a:xfrm>
            <a:off x="457200" y="3810000"/>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 giờ</a:t>
            </a:r>
          </a:p>
        </p:txBody>
      </p:sp>
      <p:sp>
        <p:nvSpPr>
          <p:cNvPr id="6154" name="Text Box 10"/>
          <p:cNvSpPr txBox="1">
            <a:spLocks noChangeArrowheads="1"/>
          </p:cNvSpPr>
          <p:nvPr/>
        </p:nvSpPr>
        <p:spPr bwMode="auto">
          <a:xfrm>
            <a:off x="381000" y="4414838"/>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mũi ……</a:t>
            </a:r>
          </a:p>
        </p:txBody>
      </p:sp>
      <p:sp>
        <p:nvSpPr>
          <p:cNvPr id="6155" name="Text Box 11"/>
          <p:cNvSpPr txBox="1">
            <a:spLocks noChangeArrowheads="1"/>
          </p:cNvSpPr>
          <p:nvPr/>
        </p:nvSpPr>
        <p:spPr bwMode="auto">
          <a:xfrm>
            <a:off x="381000" y="5105400"/>
            <a:ext cx="3733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hỏng …</a:t>
            </a:r>
          </a:p>
        </p:txBody>
      </p:sp>
      <p:sp>
        <p:nvSpPr>
          <p:cNvPr id="6157" name="Text Box 13"/>
          <p:cNvSpPr txBox="1">
            <a:spLocks noChangeArrowheads="1"/>
          </p:cNvSpPr>
          <p:nvPr/>
        </p:nvSpPr>
        <p:spPr bwMode="auto">
          <a:xfrm>
            <a:off x="4572000" y="3962400"/>
            <a:ext cx="3810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…..bệt</a:t>
            </a:r>
          </a:p>
        </p:txBody>
      </p:sp>
      <p:sp>
        <p:nvSpPr>
          <p:cNvPr id="6159" name="Rectangle 15"/>
          <p:cNvSpPr>
            <a:spLocks noChangeArrowheads="1"/>
          </p:cNvSpPr>
          <p:nvPr/>
        </p:nvSpPr>
        <p:spPr bwMode="auto">
          <a:xfrm>
            <a:off x="823913" y="3843338"/>
            <a:ext cx="1023937"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hết</a:t>
            </a:r>
          </a:p>
        </p:txBody>
      </p:sp>
      <p:sp>
        <p:nvSpPr>
          <p:cNvPr id="6161" name="Rectangle 17"/>
          <p:cNvSpPr>
            <a:spLocks noChangeArrowheads="1"/>
          </p:cNvSpPr>
          <p:nvPr/>
        </p:nvSpPr>
        <p:spPr bwMode="auto">
          <a:xfrm>
            <a:off x="1481138" y="4500563"/>
            <a:ext cx="1219200"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hếch</a:t>
            </a:r>
          </a:p>
        </p:txBody>
      </p:sp>
      <p:sp>
        <p:nvSpPr>
          <p:cNvPr id="6162" name="Rectangle 18"/>
          <p:cNvSpPr>
            <a:spLocks noChangeArrowheads="1"/>
          </p:cNvSpPr>
          <p:nvPr/>
        </p:nvSpPr>
        <p:spPr bwMode="auto">
          <a:xfrm>
            <a:off x="4924425" y="4024313"/>
            <a:ext cx="714375"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lệt</a:t>
            </a:r>
          </a:p>
        </p:txBody>
      </p:sp>
      <p:sp>
        <p:nvSpPr>
          <p:cNvPr id="6163" name="Rectangle 19"/>
          <p:cNvSpPr>
            <a:spLocks noChangeArrowheads="1"/>
          </p:cNvSpPr>
          <p:nvPr/>
        </p:nvSpPr>
        <p:spPr bwMode="auto">
          <a:xfrm>
            <a:off x="1752600" y="5181600"/>
            <a:ext cx="838200"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hết</a:t>
            </a:r>
          </a:p>
        </p:txBody>
      </p:sp>
      <p:sp>
        <p:nvSpPr>
          <p:cNvPr id="6164" name="Text Box 20"/>
          <p:cNvSpPr txBox="1">
            <a:spLocks noChangeArrowheads="1"/>
          </p:cNvSpPr>
          <p:nvPr/>
        </p:nvSpPr>
        <p:spPr bwMode="auto">
          <a:xfrm>
            <a:off x="4572000" y="3190875"/>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B20A22"/>
                </a:solidFill>
                <a:latin typeface="Times New Roman" pitchFamily="18" charset="0"/>
              </a:rPr>
              <a:t> (lệch, lệt)</a:t>
            </a:r>
          </a:p>
        </p:txBody>
      </p:sp>
      <p:sp>
        <p:nvSpPr>
          <p:cNvPr id="6165" name="Text Box 21"/>
          <p:cNvSpPr txBox="1">
            <a:spLocks noChangeArrowheads="1"/>
          </p:cNvSpPr>
          <p:nvPr/>
        </p:nvSpPr>
        <p:spPr bwMode="auto">
          <a:xfrm>
            <a:off x="4610100" y="4524375"/>
            <a:ext cx="3733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 chênh …</a:t>
            </a:r>
          </a:p>
        </p:txBody>
      </p:sp>
      <p:sp>
        <p:nvSpPr>
          <p:cNvPr id="6166" name="Rectangle 22"/>
          <p:cNvSpPr>
            <a:spLocks noChangeArrowheads="1"/>
          </p:cNvSpPr>
          <p:nvPr/>
        </p:nvSpPr>
        <p:spPr bwMode="auto">
          <a:xfrm>
            <a:off x="6210300" y="4600575"/>
            <a:ext cx="714375" cy="5334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b="1" i="1">
                <a:solidFill>
                  <a:srgbClr val="B20A22"/>
                </a:solidFill>
                <a:latin typeface="Times New Roman" pitchFamily="18" charset="0"/>
              </a:rPr>
              <a:t>lệch</a:t>
            </a:r>
          </a:p>
        </p:txBody>
      </p:sp>
      <p:sp>
        <p:nvSpPr>
          <p:cNvPr id="6168" name="Text Box 24"/>
          <p:cNvSpPr txBox="1">
            <a:spLocks noChangeArrowheads="1"/>
          </p:cNvSpPr>
          <p:nvPr/>
        </p:nvSpPr>
        <p:spPr bwMode="auto">
          <a:xfrm>
            <a:off x="0" y="10668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Times New Roman" pitchFamily="18" charset="0"/>
              </a:rPr>
              <a:t>Liên hợp quốc</a:t>
            </a:r>
          </a:p>
        </p:txBody>
      </p:sp>
      <p:sp>
        <p:nvSpPr>
          <p:cNvPr id="6170" name="Text Box 26"/>
          <p:cNvSpPr txBox="1">
            <a:spLocks noChangeArrowheads="1"/>
          </p:cNvSpPr>
          <p:nvPr/>
        </p:nvSpPr>
        <p:spPr bwMode="auto">
          <a:xfrm>
            <a:off x="0" y="5334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0000FF"/>
                </a:solidFill>
                <a:latin typeface="Times New Roman" pitchFamily="18" charset="0"/>
                <a:cs typeface="Times New Roman" pitchFamily="18" charset="0"/>
              </a:rPr>
              <a:t>Chính tả(nghe – viết)</a:t>
            </a:r>
          </a:p>
        </p:txBody>
      </p:sp>
      <p:pic>
        <p:nvPicPr>
          <p:cNvPr id="6171" name="Picture 7" descr="gardg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943600"/>
            <a:ext cx="8915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Effect transition="in" filter="slide(fromLeft)">
                                      <p:cBhvr>
                                        <p:cTn id="7" dur="500"/>
                                        <p:tgtEl>
                                          <p:spTgt spid="61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6152"/>
                                        </p:tgtEl>
                                        <p:attrNameLst>
                                          <p:attrName>style.visibility</p:attrName>
                                        </p:attrNameLst>
                                      </p:cBhvr>
                                      <p:to>
                                        <p:strVal val="visible"/>
                                      </p:to>
                                    </p:set>
                                    <p:animEffect transition="in" filter="slide(fromLeft)">
                                      <p:cBhvr>
                                        <p:cTn id="12" dur="500"/>
                                        <p:tgtEl>
                                          <p:spTgt spid="6152"/>
                                        </p:tgtEl>
                                      </p:cBhvr>
                                    </p:animEffect>
                                  </p:childTnLst>
                                </p:cTn>
                              </p:par>
                              <p:par>
                                <p:cTn id="13" presetID="12" presetClass="entr" presetSubtype="8" fill="hold" grpId="0" nodeType="withEffect">
                                  <p:stCondLst>
                                    <p:cond delay="0"/>
                                  </p:stCondLst>
                                  <p:childTnLst>
                                    <p:set>
                                      <p:cBhvr>
                                        <p:cTn id="14" dur="1" fill="hold">
                                          <p:stCondLst>
                                            <p:cond delay="0"/>
                                          </p:stCondLst>
                                        </p:cTn>
                                        <p:tgtEl>
                                          <p:spTgt spid="6154"/>
                                        </p:tgtEl>
                                        <p:attrNameLst>
                                          <p:attrName>style.visibility</p:attrName>
                                        </p:attrNameLst>
                                      </p:cBhvr>
                                      <p:to>
                                        <p:strVal val="visible"/>
                                      </p:to>
                                    </p:set>
                                    <p:animEffect transition="in" filter="slide(fromLeft)">
                                      <p:cBhvr>
                                        <p:cTn id="15" dur="500"/>
                                        <p:tgtEl>
                                          <p:spTgt spid="6154"/>
                                        </p:tgtEl>
                                      </p:cBhvr>
                                    </p:animEffect>
                                  </p:childTnLst>
                                </p:cTn>
                              </p:par>
                              <p:par>
                                <p:cTn id="16" presetID="12" presetClass="entr" presetSubtype="8" fill="hold" grpId="0" nodeType="withEffect">
                                  <p:stCondLst>
                                    <p:cond delay="0"/>
                                  </p:stCondLst>
                                  <p:childTnLst>
                                    <p:set>
                                      <p:cBhvr>
                                        <p:cTn id="17" dur="1" fill="hold">
                                          <p:stCondLst>
                                            <p:cond delay="0"/>
                                          </p:stCondLst>
                                        </p:cTn>
                                        <p:tgtEl>
                                          <p:spTgt spid="6155"/>
                                        </p:tgtEl>
                                        <p:attrNameLst>
                                          <p:attrName>style.visibility</p:attrName>
                                        </p:attrNameLst>
                                      </p:cBhvr>
                                      <p:to>
                                        <p:strVal val="visible"/>
                                      </p:to>
                                    </p:set>
                                    <p:animEffect transition="in" filter="slide(fromLeft)">
                                      <p:cBhvr>
                                        <p:cTn id="18" dur="500"/>
                                        <p:tgtEl>
                                          <p:spTgt spid="615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8" fill="hold" grpId="0" nodeType="clickEffect">
                                  <p:stCondLst>
                                    <p:cond delay="0"/>
                                  </p:stCondLst>
                                  <p:childTnLst>
                                    <p:set>
                                      <p:cBhvr>
                                        <p:cTn id="22" dur="1" fill="hold">
                                          <p:stCondLst>
                                            <p:cond delay="0"/>
                                          </p:stCondLst>
                                        </p:cTn>
                                        <p:tgtEl>
                                          <p:spTgt spid="6159"/>
                                        </p:tgtEl>
                                        <p:attrNameLst>
                                          <p:attrName>style.visibility</p:attrName>
                                        </p:attrNameLst>
                                      </p:cBhvr>
                                      <p:to>
                                        <p:strVal val="visible"/>
                                      </p:to>
                                    </p:set>
                                    <p:animEffect transition="in" filter="slide(fromLeft)">
                                      <p:cBhvr>
                                        <p:cTn id="23" dur="500"/>
                                        <p:tgtEl>
                                          <p:spTgt spid="615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2" presetClass="entr" presetSubtype="8" fill="hold" grpId="0" nodeType="clickEffect">
                                  <p:stCondLst>
                                    <p:cond delay="0"/>
                                  </p:stCondLst>
                                  <p:childTnLst>
                                    <p:set>
                                      <p:cBhvr>
                                        <p:cTn id="27" dur="1" fill="hold">
                                          <p:stCondLst>
                                            <p:cond delay="0"/>
                                          </p:stCondLst>
                                        </p:cTn>
                                        <p:tgtEl>
                                          <p:spTgt spid="6161"/>
                                        </p:tgtEl>
                                        <p:attrNameLst>
                                          <p:attrName>style.visibility</p:attrName>
                                        </p:attrNameLst>
                                      </p:cBhvr>
                                      <p:to>
                                        <p:strVal val="visible"/>
                                      </p:to>
                                    </p:set>
                                    <p:animEffect transition="in" filter="slide(fromLeft)">
                                      <p:cBhvr>
                                        <p:cTn id="28" dur="500"/>
                                        <p:tgtEl>
                                          <p:spTgt spid="616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2" presetClass="entr" presetSubtype="8" fill="hold" grpId="0" nodeType="clickEffect">
                                  <p:stCondLst>
                                    <p:cond delay="0"/>
                                  </p:stCondLst>
                                  <p:childTnLst>
                                    <p:set>
                                      <p:cBhvr>
                                        <p:cTn id="32" dur="1" fill="hold">
                                          <p:stCondLst>
                                            <p:cond delay="0"/>
                                          </p:stCondLst>
                                        </p:cTn>
                                        <p:tgtEl>
                                          <p:spTgt spid="6163"/>
                                        </p:tgtEl>
                                        <p:attrNameLst>
                                          <p:attrName>style.visibility</p:attrName>
                                        </p:attrNameLst>
                                      </p:cBhvr>
                                      <p:to>
                                        <p:strVal val="visible"/>
                                      </p:to>
                                    </p:set>
                                    <p:animEffect transition="in" filter="slide(fromLeft)">
                                      <p:cBhvr>
                                        <p:cTn id="33" dur="500"/>
                                        <p:tgtEl>
                                          <p:spTgt spid="616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2" presetClass="entr" presetSubtype="8" fill="hold" grpId="0" nodeType="clickEffect">
                                  <p:stCondLst>
                                    <p:cond delay="0"/>
                                  </p:stCondLst>
                                  <p:childTnLst>
                                    <p:set>
                                      <p:cBhvr>
                                        <p:cTn id="37" dur="1" fill="hold">
                                          <p:stCondLst>
                                            <p:cond delay="0"/>
                                          </p:stCondLst>
                                        </p:cTn>
                                        <p:tgtEl>
                                          <p:spTgt spid="6164"/>
                                        </p:tgtEl>
                                        <p:attrNameLst>
                                          <p:attrName>style.visibility</p:attrName>
                                        </p:attrNameLst>
                                      </p:cBhvr>
                                      <p:to>
                                        <p:strVal val="visible"/>
                                      </p:to>
                                    </p:set>
                                    <p:animEffect transition="in" filter="slide(fromLeft)">
                                      <p:cBhvr>
                                        <p:cTn id="38" dur="500"/>
                                        <p:tgtEl>
                                          <p:spTgt spid="616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8" fill="hold" grpId="0" nodeType="clickEffect">
                                  <p:stCondLst>
                                    <p:cond delay="0"/>
                                  </p:stCondLst>
                                  <p:childTnLst>
                                    <p:set>
                                      <p:cBhvr>
                                        <p:cTn id="42" dur="1" fill="hold">
                                          <p:stCondLst>
                                            <p:cond delay="0"/>
                                          </p:stCondLst>
                                        </p:cTn>
                                        <p:tgtEl>
                                          <p:spTgt spid="6157"/>
                                        </p:tgtEl>
                                        <p:attrNameLst>
                                          <p:attrName>style.visibility</p:attrName>
                                        </p:attrNameLst>
                                      </p:cBhvr>
                                      <p:to>
                                        <p:strVal val="visible"/>
                                      </p:to>
                                    </p:set>
                                    <p:animEffect transition="in" filter="slide(fromLeft)">
                                      <p:cBhvr>
                                        <p:cTn id="43" dur="500"/>
                                        <p:tgtEl>
                                          <p:spTgt spid="6157"/>
                                        </p:tgtEl>
                                      </p:cBhvr>
                                    </p:animEffect>
                                  </p:childTnLst>
                                </p:cTn>
                              </p:par>
                              <p:par>
                                <p:cTn id="44" presetID="12" presetClass="entr" presetSubtype="8" fill="hold" grpId="0" nodeType="withEffect">
                                  <p:stCondLst>
                                    <p:cond delay="0"/>
                                  </p:stCondLst>
                                  <p:childTnLst>
                                    <p:set>
                                      <p:cBhvr>
                                        <p:cTn id="45" dur="1" fill="hold">
                                          <p:stCondLst>
                                            <p:cond delay="0"/>
                                          </p:stCondLst>
                                        </p:cTn>
                                        <p:tgtEl>
                                          <p:spTgt spid="6165"/>
                                        </p:tgtEl>
                                        <p:attrNameLst>
                                          <p:attrName>style.visibility</p:attrName>
                                        </p:attrNameLst>
                                      </p:cBhvr>
                                      <p:to>
                                        <p:strVal val="visible"/>
                                      </p:to>
                                    </p:set>
                                    <p:animEffect transition="in" filter="slide(fromLeft)">
                                      <p:cBhvr>
                                        <p:cTn id="46" dur="500"/>
                                        <p:tgtEl>
                                          <p:spTgt spid="616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2" presetClass="entr" presetSubtype="2" fill="hold" grpId="0" nodeType="clickEffect">
                                  <p:stCondLst>
                                    <p:cond delay="0"/>
                                  </p:stCondLst>
                                  <p:childTnLst>
                                    <p:set>
                                      <p:cBhvr>
                                        <p:cTn id="50" dur="1" fill="hold">
                                          <p:stCondLst>
                                            <p:cond delay="0"/>
                                          </p:stCondLst>
                                        </p:cTn>
                                        <p:tgtEl>
                                          <p:spTgt spid="6162"/>
                                        </p:tgtEl>
                                        <p:attrNameLst>
                                          <p:attrName>style.visibility</p:attrName>
                                        </p:attrNameLst>
                                      </p:cBhvr>
                                      <p:to>
                                        <p:strVal val="visible"/>
                                      </p:to>
                                    </p:set>
                                    <p:animEffect transition="in" filter="slide(fromRight)">
                                      <p:cBhvr>
                                        <p:cTn id="51" dur="500"/>
                                        <p:tgtEl>
                                          <p:spTgt spid="6162"/>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2" presetClass="entr" presetSubtype="8" fill="hold" grpId="0" nodeType="clickEffect">
                                  <p:stCondLst>
                                    <p:cond delay="0"/>
                                  </p:stCondLst>
                                  <p:childTnLst>
                                    <p:set>
                                      <p:cBhvr>
                                        <p:cTn id="55" dur="1" fill="hold">
                                          <p:stCondLst>
                                            <p:cond delay="0"/>
                                          </p:stCondLst>
                                        </p:cTn>
                                        <p:tgtEl>
                                          <p:spTgt spid="6166"/>
                                        </p:tgtEl>
                                        <p:attrNameLst>
                                          <p:attrName>style.visibility</p:attrName>
                                        </p:attrNameLst>
                                      </p:cBhvr>
                                      <p:to>
                                        <p:strVal val="visible"/>
                                      </p:to>
                                    </p:set>
                                    <p:animEffect transition="in" filter="slide(fromLeft)">
                                      <p:cBhvr>
                                        <p:cTn id="56" dur="500"/>
                                        <p:tgtEl>
                                          <p:spTgt spid="61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P spid="6152" grpId="0"/>
      <p:bldP spid="6154" grpId="0"/>
      <p:bldP spid="6155" grpId="0"/>
      <p:bldP spid="6157" grpId="0"/>
      <p:bldP spid="6159" grpId="0" animBg="1"/>
      <p:bldP spid="6161" grpId="0" animBg="1"/>
      <p:bldP spid="6162" grpId="0" animBg="1"/>
      <p:bldP spid="6163" grpId="0" animBg="1"/>
      <p:bldP spid="6164" grpId="0"/>
      <p:bldP spid="6165" grpId="0"/>
      <p:bldP spid="616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WordArt 4"/>
          <p:cNvSpPr>
            <a:spLocks noChangeArrowheads="1" noChangeShapeType="1" noTextEdit="1"/>
          </p:cNvSpPr>
          <p:nvPr/>
        </p:nvSpPr>
        <p:spPr bwMode="auto">
          <a:xfrm>
            <a:off x="457200" y="1143000"/>
            <a:ext cx="1828800" cy="787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b="1" i="1" kern="10">
                <a:ln w="9525">
                  <a:round/>
                  <a:headEnd/>
                  <a:tailEnd/>
                </a:ln>
                <a:gradFill rotWithShape="0">
                  <a:gsLst>
                    <a:gs pos="0">
                      <a:srgbClr val="FFE701"/>
                    </a:gs>
                    <a:gs pos="100000">
                      <a:srgbClr val="FE3E02"/>
                    </a:gs>
                  </a:gsLst>
                  <a:lin ang="5400000" scaled="1"/>
                </a:gradFill>
                <a:latin typeface="Times New Roman"/>
                <a:cs typeface="Times New Roman"/>
              </a:rPr>
              <a:t>Bài tập</a:t>
            </a:r>
          </a:p>
        </p:txBody>
      </p:sp>
      <p:sp>
        <p:nvSpPr>
          <p:cNvPr id="7176" name="Text Box 8"/>
          <p:cNvSpPr txBox="1">
            <a:spLocks noChangeArrowheads="1"/>
          </p:cNvSpPr>
          <p:nvPr/>
        </p:nvSpPr>
        <p:spPr bwMode="auto">
          <a:xfrm>
            <a:off x="0" y="1828800"/>
            <a:ext cx="9144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b="1" i="1">
                <a:solidFill>
                  <a:srgbClr val="0000FF"/>
                </a:solidFill>
                <a:latin typeface="Times New Roman" pitchFamily="18" charset="0"/>
              </a:rPr>
              <a:t>Bài 3.  Chọn 2 từ ngữ vừa được hoàn chỉnh ở bài tập 1, đặt câu với mỗi từ ngữ đó:</a:t>
            </a:r>
          </a:p>
        </p:txBody>
      </p:sp>
      <p:sp>
        <p:nvSpPr>
          <p:cNvPr id="7178" name="Text Box 10"/>
          <p:cNvSpPr txBox="1">
            <a:spLocks noChangeArrowheads="1"/>
          </p:cNvSpPr>
          <p:nvPr/>
        </p:nvSpPr>
        <p:spPr bwMode="auto">
          <a:xfrm>
            <a:off x="0" y="2971800"/>
            <a:ext cx="7391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a:t>
            </a:r>
            <a:r>
              <a:rPr lang="en-US" sz="3600" b="1" i="1">
                <a:solidFill>
                  <a:srgbClr val="990000"/>
                </a:solidFill>
                <a:latin typeface="Times New Roman" pitchFamily="18" charset="0"/>
              </a:rPr>
              <a:t>Buổi chiều</a:t>
            </a:r>
            <a:r>
              <a:rPr lang="en-US" sz="3600" b="1" i="1">
                <a:solidFill>
                  <a:srgbClr val="0505B7"/>
                </a:solidFill>
                <a:latin typeface="Times New Roman" pitchFamily="18" charset="0"/>
              </a:rPr>
              <a:t> hôm nay bố em ở nhà.</a:t>
            </a:r>
          </a:p>
        </p:txBody>
      </p:sp>
      <p:sp>
        <p:nvSpPr>
          <p:cNvPr id="7179" name="Text Box 11"/>
          <p:cNvSpPr txBox="1">
            <a:spLocks noChangeArrowheads="1"/>
          </p:cNvSpPr>
          <p:nvPr/>
        </p:nvSpPr>
        <p:spPr bwMode="auto">
          <a:xfrm>
            <a:off x="0" y="365760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a:t>
            </a:r>
            <a:r>
              <a:rPr lang="en-US" sz="3600" b="1" i="1">
                <a:solidFill>
                  <a:srgbClr val="990000"/>
                </a:solidFill>
                <a:latin typeface="Times New Roman" pitchFamily="18" charset="0"/>
              </a:rPr>
              <a:t>Thủy triều</a:t>
            </a:r>
            <a:r>
              <a:rPr lang="en-US" sz="3600" b="1" i="1">
                <a:solidFill>
                  <a:srgbClr val="0505B7"/>
                </a:solidFill>
                <a:latin typeface="Times New Roman" pitchFamily="18" charset="0"/>
              </a:rPr>
              <a:t> là một hiện tượng tự nhiên ở biển.</a:t>
            </a:r>
          </a:p>
        </p:txBody>
      </p:sp>
      <p:sp>
        <p:nvSpPr>
          <p:cNvPr id="7180" name="Text Box 12"/>
          <p:cNvSpPr txBox="1">
            <a:spLocks noChangeArrowheads="1"/>
          </p:cNvSpPr>
          <p:nvPr/>
        </p:nvSpPr>
        <p:spPr bwMode="auto">
          <a:xfrm>
            <a:off x="0" y="426720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-Bạn Nam có cái </a:t>
            </a:r>
            <a:r>
              <a:rPr lang="en-US" sz="3600" b="1" i="1">
                <a:solidFill>
                  <a:srgbClr val="990000"/>
                </a:solidFill>
                <a:latin typeface="Times New Roman" pitchFamily="18" charset="0"/>
              </a:rPr>
              <a:t>mũi hếch</a:t>
            </a:r>
            <a:r>
              <a:rPr lang="en-US" sz="3600" b="1" i="1">
                <a:solidFill>
                  <a:srgbClr val="0505B7"/>
                </a:solidFill>
                <a:latin typeface="Times New Roman" pitchFamily="18" charset="0"/>
              </a:rPr>
              <a:t> rất ngộ.</a:t>
            </a:r>
          </a:p>
        </p:txBody>
      </p:sp>
      <p:sp>
        <p:nvSpPr>
          <p:cNvPr id="7181" name="Text Box 13"/>
          <p:cNvSpPr txBox="1">
            <a:spLocks noChangeArrowheads="1"/>
          </p:cNvSpPr>
          <p:nvPr/>
        </p:nvSpPr>
        <p:spPr bwMode="auto">
          <a:xfrm>
            <a:off x="0" y="4876800"/>
            <a:ext cx="91440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rgbClr val="0505B7"/>
                </a:solidFill>
                <a:latin typeface="Times New Roman" pitchFamily="18" charset="0"/>
              </a:rPr>
              <a:t>-Nhiệt độ trong nhà và ngòai trời rất </a:t>
            </a:r>
            <a:r>
              <a:rPr lang="en-US" sz="3600" b="1" i="1">
                <a:solidFill>
                  <a:srgbClr val="990000"/>
                </a:solidFill>
                <a:latin typeface="Times New Roman" pitchFamily="18" charset="0"/>
              </a:rPr>
              <a:t>chênh lệch.</a:t>
            </a:r>
          </a:p>
        </p:txBody>
      </p:sp>
      <p:sp>
        <p:nvSpPr>
          <p:cNvPr id="7182" name="Text Box 14"/>
          <p:cNvSpPr txBox="1">
            <a:spLocks noChangeArrowheads="1"/>
          </p:cNvSpPr>
          <p:nvPr/>
        </p:nvSpPr>
        <p:spPr bwMode="auto">
          <a:xfrm>
            <a:off x="0" y="10668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Times New Roman" pitchFamily="18" charset="0"/>
              </a:rPr>
              <a:t>Liên hợp quốc</a:t>
            </a:r>
          </a:p>
        </p:txBody>
      </p:sp>
      <p:sp>
        <p:nvSpPr>
          <p:cNvPr id="7184" name="Text Box 16"/>
          <p:cNvSpPr txBox="1">
            <a:spLocks noChangeArrowheads="1"/>
          </p:cNvSpPr>
          <p:nvPr/>
        </p:nvSpPr>
        <p:spPr bwMode="auto">
          <a:xfrm>
            <a:off x="0" y="5334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0000FF"/>
                </a:solidFill>
                <a:latin typeface="Times New Roman" pitchFamily="18" charset="0"/>
                <a:cs typeface="Times New Roman" pitchFamily="18" charset="0"/>
              </a:rPr>
              <a:t>Chính tả(nghe – viết)</a:t>
            </a:r>
          </a:p>
        </p:txBody>
      </p:sp>
      <p:pic>
        <p:nvPicPr>
          <p:cNvPr id="7185" name="Picture 7" descr="gardg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19800"/>
            <a:ext cx="8915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176"/>
                                        </p:tgtEl>
                                        <p:attrNameLst>
                                          <p:attrName>style.visibility</p:attrName>
                                        </p:attrNameLst>
                                      </p:cBhvr>
                                      <p:to>
                                        <p:strVal val="visible"/>
                                      </p:to>
                                    </p:set>
                                    <p:anim calcmode="discrete" valueType="clr">
                                      <p:cBhvr override="childStyle">
                                        <p:cTn id="7" dur="80"/>
                                        <p:tgtEl>
                                          <p:spTgt spid="717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6"/>
                                        </p:tgtEl>
                                        <p:attrNameLst>
                                          <p:attrName>fillcolor</p:attrName>
                                        </p:attrNameLst>
                                      </p:cBhvr>
                                      <p:tavLst>
                                        <p:tav tm="0">
                                          <p:val>
                                            <p:clrVal>
                                              <a:schemeClr val="accent2"/>
                                            </p:clrVal>
                                          </p:val>
                                        </p:tav>
                                        <p:tav tm="50000">
                                          <p:val>
                                            <p:clrVal>
                                              <a:schemeClr val="hlink"/>
                                            </p:clrVal>
                                          </p:val>
                                        </p:tav>
                                      </p:tavLst>
                                    </p:anim>
                                    <p:set>
                                      <p:cBhvr>
                                        <p:cTn id="9" dur="80"/>
                                        <p:tgtEl>
                                          <p:spTgt spid="717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7178"/>
                                        </p:tgtEl>
                                        <p:attrNameLst>
                                          <p:attrName>style.visibility</p:attrName>
                                        </p:attrNameLst>
                                      </p:cBhvr>
                                      <p:to>
                                        <p:strVal val="visible"/>
                                      </p:to>
                                    </p:set>
                                    <p:anim calcmode="discrete" valueType="clr">
                                      <p:cBhvr override="childStyle">
                                        <p:cTn id="14" dur="80"/>
                                        <p:tgtEl>
                                          <p:spTgt spid="717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178"/>
                                        </p:tgtEl>
                                        <p:attrNameLst>
                                          <p:attrName>fillcolor</p:attrName>
                                        </p:attrNameLst>
                                      </p:cBhvr>
                                      <p:tavLst>
                                        <p:tav tm="0">
                                          <p:val>
                                            <p:clrVal>
                                              <a:schemeClr val="accent2"/>
                                            </p:clrVal>
                                          </p:val>
                                        </p:tav>
                                        <p:tav tm="50000">
                                          <p:val>
                                            <p:clrVal>
                                              <a:schemeClr val="hlink"/>
                                            </p:clrVal>
                                          </p:val>
                                        </p:tav>
                                      </p:tavLst>
                                    </p:anim>
                                    <p:set>
                                      <p:cBhvr>
                                        <p:cTn id="16" dur="80"/>
                                        <p:tgtEl>
                                          <p:spTgt spid="7178"/>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7179"/>
                                        </p:tgtEl>
                                        <p:attrNameLst>
                                          <p:attrName>style.visibility</p:attrName>
                                        </p:attrNameLst>
                                      </p:cBhvr>
                                      <p:to>
                                        <p:strVal val="visible"/>
                                      </p:to>
                                    </p:set>
                                    <p:anim calcmode="discrete" valueType="clr">
                                      <p:cBhvr override="childStyle">
                                        <p:cTn id="21" dur="80"/>
                                        <p:tgtEl>
                                          <p:spTgt spid="7179"/>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7179"/>
                                        </p:tgtEl>
                                        <p:attrNameLst>
                                          <p:attrName>fillcolor</p:attrName>
                                        </p:attrNameLst>
                                      </p:cBhvr>
                                      <p:tavLst>
                                        <p:tav tm="0">
                                          <p:val>
                                            <p:clrVal>
                                              <a:schemeClr val="accent2"/>
                                            </p:clrVal>
                                          </p:val>
                                        </p:tav>
                                        <p:tav tm="50000">
                                          <p:val>
                                            <p:clrVal>
                                              <a:schemeClr val="hlink"/>
                                            </p:clrVal>
                                          </p:val>
                                        </p:tav>
                                      </p:tavLst>
                                    </p:anim>
                                    <p:set>
                                      <p:cBhvr>
                                        <p:cTn id="23" dur="80"/>
                                        <p:tgtEl>
                                          <p:spTgt spid="7179"/>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7180"/>
                                        </p:tgtEl>
                                        <p:attrNameLst>
                                          <p:attrName>style.visibility</p:attrName>
                                        </p:attrNameLst>
                                      </p:cBhvr>
                                      <p:to>
                                        <p:strVal val="visible"/>
                                      </p:to>
                                    </p:set>
                                    <p:anim calcmode="discrete" valueType="clr">
                                      <p:cBhvr override="childStyle">
                                        <p:cTn id="28" dur="80"/>
                                        <p:tgtEl>
                                          <p:spTgt spid="7180"/>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7180"/>
                                        </p:tgtEl>
                                        <p:attrNameLst>
                                          <p:attrName>fillcolor</p:attrName>
                                        </p:attrNameLst>
                                      </p:cBhvr>
                                      <p:tavLst>
                                        <p:tav tm="0">
                                          <p:val>
                                            <p:clrVal>
                                              <a:schemeClr val="accent2"/>
                                            </p:clrVal>
                                          </p:val>
                                        </p:tav>
                                        <p:tav tm="50000">
                                          <p:val>
                                            <p:clrVal>
                                              <a:schemeClr val="hlink"/>
                                            </p:clrVal>
                                          </p:val>
                                        </p:tav>
                                      </p:tavLst>
                                    </p:anim>
                                    <p:set>
                                      <p:cBhvr>
                                        <p:cTn id="30" dur="80"/>
                                        <p:tgtEl>
                                          <p:spTgt spid="7180"/>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7181"/>
                                        </p:tgtEl>
                                        <p:attrNameLst>
                                          <p:attrName>style.visibility</p:attrName>
                                        </p:attrNameLst>
                                      </p:cBhvr>
                                      <p:to>
                                        <p:strVal val="visible"/>
                                      </p:to>
                                    </p:set>
                                    <p:anim calcmode="discrete" valueType="clr">
                                      <p:cBhvr override="childStyle">
                                        <p:cTn id="35" dur="80"/>
                                        <p:tgtEl>
                                          <p:spTgt spid="7181"/>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7181"/>
                                        </p:tgtEl>
                                        <p:attrNameLst>
                                          <p:attrName>fillcolor</p:attrName>
                                        </p:attrNameLst>
                                      </p:cBhvr>
                                      <p:tavLst>
                                        <p:tav tm="0">
                                          <p:val>
                                            <p:clrVal>
                                              <a:schemeClr val="accent2"/>
                                            </p:clrVal>
                                          </p:val>
                                        </p:tav>
                                        <p:tav tm="50000">
                                          <p:val>
                                            <p:clrVal>
                                              <a:schemeClr val="hlink"/>
                                            </p:clrVal>
                                          </p:val>
                                        </p:tav>
                                      </p:tavLst>
                                    </p:anim>
                                    <p:set>
                                      <p:cBhvr>
                                        <p:cTn id="37" dur="80"/>
                                        <p:tgtEl>
                                          <p:spTgt spid="718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p:bldP spid="7178" grpId="0"/>
      <p:bldP spid="7179" grpId="0"/>
      <p:bldP spid="7180" grpId="0"/>
      <p:bldP spid="718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descr="t153843"/>
          <p:cNvPicPr>
            <a:picLocks noChangeAspect="1" noChangeArrowheads="1"/>
          </p:cNvPicPr>
          <p:nvPr/>
        </p:nvPicPr>
        <p:blipFill>
          <a:blip r:embed="rId2">
            <a:extLst>
              <a:ext uri="{28A0092B-C50C-407E-A947-70E740481C1C}">
                <a14:useLocalDpi xmlns:a14="http://schemas.microsoft.com/office/drawing/2010/main" val="0"/>
              </a:ext>
            </a:extLst>
          </a:blip>
          <a:srcRect r="8000"/>
          <a:stretch>
            <a:fillRect/>
          </a:stretch>
        </p:blipFill>
        <p:spPr bwMode="auto">
          <a:xfrm>
            <a:off x="4648200" y="0"/>
            <a:ext cx="44958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t153843"/>
          <p:cNvPicPr>
            <a:picLocks noChangeAspect="1" noChangeArrowheads="1"/>
          </p:cNvPicPr>
          <p:nvPr/>
        </p:nvPicPr>
        <p:blipFill>
          <a:blip r:embed="rId3">
            <a:extLst>
              <a:ext uri="{28A0092B-C50C-407E-A947-70E740481C1C}">
                <a14:useLocalDpi xmlns:a14="http://schemas.microsoft.com/office/drawing/2010/main" val="0"/>
              </a:ext>
            </a:extLst>
          </a:blip>
          <a:srcRect l="6000"/>
          <a:stretch>
            <a:fillRect/>
          </a:stretch>
        </p:blipFill>
        <p:spPr bwMode="auto">
          <a:xfrm>
            <a:off x="0" y="0"/>
            <a:ext cx="4495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223" name="WordArt 7"/>
          <p:cNvSpPr>
            <a:spLocks noChangeArrowheads="1" noChangeShapeType="1" noTextEdit="1"/>
          </p:cNvSpPr>
          <p:nvPr/>
        </p:nvSpPr>
        <p:spPr bwMode="auto">
          <a:xfrm>
            <a:off x="914400" y="1371600"/>
            <a:ext cx="7162800" cy="4191000"/>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b="1" kern="10">
                <a:ln w="9525">
                  <a:round/>
                  <a:headEnd/>
                  <a:tailEnd/>
                </a:ln>
                <a:gradFill rotWithShape="0">
                  <a:gsLst>
                    <a:gs pos="0">
                      <a:srgbClr val="FFE701"/>
                    </a:gs>
                    <a:gs pos="100000">
                      <a:srgbClr val="FE3E02"/>
                    </a:gs>
                  </a:gsLst>
                  <a:lin ang="5400000" scaled="1"/>
                </a:gradFill>
                <a:latin typeface="Impact"/>
              </a:rPr>
              <a:t>CHÀO CÁC EM !</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2009066"/>
  <p:tag name="VIOLETTITLE" val="Tuần 30. Nghe-viết: Liên hợp quốc"/>
  <p:tag name="VIOLETLESSON" val="56"/>
  <p:tag name="VIOLETCATID" val="7840641"/>
  <p:tag name="VIOLETSUBJECT" val="Chính tả 3"/>
  <p:tag name="VIOLETAUTHORID" val="6145317"/>
  <p:tag name="VIOLETAUTHORNAME" val="Vũ Thị Thúy Vinh"/>
  <p:tag name="VIOLETAUTHORAVATAR" val="no_avatar.jpg"/>
  <p:tag name="VIOLETAUTHORADDRESS" val="Truong TH Song Lo - Phu tho"/>
  <p:tag name="VIOLETDATE" val="2017-04-04 21:25:17"/>
  <p:tag name="VIOLETHIT" val="113"/>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104</TotalTime>
  <Words>469</Words>
  <Application>Microsoft Office PowerPoint</Application>
  <PresentationFormat>On-screen Show (4:3)</PresentationFormat>
  <Paragraphs>61</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Microsoft</cp:lastModifiedBy>
  <cp:revision>23</cp:revision>
  <dcterms:created xsi:type="dcterms:W3CDTF">2005-12-31T19:00:37Z</dcterms:created>
  <dcterms:modified xsi:type="dcterms:W3CDTF">2018-01-24T04:02:56Z</dcterms:modified>
</cp:coreProperties>
</file>