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314" r:id="rId3"/>
    <p:sldId id="301" r:id="rId4"/>
    <p:sldId id="339" r:id="rId5"/>
    <p:sldId id="338" r:id="rId6"/>
    <p:sldId id="305" r:id="rId7"/>
    <p:sldId id="340" r:id="rId8"/>
    <p:sldId id="326" r:id="rId9"/>
    <p:sldId id="342" r:id="rId10"/>
    <p:sldId id="308" r:id="rId11"/>
    <p:sldId id="341" r:id="rId12"/>
    <p:sldId id="310" r:id="rId13"/>
    <p:sldId id="312" r:id="rId14"/>
    <p:sldId id="344" r:id="rId15"/>
    <p:sldId id="336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FFFF"/>
    <a:srgbClr val="00FFFF"/>
    <a:srgbClr val="FF00FF"/>
    <a:srgbClr val="6600CC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1" autoAdjust="0"/>
    <p:restoredTop sz="94107" autoAdjust="0"/>
  </p:normalViewPr>
  <p:slideViewPr>
    <p:cSldViewPr>
      <p:cViewPr varScale="1">
        <p:scale>
          <a:sx n="81" d="100"/>
          <a:sy n="81" d="100"/>
        </p:scale>
        <p:origin x="153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995D2-DCC6-4430-9238-78F2C169C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A24B-3DC3-41D1-A5CF-60EE61E6A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1240-4860-490C-A396-2E26DF3EC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0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2183-F03D-46AF-98FF-F215AA59F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1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0CF3C-48D5-4C1D-A07C-520283850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C3C7D-42D3-474D-AD52-D0C209FA8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6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FD5FD-79AC-4BF2-8D07-06049A79D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3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4396-4B12-4BD5-8199-55DFBB22A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3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F0B7-75E0-44CF-B5A8-91969600E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4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4F93-B56D-4057-BDE4-5E4858342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6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4557-A59E-4AE2-AEB3-4689D43E2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EF5C5-0F1E-4AC8-B0F1-B44E9475B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731D2F-306C-49E5-9F9D-A899A667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 descr="BIRDS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7848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huâ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4953000" y="5334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29" name="AutoShape 9"/>
          <p:cNvSpPr>
            <a:spLocks noChangeArrowheads="1"/>
          </p:cNvSpPr>
          <p:nvPr/>
        </p:nvSpPr>
        <p:spPr bwMode="auto">
          <a:xfrm>
            <a:off x="2667000" y="228600"/>
            <a:ext cx="762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0" name="AutoShape 10"/>
          <p:cNvSpPr>
            <a:spLocks noChangeArrowheads="1"/>
          </p:cNvSpPr>
          <p:nvPr/>
        </p:nvSpPr>
        <p:spPr bwMode="auto">
          <a:xfrm>
            <a:off x="7772400" y="6324600"/>
            <a:ext cx="533400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1" name="AutoShape 11"/>
          <p:cNvSpPr>
            <a:spLocks noChangeArrowheads="1"/>
          </p:cNvSpPr>
          <p:nvPr/>
        </p:nvSpPr>
        <p:spPr bwMode="auto">
          <a:xfrm>
            <a:off x="2667000" y="4038600"/>
            <a:ext cx="2286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152400" y="5486400"/>
            <a:ext cx="3810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6781800" y="1219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1371600" y="5791200"/>
            <a:ext cx="304800" cy="1397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56335" name="AutoShape 15"/>
          <p:cNvSpPr>
            <a:spLocks noChangeArrowheads="1"/>
          </p:cNvSpPr>
          <p:nvPr/>
        </p:nvSpPr>
        <p:spPr bwMode="auto">
          <a:xfrm>
            <a:off x="762000" y="533400"/>
            <a:ext cx="304800" cy="762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063" name="Picture 16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7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2672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8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0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2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3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4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8"/>
          <p:cNvSpPr txBox="1">
            <a:spLocks noChangeArrowheads="1"/>
          </p:cNvSpPr>
          <p:nvPr/>
        </p:nvSpPr>
        <p:spPr bwMode="auto">
          <a:xfrm>
            <a:off x="914400" y="304800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CC0000"/>
                </a:solidFill>
                <a:latin typeface="Times New Roman" pitchFamily="18" charset="0"/>
              </a:rPr>
              <a:t> 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THỦ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3</a:t>
            </a:r>
          </a:p>
        </p:txBody>
      </p:sp>
      <p:sp>
        <p:nvSpPr>
          <p:cNvPr id="2075" name="WordArt 27"/>
          <p:cNvSpPr>
            <a:spLocks noChangeArrowheads="1" noChangeShapeType="1" noTextEdit="1"/>
          </p:cNvSpPr>
          <p:nvPr/>
        </p:nvSpPr>
        <p:spPr bwMode="auto">
          <a:xfrm>
            <a:off x="533400" y="1219200"/>
            <a:ext cx="82296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LÀM ĐỒNG HỒ ĐỂ BÀN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63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animBg="1"/>
      <p:bldP spid="56328" grpId="1" animBg="1"/>
      <p:bldP spid="56329" grpId="0" animBg="1"/>
      <p:bldP spid="56329" grpId="1" animBg="1"/>
      <p:bldP spid="56330" grpId="0" animBg="1"/>
      <p:bldP spid="56330" grpId="1" animBg="1"/>
      <p:bldP spid="56331" grpId="0" animBg="1"/>
      <p:bldP spid="56331" grpId="1" animBg="1"/>
      <p:bldP spid="56332" grpId="0" animBg="1"/>
      <p:bldP spid="56332" grpId="1" animBg="1"/>
      <p:bldP spid="56333" grpId="0" animBg="1"/>
      <p:bldP spid="56333" grpId="1" animBg="1"/>
      <p:bldP spid="56334" grpId="0" animBg="1"/>
      <p:bldP spid="56334" grpId="1" animBg="1"/>
      <p:bldP spid="56335" grpId="0" animBg="1"/>
      <p:bldP spid="5633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9"/>
          <p:cNvSpPr txBox="1">
            <a:spLocks noChangeArrowheads="1"/>
          </p:cNvSpPr>
          <p:nvPr/>
        </p:nvSpPr>
        <p:spPr bwMode="auto">
          <a:xfrm>
            <a:off x="1828800" y="0"/>
            <a:ext cx="44958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4.Làm </a:t>
            </a: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chân đỡ</a:t>
            </a:r>
            <a:r>
              <a:rPr lang="en-US" sz="2800" b="1">
                <a:solidFill>
                  <a:srgbClr val="CC0000"/>
                </a:solidFill>
              </a:rPr>
              <a:t> đồng hồ</a:t>
            </a:r>
          </a:p>
        </p:txBody>
      </p:sp>
      <p:sp>
        <p:nvSpPr>
          <p:cNvPr id="11267" name="Rectangle 20"/>
          <p:cNvSpPr>
            <a:spLocks noChangeArrowheads="1"/>
          </p:cNvSpPr>
          <p:nvPr/>
        </p:nvSpPr>
        <p:spPr bwMode="auto">
          <a:xfrm>
            <a:off x="762000" y="2133600"/>
            <a:ext cx="31242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304800" y="762000"/>
            <a:ext cx="8305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+Đặt tờ giấy lên bàn, mặt kẻ ô ở phía trên. Gấp theo đường dấu 2 ô rưỡi, gấp tiếp 2 lần nữa.Bôi hồ vào nếp gấp và dán lại</a:t>
            </a:r>
          </a:p>
        </p:txBody>
      </p:sp>
      <p:sp>
        <p:nvSpPr>
          <p:cNvPr id="11269" name="Text Box 23"/>
          <p:cNvSpPr txBox="1">
            <a:spLocks noChangeArrowheads="1"/>
          </p:cNvSpPr>
          <p:nvPr/>
        </p:nvSpPr>
        <p:spPr bwMode="auto">
          <a:xfrm>
            <a:off x="0" y="2895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0" name="Text Box 24"/>
          <p:cNvSpPr txBox="1">
            <a:spLocks noChangeArrowheads="1"/>
          </p:cNvSpPr>
          <p:nvPr/>
        </p:nvSpPr>
        <p:spPr bwMode="auto">
          <a:xfrm>
            <a:off x="1295400" y="1676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1" name="Rectangle 25"/>
          <p:cNvSpPr>
            <a:spLocks noChangeArrowheads="1"/>
          </p:cNvSpPr>
          <p:nvPr/>
        </p:nvSpPr>
        <p:spPr bwMode="auto">
          <a:xfrm>
            <a:off x="5257800" y="2057400"/>
            <a:ext cx="3276600" cy="2895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Line 26"/>
          <p:cNvSpPr>
            <a:spLocks noChangeShapeType="1"/>
          </p:cNvSpPr>
          <p:nvPr/>
        </p:nvSpPr>
        <p:spPr bwMode="auto">
          <a:xfrm>
            <a:off x="42672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27"/>
          <p:cNvSpPr>
            <a:spLocks noChangeShapeType="1"/>
          </p:cNvSpPr>
          <p:nvPr/>
        </p:nvSpPr>
        <p:spPr bwMode="auto">
          <a:xfrm flipV="1">
            <a:off x="5257800" y="28194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28"/>
          <p:cNvSpPr>
            <a:spLocks noChangeShapeType="1"/>
          </p:cNvSpPr>
          <p:nvPr/>
        </p:nvSpPr>
        <p:spPr bwMode="auto">
          <a:xfrm>
            <a:off x="5257800" y="41910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Text Box 29"/>
          <p:cNvSpPr txBox="1">
            <a:spLocks noChangeArrowheads="1"/>
          </p:cNvSpPr>
          <p:nvPr/>
        </p:nvSpPr>
        <p:spPr bwMode="auto">
          <a:xfrm>
            <a:off x="5867400" y="4114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rưỡi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76" name="Text Box 30"/>
          <p:cNvSpPr txBox="1">
            <a:spLocks noChangeArrowheads="1"/>
          </p:cNvSpPr>
          <p:nvPr/>
        </p:nvSpPr>
        <p:spPr bwMode="auto">
          <a:xfrm>
            <a:off x="5791200" y="2362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2ô r</a:t>
            </a:r>
            <a:r>
              <a:rPr lang="en-US" sz="2400" b="1">
                <a:solidFill>
                  <a:srgbClr val="CC0000"/>
                </a:solidFill>
              </a:rPr>
              <a:t>ưỡi</a:t>
            </a:r>
          </a:p>
        </p:txBody>
      </p:sp>
      <p:sp>
        <p:nvSpPr>
          <p:cNvPr id="11277" name="Rectangle 31"/>
          <p:cNvSpPr>
            <a:spLocks noChangeArrowheads="1"/>
          </p:cNvSpPr>
          <p:nvPr/>
        </p:nvSpPr>
        <p:spPr bwMode="auto">
          <a:xfrm>
            <a:off x="762000" y="5562600"/>
            <a:ext cx="2743200" cy="9144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Text Box 32"/>
          <p:cNvSpPr txBox="1">
            <a:spLocks noChangeArrowheads="1"/>
          </p:cNvSpPr>
          <p:nvPr/>
        </p:nvSpPr>
        <p:spPr bwMode="auto">
          <a:xfrm>
            <a:off x="1600200" y="5029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10 ô</a:t>
            </a:r>
          </a:p>
        </p:txBody>
      </p:sp>
      <p:sp>
        <p:nvSpPr>
          <p:cNvPr id="11279" name="Text Box 33"/>
          <p:cNvSpPr txBox="1">
            <a:spLocks noChangeArrowheads="1"/>
          </p:cNvSpPr>
          <p:nvPr/>
        </p:nvSpPr>
        <p:spPr bwMode="auto">
          <a:xfrm rot="-5400000">
            <a:off x="-266700" y="55245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rưỡi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80" name="Line 34"/>
          <p:cNvSpPr>
            <a:spLocks noChangeShapeType="1"/>
          </p:cNvSpPr>
          <p:nvPr/>
        </p:nvSpPr>
        <p:spPr bwMode="auto">
          <a:xfrm flipH="1" flipV="1">
            <a:off x="1371600" y="55626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Text Box 35"/>
          <p:cNvSpPr txBox="1">
            <a:spLocks noChangeArrowheads="1"/>
          </p:cNvSpPr>
          <p:nvPr/>
        </p:nvSpPr>
        <p:spPr bwMode="auto">
          <a:xfrm>
            <a:off x="762000" y="5715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2 ô </a:t>
            </a:r>
            <a:r>
              <a:rPr lang="en-US" sz="2400" b="1">
                <a:latin typeface="Times New Roman" pitchFamily="18" charset="0"/>
              </a:rPr>
              <a:t> </a:t>
            </a:r>
          </a:p>
        </p:txBody>
      </p:sp>
      <p:sp>
        <p:nvSpPr>
          <p:cNvPr id="11282" name="Rectangle 36"/>
          <p:cNvSpPr>
            <a:spLocks noChangeArrowheads="1"/>
          </p:cNvSpPr>
          <p:nvPr/>
        </p:nvSpPr>
        <p:spPr bwMode="auto">
          <a:xfrm>
            <a:off x="5105400" y="5105400"/>
            <a:ext cx="762000" cy="1600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37"/>
          <p:cNvSpPr>
            <a:spLocks noChangeShapeType="1"/>
          </p:cNvSpPr>
          <p:nvPr/>
        </p:nvSpPr>
        <p:spPr bwMode="auto">
          <a:xfrm>
            <a:off x="5867400" y="5105400"/>
            <a:ext cx="2286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38"/>
          <p:cNvSpPr>
            <a:spLocks noChangeShapeType="1"/>
          </p:cNvSpPr>
          <p:nvPr/>
        </p:nvSpPr>
        <p:spPr bwMode="auto">
          <a:xfrm flipH="1">
            <a:off x="5867400" y="5562600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Text Box 39"/>
          <p:cNvSpPr txBox="1">
            <a:spLocks noChangeArrowheads="1"/>
          </p:cNvSpPr>
          <p:nvPr/>
        </p:nvSpPr>
        <p:spPr bwMode="auto">
          <a:xfrm>
            <a:off x="6096000" y="5867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Hình4</a:t>
            </a:r>
          </a:p>
        </p:txBody>
      </p:sp>
      <p:sp>
        <p:nvSpPr>
          <p:cNvPr id="11286" name="Text Box 40"/>
          <p:cNvSpPr txBox="1">
            <a:spLocks noChangeArrowheads="1"/>
          </p:cNvSpPr>
          <p:nvPr/>
        </p:nvSpPr>
        <p:spPr bwMode="auto">
          <a:xfrm>
            <a:off x="1371600" y="6400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11287" name="Text Box 41"/>
          <p:cNvSpPr txBox="1">
            <a:spLocks noChangeArrowheads="1"/>
          </p:cNvSpPr>
          <p:nvPr/>
        </p:nvSpPr>
        <p:spPr bwMode="auto">
          <a:xfrm>
            <a:off x="5943600" y="3200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11288" name="Text Box 42"/>
          <p:cNvSpPr txBox="1">
            <a:spLocks noChangeArrowheads="1"/>
          </p:cNvSpPr>
          <p:nvPr/>
        </p:nvSpPr>
        <p:spPr bwMode="auto">
          <a:xfrm>
            <a:off x="1600200" y="3200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CC0000"/>
                </a:solidFill>
                <a:latin typeface="Times New Roman" pitchFamily="18" charset="0"/>
              </a:rPr>
              <a:t>1.Dán mặt đồng hồ vào khung đồng hồ: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 Đặt ướm tờ giấy làm mặt vào khung, mép giấy cách đều nhau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830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+Bôi hồ mặt sau đồng hồ rồi dán cho cân đối</a:t>
            </a: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2209800" y="3048000"/>
            <a:ext cx="4114800" cy="3048000"/>
          </a:xfrm>
          <a:prstGeom prst="rect">
            <a:avLst/>
          </a:prstGeom>
          <a:solidFill>
            <a:srgbClr val="CC00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514600" y="3429000"/>
            <a:ext cx="3429000" cy="228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2209800" y="5105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flipV="1">
            <a:off x="41910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>
            <a:off x="4191000" y="4648200"/>
            <a:ext cx="7620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H="1">
            <a:off x="3581400" y="4648200"/>
            <a:ext cx="609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3962400" y="3429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>
            <a:off x="5562600" y="4343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3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 rot="10800000">
            <a:off x="2286000" y="4343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 rot="10800000">
            <a:off x="3810000" y="5257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12303" name="Line 18"/>
          <p:cNvSpPr>
            <a:spLocks noChangeShapeType="1"/>
          </p:cNvSpPr>
          <p:nvPr/>
        </p:nvSpPr>
        <p:spPr bwMode="auto">
          <a:xfrm flipV="1">
            <a:off x="6324600" y="5638800"/>
            <a:ext cx="3810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6324600" y="56388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20"/>
          <p:cNvSpPr>
            <a:spLocks noChangeShapeType="1"/>
          </p:cNvSpPr>
          <p:nvPr/>
        </p:nvSpPr>
        <p:spPr bwMode="auto">
          <a:xfrm flipV="1">
            <a:off x="6096000" y="4114800"/>
            <a:ext cx="1066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7162800" y="3886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2307" name="Text Box 24"/>
          <p:cNvSpPr txBox="1">
            <a:spLocks noChangeArrowheads="1"/>
          </p:cNvSpPr>
          <p:nvPr/>
        </p:nvSpPr>
        <p:spPr bwMode="auto">
          <a:xfrm>
            <a:off x="7162800" y="3886200"/>
            <a:ext cx="17526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KHUNG</a:t>
            </a:r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 flipH="1" flipV="1">
            <a:off x="1752600" y="4876800"/>
            <a:ext cx="9906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Text Box 27"/>
          <p:cNvSpPr txBox="1">
            <a:spLocks noChangeArrowheads="1"/>
          </p:cNvSpPr>
          <p:nvPr/>
        </p:nvSpPr>
        <p:spPr bwMode="auto">
          <a:xfrm>
            <a:off x="533400" y="4267200"/>
            <a:ext cx="1143000" cy="954088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MẶT ĐỒNG HỒ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5"/>
          <p:cNvSpPr txBox="1">
            <a:spLocks noChangeArrowheads="1"/>
          </p:cNvSpPr>
          <p:nvPr/>
        </p:nvSpPr>
        <p:spPr bwMode="auto">
          <a:xfrm>
            <a:off x="1752600" y="381000"/>
            <a:ext cx="53340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Làm thành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0000FF"/>
                </a:solidFill>
              </a:rPr>
              <a:t> đồng hồ hoàn chỉnh</a:t>
            </a:r>
          </a:p>
        </p:txBody>
      </p:sp>
      <p:sp>
        <p:nvSpPr>
          <p:cNvPr id="13315" name="Rectangle 44"/>
          <p:cNvSpPr>
            <a:spLocks noChangeArrowheads="1"/>
          </p:cNvSpPr>
          <p:nvPr/>
        </p:nvSpPr>
        <p:spPr bwMode="auto">
          <a:xfrm>
            <a:off x="4953000" y="4114800"/>
            <a:ext cx="3200400" cy="2057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5"/>
          <p:cNvSpPr>
            <a:spLocks noChangeArrowheads="1"/>
          </p:cNvSpPr>
          <p:nvPr/>
        </p:nvSpPr>
        <p:spPr bwMode="auto">
          <a:xfrm>
            <a:off x="5181600" y="4267200"/>
            <a:ext cx="27432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Text Box 46"/>
          <p:cNvSpPr txBox="1">
            <a:spLocks noChangeArrowheads="1"/>
          </p:cNvSpPr>
          <p:nvPr/>
        </p:nvSpPr>
        <p:spPr bwMode="auto">
          <a:xfrm>
            <a:off x="6324600" y="426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13318" name="Text Box 47"/>
          <p:cNvSpPr txBox="1">
            <a:spLocks noChangeArrowheads="1"/>
          </p:cNvSpPr>
          <p:nvPr/>
        </p:nvSpPr>
        <p:spPr bwMode="auto">
          <a:xfrm rot="10800000">
            <a:off x="5029200" y="4800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3319" name="Text Box 48"/>
          <p:cNvSpPr txBox="1">
            <a:spLocks noChangeArrowheads="1"/>
          </p:cNvSpPr>
          <p:nvPr/>
        </p:nvSpPr>
        <p:spPr bwMode="auto">
          <a:xfrm>
            <a:off x="7620000" y="4876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3</a:t>
            </a:r>
          </a:p>
        </p:txBody>
      </p:sp>
      <p:sp>
        <p:nvSpPr>
          <p:cNvPr id="13320" name="Text Box 49"/>
          <p:cNvSpPr txBox="1">
            <a:spLocks noChangeArrowheads="1"/>
          </p:cNvSpPr>
          <p:nvPr/>
        </p:nvSpPr>
        <p:spPr bwMode="auto">
          <a:xfrm>
            <a:off x="64770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6</a:t>
            </a:r>
          </a:p>
        </p:txBody>
      </p:sp>
      <p:sp>
        <p:nvSpPr>
          <p:cNvPr id="13321" name="Text Box 50"/>
          <p:cNvSpPr txBox="1">
            <a:spLocks noChangeArrowheads="1"/>
          </p:cNvSpPr>
          <p:nvPr/>
        </p:nvSpPr>
        <p:spPr bwMode="auto">
          <a:xfrm>
            <a:off x="6400800" y="46482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  <p:sp>
        <p:nvSpPr>
          <p:cNvPr id="13322" name="Line 51"/>
          <p:cNvSpPr>
            <a:spLocks noChangeShapeType="1"/>
          </p:cNvSpPr>
          <p:nvPr/>
        </p:nvSpPr>
        <p:spPr bwMode="auto">
          <a:xfrm flipV="1">
            <a:off x="6553200" y="4724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52"/>
          <p:cNvSpPr>
            <a:spLocks noChangeShapeType="1"/>
          </p:cNvSpPr>
          <p:nvPr/>
        </p:nvSpPr>
        <p:spPr bwMode="auto">
          <a:xfrm>
            <a:off x="6553200" y="5105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53"/>
          <p:cNvSpPr>
            <a:spLocks noChangeShapeType="1"/>
          </p:cNvSpPr>
          <p:nvPr/>
        </p:nvSpPr>
        <p:spPr bwMode="auto">
          <a:xfrm flipH="1">
            <a:off x="5943600" y="5105400"/>
            <a:ext cx="609600" cy="381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Rectangle 54"/>
          <p:cNvSpPr>
            <a:spLocks noChangeArrowheads="1"/>
          </p:cNvSpPr>
          <p:nvPr/>
        </p:nvSpPr>
        <p:spPr bwMode="auto">
          <a:xfrm>
            <a:off x="4800600" y="6324600"/>
            <a:ext cx="31242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57"/>
          <p:cNvSpPr>
            <a:spLocks noChangeShapeType="1"/>
          </p:cNvSpPr>
          <p:nvPr/>
        </p:nvSpPr>
        <p:spPr bwMode="auto">
          <a:xfrm>
            <a:off x="8382000" y="594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59"/>
          <p:cNvSpPr>
            <a:spLocks noChangeShapeType="1"/>
          </p:cNvSpPr>
          <p:nvPr/>
        </p:nvSpPr>
        <p:spPr bwMode="auto">
          <a:xfrm flipH="1">
            <a:off x="81534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61"/>
          <p:cNvSpPr>
            <a:spLocks noChangeShapeType="1"/>
          </p:cNvSpPr>
          <p:nvPr/>
        </p:nvSpPr>
        <p:spPr bwMode="auto">
          <a:xfrm flipH="1">
            <a:off x="4800600" y="6172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62"/>
          <p:cNvSpPr>
            <a:spLocks noChangeShapeType="1"/>
          </p:cNvSpPr>
          <p:nvPr/>
        </p:nvSpPr>
        <p:spPr bwMode="auto">
          <a:xfrm flipH="1">
            <a:off x="7924800" y="5943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64"/>
          <p:cNvSpPr>
            <a:spLocks noChangeShapeType="1"/>
          </p:cNvSpPr>
          <p:nvPr/>
        </p:nvSpPr>
        <p:spPr bwMode="auto">
          <a:xfrm flipH="1">
            <a:off x="8001000" y="6248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Text Box 65"/>
          <p:cNvSpPr txBox="1">
            <a:spLocks noChangeArrowheads="1"/>
          </p:cNvSpPr>
          <p:nvPr/>
        </p:nvSpPr>
        <p:spPr bwMode="auto">
          <a:xfrm>
            <a:off x="914400" y="1143000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 Dán khung đồng hồ vào phần đế</a:t>
            </a:r>
          </a:p>
        </p:txBody>
      </p:sp>
      <p:sp>
        <p:nvSpPr>
          <p:cNvPr id="13332" name="Text Box 66"/>
          <p:cNvSpPr txBox="1">
            <a:spLocks noChangeArrowheads="1"/>
          </p:cNvSpPr>
          <p:nvPr/>
        </p:nvSpPr>
        <p:spPr bwMode="auto">
          <a:xfrm>
            <a:off x="457200" y="19812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+ Bôi hồ vào mặt trước phần gấp lên 2ô của chân đỡ, rồi dán vào giữa mặt đế đồng hồ.                                                                               </a:t>
            </a:r>
          </a:p>
        </p:txBody>
      </p:sp>
      <p:sp>
        <p:nvSpPr>
          <p:cNvPr id="13333" name="Rectangle 67"/>
          <p:cNvSpPr>
            <a:spLocks noChangeArrowheads="1"/>
          </p:cNvSpPr>
          <p:nvPr/>
        </p:nvSpPr>
        <p:spPr bwMode="auto">
          <a:xfrm>
            <a:off x="184150" y="3200400"/>
            <a:ext cx="4235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+Sau đó, bôi tiếp hồ vào đầu phần cong lại của chân đỡ và dán vào mặt sau khung đồng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1676400" y="381000"/>
            <a:ext cx="53340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Làm thành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0000FF"/>
                </a:solidFill>
              </a:rPr>
              <a:t> đồng hồ hoàn chỉnh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304800" y="990600"/>
            <a:ext cx="81534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3.Dán chân đỡ vào mặt sau khung đồng hồ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152400" y="1524000"/>
            <a:ext cx="8763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+ Bôi hồ vào mặt trước phần gấp lên 2 ô của chân đỡ, rồi dán vào giữa mặt đế đồng hồ.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+Bôi hồ tiếp vào đầu còn lại của chân đỡ và dán vào mặt sau khung đồng hồ</a:t>
            </a: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4038600" y="35814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5"/>
          <p:cNvSpPr>
            <a:spLocks noChangeShapeType="1"/>
          </p:cNvSpPr>
          <p:nvPr/>
        </p:nvSpPr>
        <p:spPr bwMode="auto">
          <a:xfrm>
            <a:off x="4648200" y="5105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16"/>
          <p:cNvSpPr>
            <a:spLocks noChangeShapeType="1"/>
          </p:cNvSpPr>
          <p:nvPr/>
        </p:nvSpPr>
        <p:spPr bwMode="auto">
          <a:xfrm>
            <a:off x="4038600" y="3581400"/>
            <a:ext cx="6096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17"/>
          <p:cNvSpPr>
            <a:spLocks noChangeShapeType="1"/>
          </p:cNvSpPr>
          <p:nvPr/>
        </p:nvSpPr>
        <p:spPr bwMode="auto">
          <a:xfrm>
            <a:off x="7010400" y="3581400"/>
            <a:ext cx="6858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Rectangle 18"/>
          <p:cNvSpPr>
            <a:spLocks noChangeArrowheads="1"/>
          </p:cNvSpPr>
          <p:nvPr/>
        </p:nvSpPr>
        <p:spPr bwMode="auto">
          <a:xfrm>
            <a:off x="4495800" y="5334000"/>
            <a:ext cx="3124200" cy="381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9"/>
          <p:cNvSpPr>
            <a:spLocks noChangeShapeType="1"/>
          </p:cNvSpPr>
          <p:nvPr/>
        </p:nvSpPr>
        <p:spPr bwMode="auto">
          <a:xfrm flipH="1">
            <a:off x="4495800" y="5105400"/>
            <a:ext cx="152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20"/>
          <p:cNvSpPr>
            <a:spLocks noChangeShapeType="1"/>
          </p:cNvSpPr>
          <p:nvPr/>
        </p:nvSpPr>
        <p:spPr bwMode="auto">
          <a:xfrm flipH="1">
            <a:off x="7620000" y="4800600"/>
            <a:ext cx="152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21"/>
          <p:cNvSpPr>
            <a:spLocks noChangeShapeType="1"/>
          </p:cNvSpPr>
          <p:nvPr/>
        </p:nvSpPr>
        <p:spPr bwMode="auto">
          <a:xfrm flipH="1">
            <a:off x="77724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22"/>
          <p:cNvSpPr>
            <a:spLocks noChangeShapeType="1"/>
          </p:cNvSpPr>
          <p:nvPr/>
        </p:nvSpPr>
        <p:spPr bwMode="auto">
          <a:xfrm flipH="1">
            <a:off x="7543800" y="480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25"/>
          <p:cNvSpPr>
            <a:spLocks noChangeShapeType="1"/>
          </p:cNvSpPr>
          <p:nvPr/>
        </p:nvSpPr>
        <p:spPr bwMode="auto">
          <a:xfrm flipH="1">
            <a:off x="7696200" y="5181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27"/>
          <p:cNvSpPr>
            <a:spLocks noChangeShapeType="1"/>
          </p:cNvSpPr>
          <p:nvPr/>
        </p:nvSpPr>
        <p:spPr bwMode="auto">
          <a:xfrm>
            <a:off x="51816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28"/>
          <p:cNvSpPr>
            <a:spLocks noChangeShapeType="1"/>
          </p:cNvSpPr>
          <p:nvPr/>
        </p:nvSpPr>
        <p:spPr bwMode="auto">
          <a:xfrm>
            <a:off x="5715000" y="3962400"/>
            <a:ext cx="533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29"/>
          <p:cNvSpPr>
            <a:spLocks noChangeShapeType="1"/>
          </p:cNvSpPr>
          <p:nvPr/>
        </p:nvSpPr>
        <p:spPr bwMode="auto">
          <a:xfrm>
            <a:off x="5181600" y="3962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30"/>
          <p:cNvSpPr>
            <a:spLocks noChangeShapeType="1"/>
          </p:cNvSpPr>
          <p:nvPr/>
        </p:nvSpPr>
        <p:spPr bwMode="auto">
          <a:xfrm flipV="1">
            <a:off x="6248400" y="51054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Rectangle 37"/>
          <p:cNvSpPr>
            <a:spLocks noChangeArrowheads="1"/>
          </p:cNvSpPr>
          <p:nvPr/>
        </p:nvSpPr>
        <p:spPr bwMode="auto">
          <a:xfrm rot="519233">
            <a:off x="2362200" y="4038600"/>
            <a:ext cx="609600" cy="762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38"/>
          <p:cNvSpPr>
            <a:spLocks noChangeShapeType="1"/>
          </p:cNvSpPr>
          <p:nvPr/>
        </p:nvSpPr>
        <p:spPr bwMode="auto">
          <a:xfrm flipH="1">
            <a:off x="3048000" y="411480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39"/>
          <p:cNvSpPr>
            <a:spLocks noChangeShapeType="1"/>
          </p:cNvSpPr>
          <p:nvPr/>
        </p:nvSpPr>
        <p:spPr bwMode="auto">
          <a:xfrm>
            <a:off x="2362200" y="47244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40"/>
          <p:cNvSpPr>
            <a:spLocks noChangeShapeType="1"/>
          </p:cNvSpPr>
          <p:nvPr/>
        </p:nvSpPr>
        <p:spPr bwMode="auto">
          <a:xfrm>
            <a:off x="2362200" y="5943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0" name="Line 42"/>
          <p:cNvSpPr>
            <a:spLocks noChangeShapeType="1"/>
          </p:cNvSpPr>
          <p:nvPr/>
        </p:nvSpPr>
        <p:spPr bwMode="auto">
          <a:xfrm flipV="1">
            <a:off x="1371600" y="44196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1" name="Line 43"/>
          <p:cNvSpPr>
            <a:spLocks noChangeShapeType="1"/>
          </p:cNvSpPr>
          <p:nvPr/>
        </p:nvSpPr>
        <p:spPr bwMode="auto">
          <a:xfrm>
            <a:off x="1371600" y="4572000"/>
            <a:ext cx="14478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Text Box 44"/>
          <p:cNvSpPr txBox="1">
            <a:spLocks noChangeArrowheads="1"/>
          </p:cNvSpPr>
          <p:nvPr/>
        </p:nvSpPr>
        <p:spPr bwMode="auto">
          <a:xfrm>
            <a:off x="228600" y="4267200"/>
            <a:ext cx="11430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Bôi hồ</a:t>
            </a:r>
          </a:p>
        </p:txBody>
      </p:sp>
      <p:sp>
        <p:nvSpPr>
          <p:cNvPr id="14363" name="Line 45"/>
          <p:cNvSpPr>
            <a:spLocks noChangeShapeType="1"/>
          </p:cNvSpPr>
          <p:nvPr/>
        </p:nvSpPr>
        <p:spPr bwMode="auto">
          <a:xfrm>
            <a:off x="5334000" y="36576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Text Box 46"/>
          <p:cNvSpPr txBox="1">
            <a:spLocks noChangeArrowheads="1"/>
          </p:cNvSpPr>
          <p:nvPr/>
        </p:nvSpPr>
        <p:spPr bwMode="auto">
          <a:xfrm>
            <a:off x="5410200" y="35814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1ô</a:t>
            </a:r>
          </a:p>
        </p:txBody>
      </p:sp>
      <p:sp>
        <p:nvSpPr>
          <p:cNvPr id="14365" name="Line 47"/>
          <p:cNvSpPr>
            <a:spLocks noChangeShapeType="1"/>
          </p:cNvSpPr>
          <p:nvPr/>
        </p:nvSpPr>
        <p:spPr bwMode="auto">
          <a:xfrm flipH="1">
            <a:off x="6248400" y="3886200"/>
            <a:ext cx="13716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Text Box 48"/>
          <p:cNvSpPr txBox="1">
            <a:spLocks noChangeArrowheads="1"/>
          </p:cNvSpPr>
          <p:nvPr/>
        </p:nvSpPr>
        <p:spPr bwMode="auto">
          <a:xfrm>
            <a:off x="7620000" y="3581400"/>
            <a:ext cx="1295400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Mặt sau</a:t>
            </a:r>
          </a:p>
        </p:txBody>
      </p:sp>
      <p:sp>
        <p:nvSpPr>
          <p:cNvPr id="14367" name="Line 49"/>
          <p:cNvSpPr>
            <a:spLocks noChangeShapeType="1"/>
          </p:cNvSpPr>
          <p:nvPr/>
        </p:nvSpPr>
        <p:spPr bwMode="auto">
          <a:xfrm flipH="1">
            <a:off x="4419600" y="4648200"/>
            <a:ext cx="1295400" cy="1219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Text Box 50"/>
          <p:cNvSpPr txBox="1">
            <a:spLocks noChangeArrowheads="1"/>
          </p:cNvSpPr>
          <p:nvPr/>
        </p:nvSpPr>
        <p:spPr bwMode="auto">
          <a:xfrm>
            <a:off x="3505200" y="5867400"/>
            <a:ext cx="1371600" cy="860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Chân đỡ đồng hồ</a:t>
            </a:r>
          </a:p>
        </p:txBody>
      </p:sp>
      <p:sp>
        <p:nvSpPr>
          <p:cNvPr id="14369" name="Line 51"/>
          <p:cNvSpPr>
            <a:spLocks noChangeShapeType="1"/>
          </p:cNvSpPr>
          <p:nvPr/>
        </p:nvSpPr>
        <p:spPr bwMode="auto">
          <a:xfrm>
            <a:off x="6248400" y="5181600"/>
            <a:ext cx="914400" cy="609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Text Box 52"/>
          <p:cNvSpPr txBox="1">
            <a:spLocks noChangeArrowheads="1"/>
          </p:cNvSpPr>
          <p:nvPr/>
        </p:nvSpPr>
        <p:spPr bwMode="auto">
          <a:xfrm>
            <a:off x="6248400" y="5791200"/>
            <a:ext cx="2286000" cy="8604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Phần 2ô dán vào đế đồng hồ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a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71600" y="304800"/>
            <a:ext cx="7772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MỜI ĐỒNG NGHIỆP HÃY GHÉ VÀO THĂM BLOG CỦA MÌNH NHÉ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Chuthisoa.blogtiengviet.net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DT: 01667 420 172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82771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5364" name="Picture 4" descr="BIRDSU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uâ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WordArt 6"/>
          <p:cNvSpPr>
            <a:spLocks noChangeArrowheads="1" noChangeShapeType="1" noTextEdit="1"/>
          </p:cNvSpPr>
          <p:nvPr/>
        </p:nvSpPr>
        <p:spPr bwMode="auto">
          <a:xfrm>
            <a:off x="457200" y="2209800"/>
            <a:ext cx="8382000" cy="157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HỌC TỐT</a:t>
            </a:r>
          </a:p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THẦY, CÔ GIÁO SỨC KHOẺ</a:t>
            </a:r>
          </a:p>
        </p:txBody>
      </p:sp>
      <p:pic>
        <p:nvPicPr>
          <p:cNvPr id="89095" name="Picture 7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19800"/>
            <a:ext cx="762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4419600" y="1600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8229600" y="1828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>
            <a:off x="8229600" y="6019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3276600" y="5257800"/>
            <a:ext cx="457200" cy="4445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0" name="AutoShape 12"/>
          <p:cNvSpPr>
            <a:spLocks noChangeArrowheads="1"/>
          </p:cNvSpPr>
          <p:nvPr/>
        </p:nvSpPr>
        <p:spPr bwMode="auto">
          <a:xfrm>
            <a:off x="5867400" y="5715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1" name="AutoShape 13"/>
          <p:cNvSpPr>
            <a:spLocks noChangeArrowheads="1"/>
          </p:cNvSpPr>
          <p:nvPr/>
        </p:nvSpPr>
        <p:spPr bwMode="auto">
          <a:xfrm>
            <a:off x="2667000" y="6248400"/>
            <a:ext cx="533400" cy="292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2" name="AutoShape 14"/>
          <p:cNvSpPr>
            <a:spLocks noChangeArrowheads="1"/>
          </p:cNvSpPr>
          <p:nvPr/>
        </p:nvSpPr>
        <p:spPr bwMode="auto">
          <a:xfrm>
            <a:off x="1752600" y="5257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3" name="AutoShape 15"/>
          <p:cNvSpPr>
            <a:spLocks noChangeArrowheads="1"/>
          </p:cNvSpPr>
          <p:nvPr/>
        </p:nvSpPr>
        <p:spPr bwMode="auto">
          <a:xfrm>
            <a:off x="1295400" y="1905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0" y="4419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  <a:p>
            <a:pPr algn="ctr" eaLnBrk="0" hangingPunct="0"/>
            <a:endParaRPr lang="en-US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7" name="Picture 17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8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8768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947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 descr="z13438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6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/>
      <p:bldP spid="89094" grpId="0" animBg="1"/>
      <p:bldP spid="89096" grpId="0" animBg="1"/>
      <p:bldP spid="89096" grpId="1" animBg="1"/>
      <p:bldP spid="89097" grpId="0" animBg="1"/>
      <p:bldP spid="89097" grpId="1" animBg="1"/>
      <p:bldP spid="89098" grpId="0" animBg="1"/>
      <p:bldP spid="89098" grpId="1" animBg="1"/>
      <p:bldP spid="89099" grpId="0" animBg="1"/>
      <p:bldP spid="89099" grpId="1" animBg="1"/>
      <p:bldP spid="89100" grpId="0" animBg="1"/>
      <p:bldP spid="89100" grpId="1" animBg="1"/>
      <p:bldP spid="89101" grpId="0" animBg="1"/>
      <p:bldP spid="89101" grpId="1" animBg="1"/>
      <p:bldP spid="89102" grpId="0" animBg="1"/>
      <p:bldP spid="89102" grpId="1" animBg="1"/>
      <p:bldP spid="89103" grpId="0" animBg="1"/>
      <p:bldP spid="8910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1676400" y="1752600"/>
            <a:ext cx="5791200" cy="36576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057400" y="2133600"/>
            <a:ext cx="5029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4343400" y="3048000"/>
            <a:ext cx="68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/>
              <a:t>.</a:t>
            </a: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267200" y="22860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/>
              <a:t>12</a:t>
            </a: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6629400" y="34290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3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4343400" y="44196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6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 rot="10800000">
            <a:off x="1981200" y="350520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6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V="1">
            <a:off x="4495800" y="3124200"/>
            <a:ext cx="3810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>
            <a:off x="4495800" y="3733800"/>
            <a:ext cx="1066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3124200" y="3733800"/>
            <a:ext cx="1371600" cy="4572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1371600" y="5791200"/>
            <a:ext cx="57912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 flipH="1">
            <a:off x="1371600" y="5410200"/>
            <a:ext cx="3810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22"/>
          <p:cNvSpPr>
            <a:spLocks noChangeShapeType="1"/>
          </p:cNvSpPr>
          <p:nvPr/>
        </p:nvSpPr>
        <p:spPr bwMode="auto">
          <a:xfrm flipH="1">
            <a:off x="7086600" y="5105400"/>
            <a:ext cx="6858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23"/>
          <p:cNvSpPr>
            <a:spLocks noChangeShapeType="1"/>
          </p:cNvSpPr>
          <p:nvPr/>
        </p:nvSpPr>
        <p:spPr bwMode="auto">
          <a:xfrm flipH="1">
            <a:off x="7467600" y="5105400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Line 24"/>
          <p:cNvSpPr>
            <a:spLocks noChangeShapeType="1"/>
          </p:cNvSpPr>
          <p:nvPr/>
        </p:nvSpPr>
        <p:spPr bwMode="auto">
          <a:xfrm>
            <a:off x="7772400" y="5105400"/>
            <a:ext cx="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Line 25"/>
          <p:cNvSpPr>
            <a:spLocks noChangeShapeType="1"/>
          </p:cNvSpPr>
          <p:nvPr/>
        </p:nvSpPr>
        <p:spPr bwMode="auto">
          <a:xfrm flipH="1">
            <a:off x="7162800" y="5791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Text Box 26"/>
          <p:cNvSpPr txBox="1">
            <a:spLocks noChangeArrowheads="1"/>
          </p:cNvSpPr>
          <p:nvPr/>
        </p:nvSpPr>
        <p:spPr bwMode="auto">
          <a:xfrm>
            <a:off x="0" y="0"/>
            <a:ext cx="883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800"/>
              <a:t> </a:t>
            </a:r>
            <a:r>
              <a:rPr lang="en-US" sz="2800" b="1">
                <a:solidFill>
                  <a:srgbClr val="0000FF"/>
                </a:solidFill>
              </a:rPr>
              <a:t>Bài 17</a:t>
            </a:r>
            <a:r>
              <a:rPr lang="en-US" sz="28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 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3091" name="Text Box 27"/>
          <p:cNvSpPr txBox="1">
            <a:spLocks noChangeArrowheads="1"/>
          </p:cNvSpPr>
          <p:nvPr/>
        </p:nvSpPr>
        <p:spPr bwMode="auto">
          <a:xfrm>
            <a:off x="609600" y="533400"/>
            <a:ext cx="7772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Quan sát hình  và cho biết đồng hồ gồm có những bộ phận nào?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1219200" y="3810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381000" y="2362200"/>
            <a:ext cx="9144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</a:rPr>
              <a:t>BƯỚC 1: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CHUẨN BỊ VÀ CẮT GIẤY</a:t>
            </a:r>
          </a:p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CC0000"/>
              </a:solidFill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143000" y="1219200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CÁC BƯỚC THỰC HIỆN NHƯ SAU:</a:t>
            </a: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457200" y="3200400"/>
            <a:ext cx="8305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 2:</a:t>
            </a:r>
            <a:r>
              <a:rPr lang="en-US" sz="2800" b="1">
                <a:solidFill>
                  <a:srgbClr val="0000FF"/>
                </a:solidFill>
              </a:rPr>
              <a:t>   LÀM KHUNG, MẶT ,ĐẾ VÀ CHÂN ĐỠ  ĐỒNG HỒ</a:t>
            </a:r>
          </a:p>
        </p:txBody>
      </p:sp>
      <p:sp>
        <p:nvSpPr>
          <p:cNvPr id="4102" name="Text Box 456"/>
          <p:cNvSpPr txBox="1">
            <a:spLocks noChangeArrowheads="1"/>
          </p:cNvSpPr>
          <p:nvPr/>
        </p:nvSpPr>
        <p:spPr bwMode="auto">
          <a:xfrm>
            <a:off x="381000" y="44958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BƯỚC3:</a:t>
            </a:r>
            <a:r>
              <a:rPr lang="en-US" sz="2800" b="1">
                <a:solidFill>
                  <a:srgbClr val="0000FF"/>
                </a:solidFill>
              </a:rPr>
              <a:t>   LÀM THÀNH ĐỒNG HỒ HOÀN CHỈNH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28600" y="1524000"/>
            <a:ext cx="8915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1.Cắt 2 tờ giấy dài 24ô,  rộng 16ô  làm khung  và làm đế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2.Cắt 1 tờ giấy hình vuông có cạnh 10 ô để làm chân đỡ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CC0000"/>
                </a:solidFill>
                <a:latin typeface="Times New Roman" pitchFamily="18" charset="0"/>
              </a:rPr>
              <a:t>3.Cắt 1 tờ giấy trắng chiều dài 14 ô,  rộng  8 ô l</a:t>
            </a:r>
            <a:r>
              <a:rPr lang="en-US" sz="3600" b="1">
                <a:solidFill>
                  <a:srgbClr val="CC0000"/>
                </a:solidFill>
              </a:rPr>
              <a:t>àm mặt đồng hồ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3810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143000" y="1219200"/>
            <a:ext cx="6762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</a:rPr>
              <a:t>BƯỚC 1:</a:t>
            </a:r>
            <a:r>
              <a:rPr lang="en-US" sz="3200" b="1">
                <a:solidFill>
                  <a:srgbClr val="0000FF"/>
                </a:solidFill>
              </a:rPr>
              <a:t> CHUẨN BỊ VÀ CẮT GIẤY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33400" y="32004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105400" y="31242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5105400" y="51816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096000" y="2514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47800" y="2667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0" y="3962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12</a:t>
            </a: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4572000" y="3733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10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4724400" y="5257800"/>
            <a:ext cx="30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2 </a:t>
            </a: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381000" y="8382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</a:rPr>
              <a:t>BƯỚC 2:</a:t>
            </a:r>
            <a:r>
              <a:rPr lang="en-US" sz="2800" b="1">
                <a:solidFill>
                  <a:srgbClr val="0000FF"/>
                </a:solidFill>
              </a:rPr>
              <a:t>   LÀM KHUNG, MẶT ĐỒNG HỒ</a:t>
            </a: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1219200" y="22860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1447800" y="1600200"/>
            <a:ext cx="4114800" cy="495300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1. LÀM KHUNG ĐỒNG HỒ</a:t>
            </a:r>
          </a:p>
        </p:txBody>
      </p:sp>
      <p:sp>
        <p:nvSpPr>
          <p:cNvPr id="6157" name="Text Box 17"/>
          <p:cNvSpPr txBox="1">
            <a:spLocks noChangeArrowheads="1"/>
          </p:cNvSpPr>
          <p:nvPr/>
        </p:nvSpPr>
        <p:spPr bwMode="auto">
          <a:xfrm>
            <a:off x="1371600" y="59436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6158" name="Text Box 18"/>
          <p:cNvSpPr txBox="1">
            <a:spLocks noChangeArrowheads="1"/>
          </p:cNvSpPr>
          <p:nvPr/>
        </p:nvSpPr>
        <p:spPr bwMode="auto">
          <a:xfrm>
            <a:off x="6096000" y="58674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"/>
          <p:cNvSpPr txBox="1">
            <a:spLocks noChangeArrowheads="1"/>
          </p:cNvSpPr>
          <p:nvPr/>
        </p:nvSpPr>
        <p:spPr bwMode="auto">
          <a:xfrm>
            <a:off x="2133600" y="0"/>
            <a:ext cx="4267200" cy="923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CC0000"/>
                </a:solidFill>
              </a:rPr>
              <a:t>2.L</a:t>
            </a:r>
            <a:r>
              <a:rPr lang="en-US" sz="3600" b="1">
                <a:solidFill>
                  <a:srgbClr val="CC0000"/>
                </a:solidFill>
              </a:rPr>
              <a:t>àm</a:t>
            </a:r>
            <a:r>
              <a:rPr lang="en-US" sz="5400" b="1">
                <a:solidFill>
                  <a:srgbClr val="CC0000"/>
                </a:solidFill>
              </a:rPr>
              <a:t> </a:t>
            </a:r>
            <a:r>
              <a:rPr lang="en-US" sz="3200" b="1">
                <a:solidFill>
                  <a:srgbClr val="CC0000"/>
                </a:solidFill>
              </a:rPr>
              <a:t>mặt đồng hồ</a:t>
            </a:r>
          </a:p>
        </p:txBody>
      </p:sp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0" y="1600200"/>
            <a:ext cx="9144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2.Dùng bút chấm đậm vào điểm giữa và gạch vào đầu 4 nếp gấp.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1.Gi</a:t>
            </a:r>
            <a:r>
              <a:rPr lang="en-US" sz="3200" b="1">
                <a:solidFill>
                  <a:srgbClr val="0000FF"/>
                </a:solidFill>
              </a:rPr>
              <a:t>ấy màu trắng</a:t>
            </a:r>
            <a:r>
              <a:rPr lang="en-US" b="1"/>
              <a:t> </a:t>
            </a:r>
            <a:r>
              <a:rPr lang="en-US" sz="2000" b="1">
                <a:solidFill>
                  <a:srgbClr val="0000FF"/>
                </a:solidFill>
              </a:rPr>
              <a:t>,</a:t>
            </a:r>
            <a:r>
              <a:rPr lang="en-US" b="1"/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chiều dài 14 ô, chiều rộng 8 ô, gấp tư. </a:t>
            </a:r>
          </a:p>
        </p:txBody>
      </p:sp>
      <p:sp>
        <p:nvSpPr>
          <p:cNvPr id="7173" name="Rectangle 14"/>
          <p:cNvSpPr>
            <a:spLocks noChangeArrowheads="1"/>
          </p:cNvSpPr>
          <p:nvPr/>
        </p:nvSpPr>
        <p:spPr bwMode="auto">
          <a:xfrm>
            <a:off x="2971800" y="3733800"/>
            <a:ext cx="3352800" cy="2514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4038600" y="32766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14 Ô</a:t>
            </a:r>
          </a:p>
        </p:txBody>
      </p: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2286000" y="48768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8 Ô</a:t>
            </a:r>
          </a:p>
        </p:txBody>
      </p:sp>
      <p:sp>
        <p:nvSpPr>
          <p:cNvPr id="7176" name="Line 17"/>
          <p:cNvSpPr>
            <a:spLocks noChangeShapeType="1"/>
          </p:cNvSpPr>
          <p:nvPr/>
        </p:nvSpPr>
        <p:spPr bwMode="auto">
          <a:xfrm>
            <a:off x="4648200" y="3733800"/>
            <a:ext cx="0" cy="2514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18"/>
          <p:cNvSpPr>
            <a:spLocks noChangeShapeType="1"/>
          </p:cNvSpPr>
          <p:nvPr/>
        </p:nvSpPr>
        <p:spPr bwMode="auto">
          <a:xfrm>
            <a:off x="2971800" y="5029200"/>
            <a:ext cx="33528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34"/>
          <p:cNvSpPr txBox="1">
            <a:spLocks noChangeArrowheads="1"/>
          </p:cNvSpPr>
          <p:nvPr/>
        </p:nvSpPr>
        <p:spPr bwMode="auto">
          <a:xfrm>
            <a:off x="4114800" y="61722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7179" name="Text Box 37"/>
          <p:cNvSpPr txBox="1">
            <a:spLocks noChangeArrowheads="1"/>
          </p:cNvSpPr>
          <p:nvPr/>
        </p:nvSpPr>
        <p:spPr bwMode="auto">
          <a:xfrm>
            <a:off x="4495800" y="4572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953000" y="3200400"/>
            <a:ext cx="37338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57200" y="3276600"/>
            <a:ext cx="3810000" cy="2743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324600" y="6096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676400" y="609600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6400800" y="3200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12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2133600" y="32766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12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 rot="10800000">
            <a:off x="1905000" y="5424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 rot="10800000">
            <a:off x="6323013" y="5348288"/>
            <a:ext cx="687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4953000" y="4267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33400" y="4419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9</a:t>
            </a:r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3886200" y="44196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3</a:t>
            </a: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8229600" y="4343400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3</a:t>
            </a:r>
          </a:p>
        </p:txBody>
      </p:sp>
      <p:sp>
        <p:nvSpPr>
          <p:cNvPr id="8206" name="Line 16"/>
          <p:cNvSpPr>
            <a:spLocks noChangeShapeType="1"/>
          </p:cNvSpPr>
          <p:nvPr/>
        </p:nvSpPr>
        <p:spPr bwMode="auto">
          <a:xfrm flipV="1">
            <a:off x="6629400" y="4038600"/>
            <a:ext cx="228600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6629400" y="4648200"/>
            <a:ext cx="76200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 flipH="1">
            <a:off x="5867400" y="4648200"/>
            <a:ext cx="762000" cy="304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Text Box 19"/>
          <p:cNvSpPr txBox="1">
            <a:spLocks noChangeArrowheads="1"/>
          </p:cNvSpPr>
          <p:nvPr/>
        </p:nvSpPr>
        <p:spPr bwMode="auto">
          <a:xfrm>
            <a:off x="2133600" y="4191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/>
              <a:t>.</a:t>
            </a:r>
          </a:p>
        </p:txBody>
      </p:sp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1219200" y="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800" b="1">
                <a:solidFill>
                  <a:srgbClr val="CC0000"/>
                </a:solidFill>
              </a:rPr>
              <a:t>LÀM ĐỒNG HỒ ĐỂ BÀN</a:t>
            </a:r>
            <a:r>
              <a:rPr lang="en-US" sz="2000" b="1">
                <a:solidFill>
                  <a:srgbClr val="CC0000"/>
                </a:solidFill>
              </a:rPr>
              <a:t> 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2209800" y="762000"/>
            <a:ext cx="36576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2.Làm mặt đồng hồ</a:t>
            </a: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0" y="762000"/>
            <a:ext cx="9144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2.Dùng bút chấm đậm vào điểm giữa và gạch vào đầu 4 nếp gấp và viết số 3,6,9,12 vào 4 gạch xung quanh đồng hồ</a:t>
            </a: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13" name="Rectangle 23"/>
          <p:cNvSpPr>
            <a:spLocks noChangeArrowheads="1"/>
          </p:cNvSpPr>
          <p:nvPr/>
        </p:nvSpPr>
        <p:spPr bwMode="auto">
          <a:xfrm>
            <a:off x="304800" y="2438400"/>
            <a:ext cx="7907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3.Vẽ kim chỉ giờ, phút, giây bằng 3 màu khác nhau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4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r>
              <a:rPr lang="en-US" sz="2000" b="1">
                <a:solidFill>
                  <a:srgbClr val="0000FF"/>
                </a:solidFill>
              </a:rPr>
              <a:t>(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Ti</a:t>
            </a:r>
            <a:r>
              <a:rPr lang="en-US" sz="2000" b="1">
                <a:solidFill>
                  <a:srgbClr val="0000FF"/>
                </a:solidFill>
              </a:rPr>
              <a:t>ết 1)</a:t>
            </a:r>
          </a:p>
        </p:txBody>
      </p:sp>
      <p:sp>
        <p:nvSpPr>
          <p:cNvPr id="9219" name="Text Box 75"/>
          <p:cNvSpPr txBox="1">
            <a:spLocks noChangeArrowheads="1"/>
          </p:cNvSpPr>
          <p:nvPr/>
        </p:nvSpPr>
        <p:spPr bwMode="auto">
          <a:xfrm>
            <a:off x="1828800" y="457200"/>
            <a:ext cx="31242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3.Làm đế đồng hồ</a:t>
            </a:r>
          </a:p>
        </p:txBody>
      </p:sp>
      <p:sp>
        <p:nvSpPr>
          <p:cNvPr id="9220" name="Rectangle 76"/>
          <p:cNvSpPr>
            <a:spLocks noChangeArrowheads="1"/>
          </p:cNvSpPr>
          <p:nvPr/>
        </p:nvSpPr>
        <p:spPr bwMode="auto">
          <a:xfrm rot="5400000">
            <a:off x="4152900" y="2400300"/>
            <a:ext cx="5105400" cy="3352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Text Box 77"/>
          <p:cNvSpPr txBox="1">
            <a:spLocks noChangeArrowheads="1"/>
          </p:cNvSpPr>
          <p:nvPr/>
        </p:nvSpPr>
        <p:spPr bwMode="auto">
          <a:xfrm>
            <a:off x="6248400" y="990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16 ô</a:t>
            </a:r>
          </a:p>
        </p:txBody>
      </p:sp>
      <p:sp>
        <p:nvSpPr>
          <p:cNvPr id="9222" name="Text Box 78"/>
          <p:cNvSpPr txBox="1">
            <a:spLocks noChangeArrowheads="1"/>
          </p:cNvSpPr>
          <p:nvPr/>
        </p:nvSpPr>
        <p:spPr bwMode="auto">
          <a:xfrm>
            <a:off x="4114800" y="3657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24 ô</a:t>
            </a:r>
          </a:p>
        </p:txBody>
      </p:sp>
      <p:sp>
        <p:nvSpPr>
          <p:cNvPr id="9223" name="Text Box 88"/>
          <p:cNvSpPr txBox="1">
            <a:spLocks noChangeArrowheads="1"/>
          </p:cNvSpPr>
          <p:nvPr/>
        </p:nvSpPr>
        <p:spPr bwMode="auto">
          <a:xfrm>
            <a:off x="61722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Hình1</a:t>
            </a:r>
          </a:p>
        </p:txBody>
      </p:sp>
      <p:sp>
        <p:nvSpPr>
          <p:cNvPr id="9224" name="Line 101"/>
          <p:cNvSpPr>
            <a:spLocks noChangeShapeType="1"/>
          </p:cNvSpPr>
          <p:nvPr/>
        </p:nvSpPr>
        <p:spPr bwMode="auto">
          <a:xfrm>
            <a:off x="5029200" y="53340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102"/>
          <p:cNvSpPr>
            <a:spLocks noChangeShapeType="1"/>
          </p:cNvSpPr>
          <p:nvPr/>
        </p:nvSpPr>
        <p:spPr bwMode="auto">
          <a:xfrm flipV="1">
            <a:off x="5029200" y="2743200"/>
            <a:ext cx="3352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 Box 106"/>
          <p:cNvSpPr txBox="1">
            <a:spLocks noChangeArrowheads="1"/>
          </p:cNvSpPr>
          <p:nvPr/>
        </p:nvSpPr>
        <p:spPr bwMode="auto">
          <a:xfrm>
            <a:off x="6248400" y="1828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6 ô</a:t>
            </a:r>
          </a:p>
        </p:txBody>
      </p:sp>
      <p:sp>
        <p:nvSpPr>
          <p:cNvPr id="9227" name="Text Box 107"/>
          <p:cNvSpPr txBox="1">
            <a:spLocks noChangeArrowheads="1"/>
          </p:cNvSpPr>
          <p:nvPr/>
        </p:nvSpPr>
        <p:spPr bwMode="auto">
          <a:xfrm>
            <a:off x="6172200" y="571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6 ô</a:t>
            </a:r>
          </a:p>
        </p:txBody>
      </p:sp>
      <p:sp>
        <p:nvSpPr>
          <p:cNvPr id="9228" name="Text Box 108"/>
          <p:cNvSpPr txBox="1">
            <a:spLocks noChangeArrowheads="1"/>
          </p:cNvSpPr>
          <p:nvPr/>
        </p:nvSpPr>
        <p:spPr bwMode="auto">
          <a:xfrm>
            <a:off x="228600" y="1066800"/>
            <a:ext cx="3886200" cy="1563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- Đặt dọc tờ giấy, gấp theo đường kẻ vào giữa tờ giấy</a:t>
            </a:r>
          </a:p>
        </p:txBody>
      </p:sp>
      <p:sp>
        <p:nvSpPr>
          <p:cNvPr id="9229" name="Text Box 109"/>
          <p:cNvSpPr txBox="1">
            <a:spLocks noChangeArrowheads="1"/>
          </p:cNvSpPr>
          <p:nvPr/>
        </p:nvSpPr>
        <p:spPr bwMode="auto">
          <a:xfrm>
            <a:off x="152400" y="2743200"/>
            <a:ext cx="3810000" cy="205105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- Bôi hồ rồi dán lại, tạo thành t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ờ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 giấy có chiều dài 16 ô, chiều rộng 6 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219200" y="0"/>
            <a:ext cx="708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3399"/>
                </a:solidFill>
                <a:latin typeface="Times New Roman" pitchFamily="18" charset="0"/>
              </a:rPr>
              <a:t>Thủ công:</a:t>
            </a:r>
            <a:r>
              <a:rPr lang="en-US" sz="2000"/>
              <a:t> </a:t>
            </a:r>
            <a:r>
              <a:rPr lang="en-US" sz="2000" b="1">
                <a:solidFill>
                  <a:srgbClr val="0000FF"/>
                </a:solidFill>
              </a:rPr>
              <a:t>Bài 17</a:t>
            </a:r>
            <a:r>
              <a:rPr lang="en-US" sz="2000"/>
              <a:t>  </a:t>
            </a:r>
            <a:r>
              <a:rPr lang="en-US" sz="2000" b="1">
                <a:solidFill>
                  <a:srgbClr val="CC0000"/>
                </a:solidFill>
              </a:rPr>
              <a:t>LÀM ĐỒNG HỒ ĐỂ BÀN </a:t>
            </a:r>
            <a:r>
              <a:rPr lang="en-US" sz="2000" b="1">
                <a:solidFill>
                  <a:srgbClr val="0000FF"/>
                </a:solidFill>
              </a:rPr>
              <a:t>(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Ti</a:t>
            </a:r>
            <a:r>
              <a:rPr lang="en-US" sz="2000" b="1">
                <a:solidFill>
                  <a:srgbClr val="0000FF"/>
                </a:solidFill>
              </a:rPr>
              <a:t>ết 1)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828800" y="457200"/>
            <a:ext cx="3124200" cy="528638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</a:rPr>
              <a:t>3.Làm đế đồng hồ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990600"/>
            <a:ext cx="8915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1.Gấp 2 cạnh dài theo đường kẻ, mỗi bên 1 ô rưỡi, miết cho phẳng.</a:t>
            </a: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          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2.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Sau đó mở đường gấp ra, vuốt lại theo đường kẻ để tạo thành chân đế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304800" y="3276600"/>
            <a:ext cx="4038600" cy="2667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8"/>
          <p:cNvSpPr>
            <a:spLocks noChangeShapeType="1"/>
          </p:cNvSpPr>
          <p:nvPr/>
        </p:nvSpPr>
        <p:spPr bwMode="auto">
          <a:xfrm>
            <a:off x="304800" y="39624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304800" y="5257800"/>
            <a:ext cx="4038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876800" y="3276600"/>
            <a:ext cx="3886200" cy="1447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1"/>
          <p:cNvSpPr>
            <a:spLocks noChangeShapeType="1"/>
          </p:cNvSpPr>
          <p:nvPr/>
        </p:nvSpPr>
        <p:spPr bwMode="auto">
          <a:xfrm>
            <a:off x="5181600" y="5105400"/>
            <a:ext cx="3733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2"/>
          <p:cNvSpPr>
            <a:spLocks noChangeShapeType="1"/>
          </p:cNvSpPr>
          <p:nvPr/>
        </p:nvSpPr>
        <p:spPr bwMode="auto">
          <a:xfrm>
            <a:off x="4876800" y="47244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8763000" y="47244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>
            <a:off x="8763000" y="3276600"/>
            <a:ext cx="152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5"/>
          <p:cNvSpPr>
            <a:spLocks noChangeShapeType="1"/>
          </p:cNvSpPr>
          <p:nvPr/>
        </p:nvSpPr>
        <p:spPr bwMode="auto">
          <a:xfrm flipH="1" flipV="1">
            <a:off x="8763000" y="3657600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1447800" y="34290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5" name="Text Box 18"/>
          <p:cNvSpPr txBox="1">
            <a:spLocks noChangeArrowheads="1"/>
          </p:cNvSpPr>
          <p:nvPr/>
        </p:nvSpPr>
        <p:spPr bwMode="auto">
          <a:xfrm>
            <a:off x="1371600" y="53340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6" name="Text Box 19"/>
          <p:cNvSpPr txBox="1">
            <a:spLocks noChangeArrowheads="1"/>
          </p:cNvSpPr>
          <p:nvPr/>
        </p:nvSpPr>
        <p:spPr bwMode="auto">
          <a:xfrm>
            <a:off x="6553200" y="3657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Hình3</a:t>
            </a:r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5638800" y="5791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ô rưỡi</a:t>
            </a:r>
          </a:p>
        </p:txBody>
      </p:sp>
      <p:sp>
        <p:nvSpPr>
          <p:cNvPr id="10258" name="Text Box 21"/>
          <p:cNvSpPr txBox="1">
            <a:spLocks noChangeArrowheads="1"/>
          </p:cNvSpPr>
          <p:nvPr/>
        </p:nvSpPr>
        <p:spPr bwMode="auto">
          <a:xfrm>
            <a:off x="1066800" y="6019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Times New Roman" pitchFamily="18" charset="0"/>
              </a:rPr>
              <a:t>Hình2</a:t>
            </a:r>
          </a:p>
        </p:txBody>
      </p:sp>
      <p:sp>
        <p:nvSpPr>
          <p:cNvPr id="10259" name="Text Box 22"/>
          <p:cNvSpPr txBox="1">
            <a:spLocks noChangeArrowheads="1"/>
          </p:cNvSpPr>
          <p:nvPr/>
        </p:nvSpPr>
        <p:spPr bwMode="auto">
          <a:xfrm>
            <a:off x="2438400" y="2819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16 ô</a:t>
            </a:r>
          </a:p>
        </p:txBody>
      </p:sp>
      <p:sp>
        <p:nvSpPr>
          <p:cNvPr id="10260" name="Text Box 23"/>
          <p:cNvSpPr txBox="1">
            <a:spLocks noChangeArrowheads="1"/>
          </p:cNvSpPr>
          <p:nvPr/>
        </p:nvSpPr>
        <p:spPr bwMode="auto">
          <a:xfrm>
            <a:off x="3581400" y="44196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6 ô</a:t>
            </a:r>
          </a:p>
        </p:txBody>
      </p:sp>
      <p:sp>
        <p:nvSpPr>
          <p:cNvPr id="10261" name="Line 25"/>
          <p:cNvSpPr>
            <a:spLocks noChangeShapeType="1"/>
          </p:cNvSpPr>
          <p:nvPr/>
        </p:nvSpPr>
        <p:spPr bwMode="auto">
          <a:xfrm>
            <a:off x="4038600" y="32766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Line 26"/>
          <p:cNvSpPr>
            <a:spLocks noChangeShapeType="1"/>
          </p:cNvSpPr>
          <p:nvPr/>
        </p:nvSpPr>
        <p:spPr bwMode="auto">
          <a:xfrm flipV="1">
            <a:off x="4038600" y="48768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5029200" y="3657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3 ô</a:t>
            </a:r>
          </a:p>
        </p:txBody>
      </p:sp>
      <p:sp>
        <p:nvSpPr>
          <p:cNvPr id="10264" name="Line 28"/>
          <p:cNvSpPr>
            <a:spLocks noChangeShapeType="1"/>
          </p:cNvSpPr>
          <p:nvPr/>
        </p:nvSpPr>
        <p:spPr bwMode="auto">
          <a:xfrm>
            <a:off x="5257800" y="32766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29"/>
          <p:cNvSpPr>
            <a:spLocks noChangeShapeType="1"/>
          </p:cNvSpPr>
          <p:nvPr/>
        </p:nvSpPr>
        <p:spPr bwMode="auto">
          <a:xfrm flipV="1">
            <a:off x="5257800" y="4191000"/>
            <a:ext cx="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29886"/>
  <p:tag name="VIOLETTITLE" val="làmđồng hồ để bàn"/>
  <p:tag name="VIOLETLESSON" val="15"/>
  <p:tag name="VIOLETCATID" val="8049771"/>
  <p:tag name="VIOLETSUBJECT" val="Thủ công 3"/>
  <p:tag name="VIOLETAUTHORID" val="3466747"/>
  <p:tag name="VIOLETAUTHORNAME" val="Chu Thị Soa"/>
  <p:tag name="VIOLETAUTHORAVATAR" val="3/466/747/avatar.jpg"/>
  <p:tag name="VIOLETAUTHORADDRESS" val="Trường TH Thị Trấn - Nghệ An"/>
  <p:tag name="VIOLETDATE" val="2012-03-17 06:20:40"/>
  <p:tag name="VIOLETHIT" val="834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</TotalTime>
  <Words>749</Words>
  <Application>Microsoft Office PowerPoint</Application>
  <PresentationFormat>On-screen Show (4:3)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.VnTime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BIEN HOA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</dc:creator>
  <cp:lastModifiedBy>OanhTu</cp:lastModifiedBy>
  <cp:revision>178</cp:revision>
  <dcterms:created xsi:type="dcterms:W3CDTF">2010-03-14T14:19:42Z</dcterms:created>
  <dcterms:modified xsi:type="dcterms:W3CDTF">2021-03-29T07:22:01Z</dcterms:modified>
</cp:coreProperties>
</file>