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96" r:id="rId3"/>
    <p:sldId id="297" r:id="rId4"/>
    <p:sldId id="298" r:id="rId5"/>
    <p:sldId id="300" r:id="rId6"/>
    <p:sldId id="299" r:id="rId7"/>
    <p:sldId id="301" r:id="rId8"/>
    <p:sldId id="302" r:id="rId9"/>
    <p:sldId id="304" r:id="rId10"/>
    <p:sldId id="306" r:id="rId11"/>
    <p:sldId id="305" r:id="rId12"/>
    <p:sldId id="290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A143E-8ADE-40D3-A9E9-F709F76F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0E0C6-A857-45C0-8C82-DCF25C47F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B9074-EE0E-40DC-AD72-5901CC96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A40B-CC09-4525-9572-E836ED7D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9C72C-DD7D-4FEE-8C88-7816FF14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7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AEC1-AF61-4B72-946B-2931B732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AAAD9E-D15E-453D-AFBB-7FEED8E25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5E8EF-26A4-4966-809B-E5DAC5A3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C39C-7B5B-49EC-9D4F-9498AE66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DF01-59AA-45EA-95BB-98F95FB8A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5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0A5432-8E0D-4BD4-869A-F946AAEF2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6C454-8784-4713-9539-0AAECC67E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CC631-70CD-4C55-A675-7657D4C37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D0EE6-4CD1-40BF-A2A2-A2395AC5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095B3-73BC-40BF-BCBD-8D5A4190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94E64-042D-460B-A62E-454B4CED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DD272-C4C1-4295-99B8-8505CE7E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8855C-5E35-41D5-98EA-3DEF923F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2A79-D030-48AE-9799-D6DFED72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46C15-AE23-492E-BAA1-F2FFAD7F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F16C-7CB7-4F92-B080-0DC93B87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81621-64D2-4972-8F43-D688D254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D298-E027-49B2-AA60-2E197BE2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12AA9-E5F7-4F8F-A285-18B9B1F7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145C9-72B7-46A6-937F-C4BD50249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BB36-DF88-4A79-8B24-45BC87D3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50A2A-032F-4127-B4A6-E60B1E0BE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422DE-D74F-4375-85AE-BFD99BBBD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AE0AE-0E0B-4C76-8981-1609C69C6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8F7FAB-05A0-48AD-9BEB-38DC3501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83764-06FC-4255-83EB-61D9C893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6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3ACED-44DC-47EC-95E9-54FE1D76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982E4-B354-4373-A58C-313D3F2BB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DE0C9-AB3F-4253-BB77-870A1840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CAC9E-B444-456A-B00B-334216E03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214E0-6C5A-4718-BAEB-B32B8EF13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9F62D7-707B-4128-91FC-6BD74119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85711-58AF-4C77-A0FD-DF76754B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3AE4A1-F799-467C-A545-93A9EDFD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46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C2D7-E87B-44F1-AA88-B9F9D334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3AF89-7DD7-4A0F-B064-9D065604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863620-7D5B-4FF4-B7D1-90069270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76B5C-C1EE-4BDD-BC86-D930676A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0C81C-7F60-4225-AB0C-B6BD7D11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551DBB-2999-488E-BCEB-248963821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4EDC8-E2FF-4161-B21C-3FEF8351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7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99F2-7A13-4051-9605-241ADB9C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7B234-22D3-410D-8167-AC811B52C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708E8-8129-4A87-941F-0E1A0B8DB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D47872-D50C-42D6-AF5A-3C0AB6A4C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7298F-1DB9-47EB-AF8A-F368C7FF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8B118-8E4B-430C-8FB1-DF149176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81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FB43-7B24-458A-86B8-3BE06F4B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23ED8-E043-4E42-95C2-8FFCEFE41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DBD73-55A9-4466-B612-3A38F8F3A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5CB24-63C3-4E1D-B107-C10E2F63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8F19E-99D8-4A03-901B-E0A6872C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2ED5-F51D-4473-8F7D-521A7AB4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6BEDA-B655-4D92-AD39-3946A21E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0EDA9-7C52-4D62-A3BC-CE0A3436A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8A209-C2C8-428B-B002-A444EA52F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6E66-7169-4BC9-9529-6892DC42C2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992B-4570-4A91-A9BD-B7675C817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A954-8B4B-4608-A84F-3E4AD115B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C0D4-4193-4C5E-B97F-B651F7C4D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1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MUSIC\ca%20nhac\036.%20Tinh%20Ca%20Tay%20Bac%20-%20Thu%20Hien%20-%20Trung%20Duc.wma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0830js5b15daddi012pz8">
            <a:extLst>
              <a:ext uri="{FF2B5EF4-FFF2-40B4-BE49-F238E27FC236}">
                <a16:creationId xmlns:a16="http://schemas.microsoft.com/office/drawing/2014/main" id="{C820DCB9-7C2F-4826-B1F7-FE3167BC46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76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830js5b15daddi012pz8">
            <a:extLst>
              <a:ext uri="{FF2B5EF4-FFF2-40B4-BE49-F238E27FC236}">
                <a16:creationId xmlns:a16="http://schemas.microsoft.com/office/drawing/2014/main" id="{05D2D1D4-4A96-4B4D-9C31-DC4791FBCB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276600"/>
            <a:ext cx="762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" descr="1136503yggj6ivy3e">
            <a:extLst>
              <a:ext uri="{FF2B5EF4-FFF2-40B4-BE49-F238E27FC236}">
                <a16:creationId xmlns:a16="http://schemas.microsoft.com/office/drawing/2014/main" id="{63767644-A80F-44A8-852B-5B71B73876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91600" y="-762000"/>
            <a:ext cx="91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4" descr="1136503yggj6ivy3e">
            <a:extLst>
              <a:ext uri="{FF2B5EF4-FFF2-40B4-BE49-F238E27FC236}">
                <a16:creationId xmlns:a16="http://schemas.microsoft.com/office/drawing/2014/main" id="{C63077EF-4903-4DBD-954E-AD9B3AAF7D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86000" y="-914400"/>
            <a:ext cx="91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1" name="WordArt 19">
            <a:extLst>
              <a:ext uri="{FF2B5EF4-FFF2-40B4-BE49-F238E27FC236}">
                <a16:creationId xmlns:a16="http://schemas.microsoft.com/office/drawing/2014/main" id="{0AED9E82-CA3C-4D6C-BB41-426E8C3C47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819400"/>
            <a:ext cx="72390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CHÍNH TẢ </a:t>
            </a:r>
            <a:r>
              <a:rPr lang="en-US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Đôi</a:t>
            </a: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2055" name="Picture 5" descr="flower[1][1][1][1]">
            <a:extLst>
              <a:ext uri="{FF2B5EF4-FFF2-40B4-BE49-F238E27FC236}">
                <a16:creationId xmlns:a16="http://schemas.microsoft.com/office/drawing/2014/main" id="{D1EB5FFB-14B8-48C9-A198-D485FB814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71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73559C0-F40E-43D9-A6BC-DDADB93BD2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362200"/>
            <a:ext cx="88392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		</a:t>
            </a:r>
            <a:r>
              <a:rPr lang="en-US" altLang="en-US" sz="3600">
                <a:solidFill>
                  <a:srgbClr val="0000FF"/>
                </a:solidFill>
              </a:rPr>
              <a:t>V</a:t>
            </a:r>
            <a:r>
              <a:rPr lang="en-US" altLang="en-US" sz="3600"/>
              <a:t>ề nhà, </a:t>
            </a:r>
            <a:r>
              <a:rPr lang="en-US" altLang="en-US" sz="3600">
                <a:solidFill>
                  <a:srgbClr val="0000FF"/>
                </a:solidFill>
              </a:rPr>
              <a:t>T</a:t>
            </a:r>
            <a:r>
              <a:rPr lang="en-US" altLang="en-US" sz="3600"/>
              <a:t>hành và </a:t>
            </a:r>
            <a:r>
              <a:rPr lang="en-US" altLang="en-US" sz="3600">
                <a:solidFill>
                  <a:srgbClr val="0000FF"/>
                </a:solidFill>
              </a:rPr>
              <a:t>M</a:t>
            </a:r>
            <a:r>
              <a:rPr lang="en-US" altLang="en-US" sz="3600"/>
              <a:t>ến sợ bố lo, không dám kể cho bố nghe chuyện xẩy ra.</a:t>
            </a:r>
            <a:r>
              <a:rPr lang="en-US" altLang="en-US" sz="3600">
                <a:solidFill>
                  <a:srgbClr val="0000FF"/>
                </a:solidFill>
              </a:rPr>
              <a:t>M</a:t>
            </a:r>
            <a:r>
              <a:rPr lang="en-US" altLang="en-US" sz="3600"/>
              <a:t>ãi khi Mến về quê, bố mới biết chuyện. </a:t>
            </a:r>
            <a:r>
              <a:rPr lang="en-US" altLang="en-US" sz="3600">
                <a:solidFill>
                  <a:srgbClr val="0000FF"/>
                </a:solidFill>
              </a:rPr>
              <a:t>B</a:t>
            </a:r>
            <a:r>
              <a:rPr lang="en-US" altLang="en-US" sz="3600"/>
              <a:t>ố bảo:  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		 - </a:t>
            </a:r>
            <a:r>
              <a:rPr lang="en-US" altLang="en-US" sz="3600">
                <a:solidFill>
                  <a:srgbClr val="0000FF"/>
                </a:solidFill>
              </a:rPr>
              <a:t>N</a:t>
            </a:r>
            <a:r>
              <a:rPr lang="en-US" altLang="en-US" sz="3600"/>
              <a:t>gười ở làng quê như thế đấy, con ạ. </a:t>
            </a:r>
            <a:r>
              <a:rPr lang="en-US" altLang="en-US" sz="3600">
                <a:solidFill>
                  <a:srgbClr val="0000FF"/>
                </a:solidFill>
              </a:rPr>
              <a:t>L</a:t>
            </a:r>
            <a:r>
              <a:rPr lang="en-US" altLang="en-US" sz="3600"/>
              <a:t>úc đất nước có chiến tranh, họ sẵn lòng sẻ nhà sẻ cửa.</a:t>
            </a:r>
          </a:p>
        </p:txBody>
      </p:sp>
      <p:sp>
        <p:nvSpPr>
          <p:cNvPr id="11267" name="WordArt 5">
            <a:extLst>
              <a:ext uri="{FF2B5EF4-FFF2-40B4-BE49-F238E27FC236}">
                <a16:creationId xmlns:a16="http://schemas.microsoft.com/office/drawing/2014/main" id="{314DF749-1D77-4BB3-AFA2-70DB74FC9A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11430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</a:t>
            </a:r>
          </a:p>
        </p:txBody>
      </p:sp>
      <p:pic>
        <p:nvPicPr>
          <p:cNvPr id="11268" name="Picture 5" descr="flower[1][1][1][1]">
            <a:extLst>
              <a:ext uri="{FF2B5EF4-FFF2-40B4-BE49-F238E27FC236}">
                <a16:creationId xmlns:a16="http://schemas.microsoft.com/office/drawing/2014/main" id="{C357D32C-E154-4BFB-B6FD-EA1B8E1BA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08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EC5838D3-944D-42D8-AD8E-154EFD0D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914400"/>
            <a:ext cx="35814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en-US" b="1" u="sng">
                <a:solidFill>
                  <a:srgbClr val="3333FF"/>
                </a:solidFill>
                <a:latin typeface="Tahoma" panose="020B0604030504040204" pitchFamily="34" charset="0"/>
              </a:rPr>
              <a:t>3. BÀI TẬP :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CAB36835-09E2-4192-A563-19B91C304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1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Bài tập :( 2b ) Em chọn từ nào trong ngoặc đơn để điền vào chỗ trống ?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103C0B29-7317-48BD-9589-16D86D760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95600"/>
            <a:ext cx="8915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-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( bão , bảo )</a:t>
            </a:r>
            <a:r>
              <a:rPr lang="en-US" altLang="en-US">
                <a:latin typeface="Arial" panose="020B0604020202020204" pitchFamily="34" charset="0"/>
              </a:rPr>
              <a:t> : Mọi người …   nhau dọn dẹp đường làng sau cơn ….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( vẽ , vẻ )</a:t>
            </a:r>
            <a:r>
              <a:rPr lang="en-US" altLang="en-US">
                <a:latin typeface="Arial" panose="020B0604020202020204" pitchFamily="34" charset="0"/>
              </a:rPr>
              <a:t> : Em  … mấy bạn … mặt tươi vui đang trò chuyện .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- </a:t>
            </a:r>
            <a:r>
              <a:rPr lang="en-US" altLang="en-US">
                <a:solidFill>
                  <a:srgbClr val="0000FF"/>
                </a:solidFill>
                <a:latin typeface="Arial" panose="020B0604020202020204" pitchFamily="34" charset="0"/>
              </a:rPr>
              <a:t>( sữa , sửa )</a:t>
            </a:r>
            <a:r>
              <a:rPr lang="en-US" altLang="en-US">
                <a:latin typeface="Arial" panose="020B0604020202020204" pitchFamily="34" charset="0"/>
              </a:rPr>
              <a:t> : Mẹ cho em bé uống  … rồi …   soạn đi làm .  </a:t>
            </a:r>
          </a:p>
        </p:txBody>
      </p:sp>
      <p:sp>
        <p:nvSpPr>
          <p:cNvPr id="60426" name="Text Box 10">
            <a:extLst>
              <a:ext uri="{FF2B5EF4-FFF2-40B4-BE49-F238E27FC236}">
                <a16:creationId xmlns:a16="http://schemas.microsoft.com/office/drawing/2014/main" id="{94A71F2E-FAC3-4088-B3CC-93C4A12D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819401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bảo</a:t>
            </a:r>
          </a:p>
        </p:txBody>
      </p:sp>
      <p:sp>
        <p:nvSpPr>
          <p:cNvPr id="60427" name="Text Box 11">
            <a:extLst>
              <a:ext uri="{FF2B5EF4-FFF2-40B4-BE49-F238E27FC236}">
                <a16:creationId xmlns:a16="http://schemas.microsoft.com/office/drawing/2014/main" id="{B6548063-74A7-420A-8037-B17D61E9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576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vẽ</a:t>
            </a:r>
          </a:p>
        </p:txBody>
      </p:sp>
      <p:sp>
        <p:nvSpPr>
          <p:cNvPr id="60428" name="Text Box 12">
            <a:extLst>
              <a:ext uri="{FF2B5EF4-FFF2-40B4-BE49-F238E27FC236}">
                <a16:creationId xmlns:a16="http://schemas.microsoft.com/office/drawing/2014/main" id="{C955D3B9-0987-4794-BF6F-760DB3086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733801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vẻ</a:t>
            </a:r>
          </a:p>
        </p:txBody>
      </p:sp>
      <p:sp>
        <p:nvSpPr>
          <p:cNvPr id="60429" name="Text Box 13">
            <a:extLst>
              <a:ext uri="{FF2B5EF4-FFF2-40B4-BE49-F238E27FC236}">
                <a16:creationId xmlns:a16="http://schemas.microsoft.com/office/drawing/2014/main" id="{8559EC1D-05BD-4EA8-BC08-CE426F346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4343401"/>
            <a:ext cx="67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sữa</a:t>
            </a:r>
          </a:p>
        </p:txBody>
      </p:sp>
      <p:sp>
        <p:nvSpPr>
          <p:cNvPr id="60430" name="Text Box 14">
            <a:extLst>
              <a:ext uri="{FF2B5EF4-FFF2-40B4-BE49-F238E27FC236}">
                <a16:creationId xmlns:a16="http://schemas.microsoft.com/office/drawing/2014/main" id="{E4EC6EBB-43EA-44A3-8E92-FD62EDA90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4343401"/>
            <a:ext cx="747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sửa</a:t>
            </a:r>
          </a:p>
        </p:txBody>
      </p:sp>
      <p:pic>
        <p:nvPicPr>
          <p:cNvPr id="12298" name="Picture 5" descr="flower[1][1][1][1]">
            <a:extLst>
              <a:ext uri="{FF2B5EF4-FFF2-40B4-BE49-F238E27FC236}">
                <a16:creationId xmlns:a16="http://schemas.microsoft.com/office/drawing/2014/main" id="{2E9BA926-ADC8-4290-9A72-24C17F9E90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08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5" descr="flower[1][1][1][1]">
            <a:extLst>
              <a:ext uri="{FF2B5EF4-FFF2-40B4-BE49-F238E27FC236}">
                <a16:creationId xmlns:a16="http://schemas.microsoft.com/office/drawing/2014/main" id="{06509E92-09DF-48C1-967F-24E0DE259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26" grpId="0"/>
      <p:bldP spid="60427" grpId="0"/>
      <p:bldP spid="60428" grpId="0"/>
      <p:bldP spid="60429" grpId="0"/>
      <p:bldP spid="604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AutoShape 5">
            <a:extLst>
              <a:ext uri="{FF2B5EF4-FFF2-40B4-BE49-F238E27FC236}">
                <a16:creationId xmlns:a16="http://schemas.microsoft.com/office/drawing/2014/main" id="{C9655589-2751-4B5E-A13D-7E0325F16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819400"/>
            <a:ext cx="6553200" cy="2057400"/>
          </a:xfrm>
          <a:prstGeom prst="irregularSeal2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en-US" sz="3600"/>
          </a:p>
          <a:p>
            <a:pPr algn="ctr" eaLnBrk="1" hangingPunct="1"/>
            <a:r>
              <a:rPr lang="en-US" altLang="en-US" sz="3600">
                <a:solidFill>
                  <a:srgbClr val="FF3300"/>
                </a:solidFill>
              </a:rPr>
              <a:t>Cuûng coá – daën doø</a:t>
            </a:r>
            <a:r>
              <a:rPr lang="en-US" altLang="en-US" sz="3600"/>
              <a:t> :</a:t>
            </a:r>
          </a:p>
          <a:p>
            <a:pPr algn="ctr" eaLnBrk="1" hangingPunct="1"/>
            <a:endParaRPr lang="en-US" altLang="en-US" sz="3600"/>
          </a:p>
        </p:txBody>
      </p:sp>
      <p:pic>
        <p:nvPicPr>
          <p:cNvPr id="13315" name="Picture 9" descr="14190">
            <a:extLst>
              <a:ext uri="{FF2B5EF4-FFF2-40B4-BE49-F238E27FC236}">
                <a16:creationId xmlns:a16="http://schemas.microsoft.com/office/drawing/2014/main" id="{9D0AA42E-AE75-4961-89FB-2FDBE5ADFF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699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0" descr="14190">
            <a:extLst>
              <a:ext uri="{FF2B5EF4-FFF2-40B4-BE49-F238E27FC236}">
                <a16:creationId xmlns:a16="http://schemas.microsoft.com/office/drawing/2014/main" id="{4909A82C-BDFE-4D63-B40C-73DF8D36BC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38" y="0"/>
            <a:ext cx="96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flower[1][1][1][1]">
            <a:extLst>
              <a:ext uri="{FF2B5EF4-FFF2-40B4-BE49-F238E27FC236}">
                <a16:creationId xmlns:a16="http://schemas.microsoft.com/office/drawing/2014/main" id="{97CB67EE-2743-4789-8850-801AD52A63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943600"/>
            <a:ext cx="9975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WordArt 3">
            <a:extLst>
              <a:ext uri="{FF2B5EF4-FFF2-40B4-BE49-F238E27FC236}">
                <a16:creationId xmlns:a16="http://schemas.microsoft.com/office/drawing/2014/main" id="{16F054D5-742D-4B42-8019-1FD3E6D3819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981200"/>
            <a:ext cx="82296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pc="-36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</a:t>
            </a:r>
          </a:p>
          <a:p>
            <a:pPr algn="ctr"/>
            <a:r>
              <a:rPr lang="vi-VN" sz="3600" b="1" kern="10" spc="-36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!</a:t>
            </a:r>
            <a:endParaRPr lang="en-US" sz="3600" b="1" kern="10" spc="-36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4" name="036. Tinh Ca Tay Bac - Thu Hien - Trung Duc.wma">
            <a:hlinkClick r:id="" action="ppaction://media"/>
            <a:extLst>
              <a:ext uri="{FF2B5EF4-FFF2-40B4-BE49-F238E27FC236}">
                <a16:creationId xmlns:a16="http://schemas.microsoft.com/office/drawing/2014/main" id="{E549DD6B-1C07-4C82-86E1-F80ED194BD7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14190">
            <a:extLst>
              <a:ext uri="{FF2B5EF4-FFF2-40B4-BE49-F238E27FC236}">
                <a16:creationId xmlns:a16="http://schemas.microsoft.com/office/drawing/2014/main" id="{E9C98C9C-2022-4F9A-997B-87788D93C8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699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14190">
            <a:extLst>
              <a:ext uri="{FF2B5EF4-FFF2-40B4-BE49-F238E27FC236}">
                <a16:creationId xmlns:a16="http://schemas.microsoft.com/office/drawing/2014/main" id="{8C31A342-8005-40BE-9371-4287516984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038" y="0"/>
            <a:ext cx="9699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flower[1][1][1][1]">
            <a:extLst>
              <a:ext uri="{FF2B5EF4-FFF2-40B4-BE49-F238E27FC236}">
                <a16:creationId xmlns:a16="http://schemas.microsoft.com/office/drawing/2014/main" id="{CFDC3AF5-FFB9-426E-BA16-4C487E3637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71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0794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1" name="Text Box 11">
            <a:extLst>
              <a:ext uri="{FF2B5EF4-FFF2-40B4-BE49-F238E27FC236}">
                <a16:creationId xmlns:a16="http://schemas.microsoft.com/office/drawing/2014/main" id="{B1921EC8-B4C0-4D81-B4A0-CAF59C95E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371601"/>
            <a:ext cx="8229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1" u="sng">
                <a:latin typeface="Times New Roman" panose="02020603050405020304" pitchFamily="18" charset="0"/>
              </a:rPr>
              <a:t>Kiểm tra bài cũ: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Viết các từ: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khung cửi, mát rượi, xâu kim, con sâu</a:t>
            </a:r>
          </a:p>
        </p:txBody>
      </p:sp>
      <p:sp>
        <p:nvSpPr>
          <p:cNvPr id="3075" name="Text Box 18">
            <a:extLst>
              <a:ext uri="{FF2B5EF4-FFF2-40B4-BE49-F238E27FC236}">
                <a16:creationId xmlns:a16="http://schemas.microsoft.com/office/drawing/2014/main" id="{CF7DE3F3-84C1-454C-9338-51D4638E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912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3076" name="Picture 5" descr="flower[1][1][1][1]">
            <a:extLst>
              <a:ext uri="{FF2B5EF4-FFF2-40B4-BE49-F238E27FC236}">
                <a16:creationId xmlns:a16="http://schemas.microsoft.com/office/drawing/2014/main" id="{A74F8213-EF76-4EE8-958E-B7DB4E4C90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lower[1][1][1][1]">
            <a:extLst>
              <a:ext uri="{FF2B5EF4-FFF2-40B4-BE49-F238E27FC236}">
                <a16:creationId xmlns:a16="http://schemas.microsoft.com/office/drawing/2014/main" id="{AE03EEBE-F4CF-4B21-A70A-B2A1D317EB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71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6">
            <a:extLst>
              <a:ext uri="{FF2B5EF4-FFF2-40B4-BE49-F238E27FC236}">
                <a16:creationId xmlns:a16="http://schemas.microsoft.com/office/drawing/2014/main" id="{CC6EE9E0-03CC-46B1-BE84-A712C3D45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2578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 Box 52">
            <a:extLst>
              <a:ext uri="{FF2B5EF4-FFF2-40B4-BE49-F238E27FC236}">
                <a16:creationId xmlns:a16="http://schemas.microsoft.com/office/drawing/2014/main" id="{51E999B0-3F37-4503-BC96-A5188CB2A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5" y="48323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vi-VN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100" name="Rectangle 140">
            <a:extLst>
              <a:ext uri="{FF2B5EF4-FFF2-40B4-BE49-F238E27FC236}">
                <a16:creationId xmlns:a16="http://schemas.microsoft.com/office/drawing/2014/main" id="{CBAE2C60-2F3F-4AFD-8498-98F3129F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1" name="Rectangle 156">
            <a:extLst>
              <a:ext uri="{FF2B5EF4-FFF2-40B4-BE49-F238E27FC236}">
                <a16:creationId xmlns:a16="http://schemas.microsoft.com/office/drawing/2014/main" id="{BEFDC01A-8D04-47A8-A361-A3E357E9A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02" name="Rectangle 165">
            <a:extLst>
              <a:ext uri="{FF2B5EF4-FFF2-40B4-BE49-F238E27FC236}">
                <a16:creationId xmlns:a16="http://schemas.microsoft.com/office/drawing/2014/main" id="{0A097DA9-8FD3-48D4-A73F-1549C61EA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103" name="Picture 13" descr="H:\hinh scan\HINH SCAN1.psd.jpg">
            <a:extLst>
              <a:ext uri="{FF2B5EF4-FFF2-40B4-BE49-F238E27FC236}">
                <a16:creationId xmlns:a16="http://schemas.microsoft.com/office/drawing/2014/main" id="{6E597A87-A5F4-4CDE-84B3-24127520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10E5EA56-91D6-471D-8C0D-613F517626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895600"/>
            <a:ext cx="8229600" cy="3733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		</a:t>
            </a:r>
            <a:r>
              <a:rPr lang="en-US" altLang="en-US">
                <a:latin typeface="Times New Roman" panose="02020603050405020304" pitchFamily="18" charset="0"/>
              </a:rPr>
              <a:t>Về nhà, Thành và Mến sợ bố lo, không dám kể cho bố nghe chuyện xảy ra.Mãi khi Mến  đã về quê, bố mới biết chuyện. Bố bảo:  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		- Người ở làng quê như thế đấy, con ạ. Lúc đất nước có chiến tranh, họ sẵn lòng sẻ nhà sẻ cửa.Cứu người,họ không hề ngần ngại.</a:t>
            </a: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3236BAA1-F8F1-4906-B3B7-A61006BAE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90600"/>
            <a:ext cx="6400800" cy="762000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u="sng">
                <a:solidFill>
                  <a:schemeClr val="accent2"/>
                </a:solidFill>
              </a:rPr>
              <a:t>Chính taû</a:t>
            </a:r>
            <a:r>
              <a:rPr lang="en-US" altLang="en-US" sz="4400">
                <a:solidFill>
                  <a:schemeClr val="accent2"/>
                </a:solidFill>
              </a:rPr>
              <a:t> : ( Nghe – vieát )</a:t>
            </a:r>
          </a:p>
        </p:txBody>
      </p:sp>
      <p:sp>
        <p:nvSpPr>
          <p:cNvPr id="5124" name="WordArt 7">
            <a:extLst>
              <a:ext uri="{FF2B5EF4-FFF2-40B4-BE49-F238E27FC236}">
                <a16:creationId xmlns:a16="http://schemas.microsoft.com/office/drawing/2014/main" id="{69E1B7B6-D10B-41CC-86F9-CD83D5865A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1905000"/>
            <a:ext cx="1981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</a:t>
            </a:r>
          </a:p>
        </p:txBody>
      </p:sp>
      <p:pic>
        <p:nvPicPr>
          <p:cNvPr id="5125" name="Picture 5" descr="flower[1][1][1][1]">
            <a:extLst>
              <a:ext uri="{FF2B5EF4-FFF2-40B4-BE49-F238E27FC236}">
                <a16:creationId xmlns:a16="http://schemas.microsoft.com/office/drawing/2014/main" id="{7828BCB2-4EC8-41E4-95C4-C49F6CB193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flower[1][1][1][1]">
            <a:extLst>
              <a:ext uri="{FF2B5EF4-FFF2-40B4-BE49-F238E27FC236}">
                <a16:creationId xmlns:a16="http://schemas.microsoft.com/office/drawing/2014/main" id="{49694770-2525-4F6C-8BFA-DDD879FC39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71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75C9986-55B6-464E-A892-006ACD55D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41148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		</a:t>
            </a:r>
          </a:p>
        </p:txBody>
      </p:sp>
      <p:sp>
        <p:nvSpPr>
          <p:cNvPr id="55303" name="AutoShape 7">
            <a:extLst>
              <a:ext uri="{FF2B5EF4-FFF2-40B4-BE49-F238E27FC236}">
                <a16:creationId xmlns:a16="http://schemas.microsoft.com/office/drawing/2014/main" id="{90005E16-1451-4602-986B-35C1D063B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14400"/>
            <a:ext cx="8458200" cy="1371600"/>
          </a:xfrm>
          <a:prstGeom prst="wave">
            <a:avLst>
              <a:gd name="adj1" fmla="val 0"/>
              <a:gd name="adj2" fmla="val 0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Khi biết chuyện người bố đã nói đã nói  gì </a:t>
            </a:r>
          </a:p>
          <a:p>
            <a:pPr algn="ctr" eaLnBrk="1" hangingPunct="1"/>
            <a:r>
              <a:rPr lang="en-US" altLang="en-US" sz="3200">
                <a:solidFill>
                  <a:srgbClr val="FF3300"/>
                </a:solidFill>
                <a:latin typeface="Times New Roman" panose="02020603050405020304" pitchFamily="18" charset="0"/>
              </a:rPr>
              <a:t>với Thành?</a:t>
            </a:r>
          </a:p>
        </p:txBody>
      </p:sp>
      <p:sp>
        <p:nvSpPr>
          <p:cNvPr id="55304" name="AutoShape 8">
            <a:extLst>
              <a:ext uri="{FF2B5EF4-FFF2-40B4-BE49-F238E27FC236}">
                <a16:creationId xmlns:a16="http://schemas.microsoft.com/office/drawing/2014/main" id="{06CBA4D5-E199-4D94-9C78-559FD5192FF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572000" y="76200"/>
            <a:ext cx="2743200" cy="7924800"/>
          </a:xfrm>
          <a:prstGeom prst="flowChartMagneticTap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200"/>
              <a:t>Bố bảo:  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</a:rPr>
              <a:t>Người ở làng quê như thế đấy, con ạ. 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</a:rPr>
              <a:t>Lúc đất nước có chiến tranh, họ sẵn lòng</a:t>
            </a:r>
          </a:p>
          <a:p>
            <a:pPr eaLnBrk="1" hangingPunct="1">
              <a:buFontTx/>
              <a:buChar char="-"/>
            </a:pPr>
            <a:r>
              <a:rPr lang="en-US" altLang="en-US" sz="3200">
                <a:latin typeface="Times New Roman" panose="02020603050405020304" pitchFamily="18" charset="0"/>
              </a:rPr>
              <a:t> sẻ nhà sẻ cửa.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Cứu người ,họ không hề ngần ngại</a:t>
            </a:r>
            <a:endParaRPr lang="en-US" altLang="en-US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9" name="Picture 5" descr="flower[1][1][1][1]">
            <a:extLst>
              <a:ext uri="{FF2B5EF4-FFF2-40B4-BE49-F238E27FC236}">
                <a16:creationId xmlns:a16="http://schemas.microsoft.com/office/drawing/2014/main" id="{187EAE3F-E6AD-4F07-AD3A-FA51079DB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 descr="flower[1][1][1][1]">
            <a:extLst>
              <a:ext uri="{FF2B5EF4-FFF2-40B4-BE49-F238E27FC236}">
                <a16:creationId xmlns:a16="http://schemas.microsoft.com/office/drawing/2014/main" id="{0BCEBFDF-D527-451F-9EFE-49E505DC25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71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AutoShape 6">
            <a:extLst>
              <a:ext uri="{FF2B5EF4-FFF2-40B4-BE49-F238E27FC236}">
                <a16:creationId xmlns:a16="http://schemas.microsoft.com/office/drawing/2014/main" id="{82432C7D-1035-4E3E-ACAB-3B71B756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05000"/>
            <a:ext cx="7772400" cy="1600200"/>
          </a:xfrm>
          <a:prstGeom prst="wedgeEllipseCallout">
            <a:avLst>
              <a:gd name="adj1" fmla="val -30657"/>
              <a:gd name="adj2" fmla="val 85514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600"/>
              <a:t>Ñoaïn vaên coù maáy caâu ?</a:t>
            </a:r>
          </a:p>
        </p:txBody>
      </p:sp>
      <p:sp>
        <p:nvSpPr>
          <p:cNvPr id="54279" name="Oval 7">
            <a:extLst>
              <a:ext uri="{FF2B5EF4-FFF2-40B4-BE49-F238E27FC236}">
                <a16:creationId xmlns:a16="http://schemas.microsoft.com/office/drawing/2014/main" id="{D8ACC0CF-D707-433F-B30D-3286E785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038600"/>
            <a:ext cx="4876800" cy="1676400"/>
          </a:xfrm>
          <a:prstGeom prst="ellipse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4000"/>
              <a:t>Ñoaïn vaên coù 6 caâu</a:t>
            </a:r>
            <a:r>
              <a:rPr lang="en-US" altLang="en-US"/>
              <a:t>.</a:t>
            </a:r>
          </a:p>
        </p:txBody>
      </p:sp>
      <p:pic>
        <p:nvPicPr>
          <p:cNvPr id="7172" name="Picture 5" descr="flower[1][1][1][1]">
            <a:extLst>
              <a:ext uri="{FF2B5EF4-FFF2-40B4-BE49-F238E27FC236}">
                <a16:creationId xmlns:a16="http://schemas.microsoft.com/office/drawing/2014/main" id="{0544C0DB-8105-41D8-9A22-48308345A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flower[1][1][1][1]">
            <a:extLst>
              <a:ext uri="{FF2B5EF4-FFF2-40B4-BE49-F238E27FC236}">
                <a16:creationId xmlns:a16="http://schemas.microsoft.com/office/drawing/2014/main" id="{8A0F99E5-8B03-41B4-8C94-DF696CCAB2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  <p:bldP spid="542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AutoShape 4">
            <a:extLst>
              <a:ext uri="{FF2B5EF4-FFF2-40B4-BE49-F238E27FC236}">
                <a16:creationId xmlns:a16="http://schemas.microsoft.com/office/drawing/2014/main" id="{74007D93-D360-4866-ACC2-784C5966F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914400"/>
            <a:ext cx="7315200" cy="3581400"/>
          </a:xfrm>
          <a:prstGeom prst="cloudCallout">
            <a:avLst>
              <a:gd name="adj1" fmla="val -31102"/>
              <a:gd name="adj2" fmla="val 93287"/>
            </a:avLst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66"/>
                </a:solidFill>
              </a:rPr>
              <a:t>Trong ñoaïn vaên nhöõng chöõ naøo phaûi vieát hoa ?</a:t>
            </a:r>
          </a:p>
        </p:txBody>
      </p:sp>
      <p:sp>
        <p:nvSpPr>
          <p:cNvPr id="56325" name="AutoShape 5">
            <a:extLst>
              <a:ext uri="{FF2B5EF4-FFF2-40B4-BE49-F238E27FC236}">
                <a16:creationId xmlns:a16="http://schemas.microsoft.com/office/drawing/2014/main" id="{893C5896-0711-4D62-B8CA-6562DF325A7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362200" y="5029200"/>
            <a:ext cx="7620000" cy="990600"/>
          </a:xfrm>
          <a:prstGeom prst="wedgeRectCallout">
            <a:avLst>
              <a:gd name="adj1" fmla="val -22898"/>
              <a:gd name="adj2" fmla="val 163940"/>
            </a:avLst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FF0000"/>
                </a:solidFill>
              </a:rPr>
              <a:t>Nhöõng chöõ ñaàu ñoaïn vaên, ñaàu caâu 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và tên riêng chỉ người.</a:t>
            </a:r>
          </a:p>
        </p:txBody>
      </p:sp>
      <p:pic>
        <p:nvPicPr>
          <p:cNvPr id="8196" name="Picture 18" descr="Cau hoi">
            <a:extLst>
              <a:ext uri="{FF2B5EF4-FFF2-40B4-BE49-F238E27FC236}">
                <a16:creationId xmlns:a16="http://schemas.microsoft.com/office/drawing/2014/main" id="{97B11FF1-44E6-477B-9BC0-20E0B6D4ED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chien3">
            <a:extLst>
              <a:ext uri="{FF2B5EF4-FFF2-40B4-BE49-F238E27FC236}">
                <a16:creationId xmlns:a16="http://schemas.microsoft.com/office/drawing/2014/main" id="{F7D4F117-DAE4-4BC6-A916-825348786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152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flower[1][1][1][1]">
            <a:extLst>
              <a:ext uri="{FF2B5EF4-FFF2-40B4-BE49-F238E27FC236}">
                <a16:creationId xmlns:a16="http://schemas.microsoft.com/office/drawing/2014/main" id="{464B7B3F-71D5-4C38-ADF7-48AF604834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flower[1][1][1][1]">
            <a:extLst>
              <a:ext uri="{FF2B5EF4-FFF2-40B4-BE49-F238E27FC236}">
                <a16:creationId xmlns:a16="http://schemas.microsoft.com/office/drawing/2014/main" id="{806575FB-76DC-4395-812D-B236FFCA39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4071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4">
            <a:extLst>
              <a:ext uri="{FF2B5EF4-FFF2-40B4-BE49-F238E27FC236}">
                <a16:creationId xmlns:a16="http://schemas.microsoft.com/office/drawing/2014/main" id="{A09EEACF-3978-4612-90D8-1416CA65C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143000"/>
            <a:ext cx="7315200" cy="1066800"/>
          </a:xfrm>
          <a:prstGeom prst="wedgeRectCallout">
            <a:avLst>
              <a:gd name="adj1" fmla="val -35111"/>
              <a:gd name="adj2" fmla="val 130653"/>
            </a:avLst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</a:rPr>
              <a:t>Lôøi cuûa bố phaûi vieát theá naøo ?</a:t>
            </a:r>
          </a:p>
        </p:txBody>
      </p:sp>
      <p:sp>
        <p:nvSpPr>
          <p:cNvPr id="57349" name="AutoShape 5">
            <a:extLst>
              <a:ext uri="{FF2B5EF4-FFF2-40B4-BE49-F238E27FC236}">
                <a16:creationId xmlns:a16="http://schemas.microsoft.com/office/drawing/2014/main" id="{6B8D6F8D-BCDC-4DAE-B5F5-BE6373697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00400"/>
            <a:ext cx="8001000" cy="1219200"/>
          </a:xfrm>
          <a:prstGeom prst="flowChartAlternateProcess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Vieát sau daáu hai chaám, xuoáng doøng l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ùi </a:t>
            </a:r>
          </a:p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vào 1 ô</a:t>
            </a:r>
            <a:r>
              <a:rPr lang="en-US" altLang="en-US" sz="3600">
                <a:solidFill>
                  <a:srgbClr val="0000FF"/>
                </a:solidFill>
              </a:rPr>
              <a:t> vaø gaïch ñaàu doøng</a:t>
            </a:r>
            <a:r>
              <a:rPr lang="en-US" altLang="en-US"/>
              <a:t>.</a:t>
            </a:r>
          </a:p>
        </p:txBody>
      </p:sp>
      <p:pic>
        <p:nvPicPr>
          <p:cNvPr id="9220" name="Picture 5" descr="flower[1][1][1][1]">
            <a:extLst>
              <a:ext uri="{FF2B5EF4-FFF2-40B4-BE49-F238E27FC236}">
                <a16:creationId xmlns:a16="http://schemas.microsoft.com/office/drawing/2014/main" id="{9572EE34-303B-4173-8DFB-2BC06AC652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lower[1][1][1][1]">
            <a:extLst>
              <a:ext uri="{FF2B5EF4-FFF2-40B4-BE49-F238E27FC236}">
                <a16:creationId xmlns:a16="http://schemas.microsoft.com/office/drawing/2014/main" id="{5618BEAE-61F5-462A-A87B-EB5F93FC01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0"/>
            <a:ext cx="9372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>
            <a:extLst>
              <a:ext uri="{FF2B5EF4-FFF2-40B4-BE49-F238E27FC236}">
                <a16:creationId xmlns:a16="http://schemas.microsoft.com/office/drawing/2014/main" id="{3DB35BA8-4A33-4444-9F66-6024753EB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1143000"/>
            <a:ext cx="4038600" cy="2514600"/>
          </a:xfrm>
          <a:noFill/>
        </p:spPr>
        <p:txBody>
          <a:bodyPr/>
          <a:lstStyle/>
          <a:p>
            <a:pPr algn="l" eaLnBrk="1" hangingPunct="1"/>
            <a:r>
              <a:rPr lang="en-US" altLang="en-US" sz="3600"/>
              <a:t> </a:t>
            </a:r>
            <a:r>
              <a:rPr lang="en-US" altLang="en-US" sz="3600" b="1">
                <a:latin typeface="Times New Roman" panose="02020603050405020304" pitchFamily="18" charset="0"/>
              </a:rPr>
              <a:t>*</a:t>
            </a:r>
            <a:r>
              <a:rPr lang="en-US" altLang="en-US" sz="3600" b="1" u="sng">
                <a:latin typeface="Times New Roman" panose="02020603050405020304" pitchFamily="18" charset="0"/>
              </a:rPr>
              <a:t>Luyện viết đúng</a:t>
            </a:r>
            <a:r>
              <a:rPr lang="en-US" altLang="en-US" sz="3600" b="1"/>
              <a:t> </a:t>
            </a:r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E09418D1-54B8-474C-A82F-2169F9CC9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1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3600">
                <a:latin typeface="Times New Roman" panose="02020603050405020304" pitchFamily="18" charset="0"/>
              </a:rPr>
              <a:t>sẵn lòng    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37C5412C-9982-462D-9DC6-B3A6916E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495801"/>
            <a:ext cx="297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</a:rPr>
              <a:t>cứu người</a:t>
            </a:r>
            <a:r>
              <a:rPr lang="en-US" altLang="en-US" sz="3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D4838ACC-243F-4B41-936E-F3E1AD77F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124201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sz="3600">
                <a:latin typeface="Times New Roman" panose="02020603050405020304" pitchFamily="18" charset="0"/>
              </a:rPr>
              <a:t>xảy ra  </a:t>
            </a:r>
          </a:p>
        </p:txBody>
      </p:sp>
      <p:pic>
        <p:nvPicPr>
          <p:cNvPr id="10246" name="Picture 5" descr="flower[1][1][1][1]">
            <a:extLst>
              <a:ext uri="{FF2B5EF4-FFF2-40B4-BE49-F238E27FC236}">
                <a16:creationId xmlns:a16="http://schemas.microsoft.com/office/drawing/2014/main" id="{8A8527B7-09D2-4B35-AF1A-93A321CD8F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flower[1][1][1][1]">
            <a:extLst>
              <a:ext uri="{FF2B5EF4-FFF2-40B4-BE49-F238E27FC236}">
                <a16:creationId xmlns:a16="http://schemas.microsoft.com/office/drawing/2014/main" id="{F3F1E706-454F-4050-AECB-E2F6FAF7D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0715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  <p:bldP spid="59398" grpId="0"/>
      <p:bldP spid="593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Widescreen</PresentationFormat>
  <Paragraphs>45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*Luyện viết đúng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2020-12-20T09:26:11Z</dcterms:created>
  <dcterms:modified xsi:type="dcterms:W3CDTF">2020-12-20T09:26:32Z</dcterms:modified>
</cp:coreProperties>
</file>