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99"/>
    <a:srgbClr val="FF0000"/>
    <a:srgbClr val="3366FF"/>
    <a:srgbClr val="FF6600"/>
    <a:srgbClr val="00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81E51-2319-4A82-8FFE-2204A2FB9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1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BB0E4-1084-4DDD-B3E9-43675B604A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B0936-A509-4094-86ED-4002D2196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46311F-8BB9-4D47-8BC1-E70208B60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431A8-25B7-4E61-9FF9-17AF4055D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E804-FCC0-46A6-868E-089BD6A466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15A56-EC49-4B0D-8B11-3078554ED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BE0DB-C7B9-4F54-972E-1E39CBD9B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36C12-6CE6-45A1-B85D-010D327B04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CE7CB-9245-457D-993B-E880966FB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5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4A548-2EFA-4C27-B586-3D6D7AE19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2E2B-9E22-4A15-9C4F-59E64DBE3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ADA1439-9B54-4D7D-9528-32FD45189D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lop%20chung%20ta%20doan%20ket%20THIEU%20NHI.m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7391400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BÀI GIẢNG ĐIỆN TỬ</a:t>
            </a:r>
          </a:p>
          <a:p>
            <a:pPr algn="ctr"/>
            <a:r>
              <a:rPr lang="en-US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Môn: Chính tả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0" y="0"/>
            <a:ext cx="77724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800" b="1">
                <a:solidFill>
                  <a:srgbClr val="3366FF"/>
                </a:solidFill>
                <a:latin typeface="Arial" charset="0"/>
              </a:rPr>
              <a:t> Hướng dẫn trình bày,</a:t>
            </a:r>
          </a:p>
          <a:p>
            <a:r>
              <a:rPr lang="en-US" sz="2800" b="1">
                <a:solidFill>
                  <a:srgbClr val="3366FF"/>
                </a:solidFill>
                <a:latin typeface="Arial" charset="0"/>
              </a:rPr>
              <a:t> luyện viết từ khó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86000" y="1676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M¸t r</a:t>
            </a:r>
            <a:r>
              <a:rPr lang="en-US" u="sng"/>
              <a:t>­îi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895600" y="2362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</a:t>
            </a:r>
            <a:r>
              <a:rPr lang="en-US" u="sng"/>
              <a:t>uyÒn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V</a:t>
            </a:r>
            <a:r>
              <a:rPr lang="en-US"/>
              <a:t>òng n­íc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419600" y="38862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Tung l</a:t>
            </a:r>
            <a:r>
              <a:rPr lang="en-US" u="sng"/>
              <a:t>­íi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334000" y="4724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  <a:r>
              <a:rPr lang="en-US" u="sng"/>
              <a:t>­ít</a:t>
            </a:r>
            <a:r>
              <a:rPr lang="en-US"/>
              <a:t> nhanh</a:t>
            </a:r>
          </a:p>
        </p:txBody>
      </p:sp>
    </p:spTree>
  </p:cSld>
  <p:clrMapOvr>
    <a:masterClrMapping/>
  </p:clrMapOvr>
  <p:transition spd="med">
    <p:cover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70" grpId="0"/>
      <p:bldP spid="15371" grpId="0"/>
      <p:bldP spid="15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u the ngoi vie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2496" b="2626"/>
          <a:stretch>
            <a:fillRect/>
          </a:stretch>
        </p:blipFill>
        <p:spPr>
          <a:xfrm>
            <a:off x="0" y="1143000"/>
            <a:ext cx="9144000" cy="6877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105400"/>
            <a:ext cx="9144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2" name="Picture 6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62625"/>
            <a:ext cx="1371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0" y="0"/>
            <a:ext cx="77724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động 3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800" b="1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3333FF"/>
                </a:solidFill>
                <a:latin typeface="Arial" charset="0"/>
              </a:rPr>
              <a:t>Viết chính tả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0" name="Picture 22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1" name="Picture 23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286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2" name="Picture 24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3" name="Picture 25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2286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4" name="Picture 26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2286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5" name="Picture 27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3048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6" name="Picture 28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3048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7" name="Picture 29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2286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8" name="Picture 30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9" name="Picture 31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3048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0" name="Picture 32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82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1" name="Picture 33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1219200"/>
            <a:ext cx="58261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4" name="Picture 46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6" name="Picture 48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8" name="Picture 50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60" name="Picture 52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63" name="Picture 55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64" name="Picture 56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6" name="Rectangle 58"/>
          <p:cNvSpPr>
            <a:spLocks noChangeArrowheads="1"/>
          </p:cNvSpPr>
          <p:nvPr/>
        </p:nvSpPr>
        <p:spPr bwMode="auto">
          <a:xfrm>
            <a:off x="381000" y="4724400"/>
            <a:ext cx="876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c©u l­ít nhanh trªn nh÷ng m¸i nhµ cao thÊp.</a:t>
            </a: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3581400" y="91440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TiÕng ®µn</a:t>
            </a:r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685800" y="17526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TiÕng ®µn bay ra v­ên.</a:t>
            </a: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4800600" y="175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Vµi c¸nh ngäc lan ªm</a:t>
            </a:r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304800" y="2286000"/>
            <a:ext cx="429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¸i rông xuèng nÒn ®Êt.</a:t>
            </a:r>
          </a:p>
        </p:txBody>
      </p:sp>
      <p:sp>
        <p:nvSpPr>
          <p:cNvPr id="17472" name="Text Box 64"/>
          <p:cNvSpPr txBox="1">
            <a:spLocks noChangeArrowheads="1"/>
          </p:cNvSpPr>
          <p:nvPr/>
        </p:nvSpPr>
        <p:spPr bwMode="auto">
          <a:xfrm>
            <a:off x="4495800" y="22860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D­íi ®­êng, lò trÎ ®ang</a:t>
            </a:r>
          </a:p>
        </p:txBody>
      </p:sp>
      <p:sp>
        <p:nvSpPr>
          <p:cNvPr id="17473" name="Text Box 65"/>
          <p:cNvSpPr txBox="1">
            <a:spLocks noChangeArrowheads="1"/>
          </p:cNvSpPr>
          <p:nvPr/>
        </p:nvSpPr>
        <p:spPr bwMode="auto">
          <a:xfrm>
            <a:off x="304800" y="2819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rñ nhau th¶ nh÷ng chiÕc thuyÒn gÊp b»ng giÊy</a:t>
            </a: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304800" y="32766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trªn nh÷ng vòng n­íc m­a.</a:t>
            </a: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5334000" y="3276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Ngoµi Hå T©y, d©n</a:t>
            </a: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304800" y="37338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chµi ®ang tung l­íi b¾t c¸.</a:t>
            </a:r>
          </a:p>
        </p:txBody>
      </p:sp>
      <p:sp>
        <p:nvSpPr>
          <p:cNvPr id="17477" name="Text Box 69"/>
          <p:cNvSpPr txBox="1">
            <a:spLocks noChangeArrowheads="1"/>
          </p:cNvSpPr>
          <p:nvPr/>
        </p:nvSpPr>
        <p:spPr bwMode="auto">
          <a:xfrm>
            <a:off x="5181600" y="37338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Hoa m­êi giê në ®á</a:t>
            </a:r>
          </a:p>
        </p:txBody>
      </p: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304800" y="41910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quanh c¸c lèi ®i ven hå.</a:t>
            </a:r>
          </a:p>
        </p:txBody>
      </p:sp>
      <p:sp>
        <p:nvSpPr>
          <p:cNvPr id="17479" name="Text Box 71"/>
          <p:cNvSpPr txBox="1">
            <a:spLocks noChangeArrowheads="1"/>
          </p:cNvSpPr>
          <p:nvPr/>
        </p:nvSpPr>
        <p:spPr bwMode="auto">
          <a:xfrm>
            <a:off x="4648200" y="41910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Bãng mÊy con chim bå</a:t>
            </a:r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6" grpId="0"/>
      <p:bldP spid="17469" grpId="0"/>
      <p:bldP spid="17470" grpId="0"/>
      <p:bldP spid="17471" grpId="0"/>
      <p:bldP spid="17472" grpId="0"/>
      <p:bldP spid="17473" grpId="0"/>
      <p:bldP spid="17474" grpId="0"/>
      <p:bldP spid="17475" grpId="0"/>
      <p:bldP spid="17476" grpId="0"/>
      <p:bldP spid="17477" grpId="0"/>
      <p:bldP spid="17478" grpId="0"/>
      <p:bldP spid="174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281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Dặn dò: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19200" y="27432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09900"/>
                </a:solidFill>
                <a:latin typeface="Arial" charset="0"/>
              </a:rPr>
              <a:t> Luyện viết lại những từ viết sai</a:t>
            </a:r>
          </a:p>
          <a:p>
            <a:pPr>
              <a:spcBef>
                <a:spcPct val="50000"/>
              </a:spcBef>
            </a:pPr>
            <a:endParaRPr lang="en-US" sz="3200" b="1">
              <a:solidFill>
                <a:srgbClr val="0099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62200" y="1676400"/>
            <a:ext cx="4724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" charset="0"/>
              </a:rPr>
              <a:t>Xin chân thành cám ơn quí thầy cô. Xin gửi đến quí thầy cô lời chúc sức khoẻ và thành đạt.</a:t>
            </a:r>
          </a:p>
        </p:txBody>
      </p:sp>
      <p:sp>
        <p:nvSpPr>
          <p:cNvPr id="19462" name="AutoShape 6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ictur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62625"/>
            <a:ext cx="1371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Pictur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ictur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Pictur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flowerwelcome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572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 dir="d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914400" y="609600"/>
            <a:ext cx="4114800" cy="12192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67200" y="18288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" charset="0"/>
              </a:rPr>
              <a:t>Đối đáp với vua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743200" y="39624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Arial" charset="0"/>
              </a:rPr>
              <a:t> Luyện viết từ khó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95600" y="32766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Arial" charset="0"/>
              </a:rPr>
              <a:t>Nhận xét bài viết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/>
      <p:bldP spid="4108" grpId="0"/>
      <p:bldP spid="4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untitled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138" y="781050"/>
            <a:ext cx="6943725" cy="4838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62625"/>
            <a:ext cx="1371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057400" y="16764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9900"/>
                </a:solidFill>
                <a:latin typeface="Arial" charset="0"/>
              </a:rPr>
              <a:t>Ti</a:t>
            </a:r>
            <a:r>
              <a:rPr lang="en-US" b="1">
                <a:solidFill>
                  <a:srgbClr val="009900"/>
                </a:solidFill>
                <a:latin typeface="Arial" charset="0"/>
              </a:rPr>
              <a:t>ếng đàn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57200" y="1676400"/>
            <a:ext cx="8077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TiÕng ®µn bay ra v­ên. Vµi c¸nh ngäc lan ªm ¸i rông xuèng nÒn ®Êt.D­íi ®­êng, lò trÎ ®ang rñ nhau th¶ nh÷ng chiÕc thuyÒn gÊp b»ng giÊy trªn nh÷ng vòng n­íc m­a. Ngoµi Hå T©y, d©n chµi ®ang tung l­íi b¾t c¸. Hoa m­êi giê në ®á quanh c¸c lèi ®i ven hå. Bãng mÊy con chim bå c©u l­ít nhanh trªn nh÷ng m¸i nhµ cao thÊp.</a:t>
            </a: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657600" y="60960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TiÕng ®µn</a:t>
            </a:r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0" y="0"/>
            <a:ext cx="86106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động 1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800" b="1">
                <a:solidFill>
                  <a:srgbClr val="3366FF"/>
                </a:solidFill>
                <a:latin typeface="Arial" charset="0"/>
              </a:rPr>
              <a:t>Tìm hiểu nội dung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62000" y="1600200"/>
            <a:ext cx="8382000" cy="12954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Arial" charset="0"/>
              </a:rPr>
              <a:t>Tác giả tả những hình ảnh nào trên sông Hương?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33600" y="34290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  <a:latin typeface="Arial" charset="0"/>
              </a:rPr>
              <a:t>Khói thả nghi ngút cả một vùng tre trúc trên mặt nước</a:t>
            </a: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04800" y="0"/>
            <a:ext cx="73152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động 1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800" b="1">
                <a:solidFill>
                  <a:srgbClr val="3366FF"/>
                </a:solidFill>
                <a:latin typeface="Arial" charset="0"/>
              </a:rPr>
              <a:t>Tìm hiểu nội dung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57200" y="1752600"/>
            <a:ext cx="8382000" cy="12954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05000" y="3352800"/>
            <a:ext cx="533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T¸c gi¶ miªu t¶ khung c¶nh thanh b×nh ngoµi gian phßng nh­ hoµ víi tiÕng ®µn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828800" y="2057400"/>
            <a:ext cx="601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T×m nh÷ng chi tiÕt miªu t¶ khung c¶nh thanh b×nh ngoµi gian phßng nh­ hoµ víi tiÕng ®µn?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0" y="0"/>
            <a:ext cx="77724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800" b="1">
                <a:solidFill>
                  <a:srgbClr val="3366FF"/>
                </a:solidFill>
                <a:latin typeface="Arial" charset="0"/>
              </a:rPr>
              <a:t> Hướng dẫn trình bày,</a:t>
            </a:r>
          </a:p>
          <a:p>
            <a:r>
              <a:rPr lang="en-US" sz="2800" b="1">
                <a:solidFill>
                  <a:srgbClr val="3366FF"/>
                </a:solidFill>
                <a:latin typeface="Arial" charset="0"/>
              </a:rPr>
              <a:t> luyện viết từ khó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457200" y="1676400"/>
            <a:ext cx="8077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TiÕng ®µn bay ra v­ên. Vµi c¸nh ngäc lan ªm ¸i rông xuèng nÒn ®Êt.D­íi ®­êng, lò trÎ ®ang rñ nhau th¶ nh÷ng chiÕc thuyÒn gÊp b»ng giÊy trªn nh÷ng vòng n­íc m­a. Ngoµi Hå T©y, d©n chµi ®ang tung l­íi b¾t c¸. Hoa m­êi giê në ®á quanh c¸c lèi ®i ven hå. Bãng mÊy con chim bå c©u l­ít nhanh trªn nh÷ng m¸i nhµ cao thÊp.</a:t>
            </a: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" y="16764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800600" y="16764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257800" y="2209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57200" y="38862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676400" y="3886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362200" y="38862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905000" y="49530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</p:spTree>
  </p:cSld>
  <p:clrMapOvr>
    <a:masterClrMapping/>
  </p:clrMapOvr>
  <p:transition spd="med">
    <p:cover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305" grpId="0"/>
      <p:bldP spid="12306" grpId="0"/>
      <p:bldP spid="12307" grpId="0"/>
      <p:bldP spid="12308" grpId="0"/>
      <p:bldP spid="12309" grpId="0"/>
      <p:bldP spid="123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68261"/>
  <p:tag name="VIOLETTITLE" val="Chính tả Tiếng đàn"/>
  <p:tag name="VIOLETLESSON" val="46"/>
  <p:tag name="VIOLETCATID" val="8048908"/>
  <p:tag name="VIOLETSUBJECT" val="Chính tả 3"/>
  <p:tag name="VIOLETAUTHORID" val="131219"/>
  <p:tag name="VIOLETAUTHORNAME" val="Võ Việt Nam"/>
  <p:tag name="VIOLETAUTHORAVATAR" val="no_avatar.jpg"/>
  <p:tag name="VIOLETAUTHORADDRESS" val="Trường TH Trần Quang Vinh - Hồ Chí Minh"/>
  <p:tag name="VIOLETDATE" val="2009-03-25 10:44:00"/>
  <p:tag name="VIOLETHIT" val="12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590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.VnTime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Quận Gò Vấp Trường Tiểu học Minh Khai</dc:title>
  <dc:creator>@@@</dc:creator>
  <cp:lastModifiedBy>OanhTu</cp:lastModifiedBy>
  <cp:revision>12</cp:revision>
  <dcterms:created xsi:type="dcterms:W3CDTF">2007-11-20T10:59:29Z</dcterms:created>
  <dcterms:modified xsi:type="dcterms:W3CDTF">2021-02-23T18:00:09Z</dcterms:modified>
</cp:coreProperties>
</file>