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63" r:id="rId4"/>
    <p:sldId id="264" r:id="rId5"/>
    <p:sldId id="266" r:id="rId6"/>
    <p:sldId id="265" r:id="rId7"/>
    <p:sldId id="267" r:id="rId8"/>
    <p:sldId id="276" r:id="rId9"/>
    <p:sldId id="257" r:id="rId10"/>
    <p:sldId id="258" r:id="rId11"/>
    <p:sldId id="259" r:id="rId12"/>
    <p:sldId id="269" r:id="rId13"/>
    <p:sldId id="270" r:id="rId14"/>
    <p:sldId id="260" r:id="rId15"/>
    <p:sldId id="277" r:id="rId16"/>
    <p:sldId id="279" r:id="rId17"/>
    <p:sldId id="262" r:id="rId18"/>
    <p:sldId id="271"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642A42E-8DD9-4708-9CC6-E288E9E752B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6F7F642-01C0-4C14-8E83-53209F685A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4E3B802-854E-42AD-96B2-956F3E886024}"/>
              </a:ext>
            </a:extLst>
          </p:cNvPr>
          <p:cNvSpPr>
            <a:spLocks noGrp="1" noChangeArrowheads="1"/>
          </p:cNvSpPr>
          <p:nvPr>
            <p:ph type="sldNum" sz="quarter" idx="12"/>
          </p:nvPr>
        </p:nvSpPr>
        <p:spPr>
          <a:ln/>
        </p:spPr>
        <p:txBody>
          <a:bodyPr/>
          <a:lstStyle>
            <a:lvl1pPr>
              <a:defRPr/>
            </a:lvl1pPr>
          </a:lstStyle>
          <a:p>
            <a:fld id="{272E9C1E-AF0A-436D-AFAE-4069DA88A54D}" type="slidenum">
              <a:rPr lang="en-US" altLang="en-US"/>
              <a:pPr/>
              <a:t>‹#›</a:t>
            </a:fld>
            <a:endParaRPr lang="en-US" altLang="en-US"/>
          </a:p>
        </p:txBody>
      </p:sp>
    </p:spTree>
    <p:extLst>
      <p:ext uri="{BB962C8B-B14F-4D97-AF65-F5344CB8AC3E}">
        <p14:creationId xmlns:p14="http://schemas.microsoft.com/office/powerpoint/2010/main" val="58950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488D7D9-9D55-47DE-B3B0-08F34022AFC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E906113-18D1-410C-B94A-7A1E1EDFE1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33442D7-6970-4277-826D-5173A3B2DF7A}"/>
              </a:ext>
            </a:extLst>
          </p:cNvPr>
          <p:cNvSpPr>
            <a:spLocks noGrp="1" noChangeArrowheads="1"/>
          </p:cNvSpPr>
          <p:nvPr>
            <p:ph type="sldNum" sz="quarter" idx="12"/>
          </p:nvPr>
        </p:nvSpPr>
        <p:spPr>
          <a:ln/>
        </p:spPr>
        <p:txBody>
          <a:bodyPr/>
          <a:lstStyle>
            <a:lvl1pPr>
              <a:defRPr/>
            </a:lvl1pPr>
          </a:lstStyle>
          <a:p>
            <a:fld id="{5D0C2EED-A3AF-42E1-9A85-EF8CDA83788F}" type="slidenum">
              <a:rPr lang="en-US" altLang="en-US"/>
              <a:pPr/>
              <a:t>‹#›</a:t>
            </a:fld>
            <a:endParaRPr lang="en-US" altLang="en-US"/>
          </a:p>
        </p:txBody>
      </p:sp>
    </p:spTree>
    <p:extLst>
      <p:ext uri="{BB962C8B-B14F-4D97-AF65-F5344CB8AC3E}">
        <p14:creationId xmlns:p14="http://schemas.microsoft.com/office/powerpoint/2010/main" val="3556606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4AD3EFA-AABC-4F5B-BF56-F3D3AE305C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54DE566-D6EC-4D73-A1F8-26C8395605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30BF50-2A15-4974-BF98-1C6B3783DAF9}"/>
              </a:ext>
            </a:extLst>
          </p:cNvPr>
          <p:cNvSpPr>
            <a:spLocks noGrp="1" noChangeArrowheads="1"/>
          </p:cNvSpPr>
          <p:nvPr>
            <p:ph type="sldNum" sz="quarter" idx="12"/>
          </p:nvPr>
        </p:nvSpPr>
        <p:spPr>
          <a:ln/>
        </p:spPr>
        <p:txBody>
          <a:bodyPr/>
          <a:lstStyle>
            <a:lvl1pPr>
              <a:defRPr/>
            </a:lvl1pPr>
          </a:lstStyle>
          <a:p>
            <a:fld id="{61227314-1B30-4E07-93B2-11BF214B44B6}" type="slidenum">
              <a:rPr lang="en-US" altLang="en-US"/>
              <a:pPr/>
              <a:t>‹#›</a:t>
            </a:fld>
            <a:endParaRPr lang="en-US" altLang="en-US"/>
          </a:p>
        </p:txBody>
      </p:sp>
    </p:spTree>
    <p:extLst>
      <p:ext uri="{BB962C8B-B14F-4D97-AF65-F5344CB8AC3E}">
        <p14:creationId xmlns:p14="http://schemas.microsoft.com/office/powerpoint/2010/main" val="54040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0F99F7-D9CB-4D8A-B586-4D7B32A9B8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16B74C5-B3C2-4A5A-8178-40F01FD845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9A08F41-DA64-447A-A23E-36F7C5B52034}"/>
              </a:ext>
            </a:extLst>
          </p:cNvPr>
          <p:cNvSpPr>
            <a:spLocks noGrp="1" noChangeArrowheads="1"/>
          </p:cNvSpPr>
          <p:nvPr>
            <p:ph type="sldNum" sz="quarter" idx="12"/>
          </p:nvPr>
        </p:nvSpPr>
        <p:spPr>
          <a:ln/>
        </p:spPr>
        <p:txBody>
          <a:bodyPr/>
          <a:lstStyle>
            <a:lvl1pPr>
              <a:defRPr/>
            </a:lvl1pPr>
          </a:lstStyle>
          <a:p>
            <a:fld id="{9864AAA2-8FCF-4171-AF11-F87572910418}" type="slidenum">
              <a:rPr lang="en-US" altLang="en-US"/>
              <a:pPr/>
              <a:t>‹#›</a:t>
            </a:fld>
            <a:endParaRPr lang="en-US" altLang="en-US"/>
          </a:p>
        </p:txBody>
      </p:sp>
    </p:spTree>
    <p:extLst>
      <p:ext uri="{BB962C8B-B14F-4D97-AF65-F5344CB8AC3E}">
        <p14:creationId xmlns:p14="http://schemas.microsoft.com/office/powerpoint/2010/main" val="3508399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D9E2CED-E584-4C5F-B146-8524BDDE660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A044A4C-3AE1-48BC-AE17-21A29678AD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10F152D-5EEB-4C38-A943-EB8B39083584}"/>
              </a:ext>
            </a:extLst>
          </p:cNvPr>
          <p:cNvSpPr>
            <a:spLocks noGrp="1" noChangeArrowheads="1"/>
          </p:cNvSpPr>
          <p:nvPr>
            <p:ph type="sldNum" sz="quarter" idx="12"/>
          </p:nvPr>
        </p:nvSpPr>
        <p:spPr>
          <a:ln/>
        </p:spPr>
        <p:txBody>
          <a:bodyPr/>
          <a:lstStyle>
            <a:lvl1pPr>
              <a:defRPr/>
            </a:lvl1pPr>
          </a:lstStyle>
          <a:p>
            <a:fld id="{E0DF044B-690E-4D9F-8B05-936353CEC4C5}" type="slidenum">
              <a:rPr lang="en-US" altLang="en-US"/>
              <a:pPr/>
              <a:t>‹#›</a:t>
            </a:fld>
            <a:endParaRPr lang="en-US" altLang="en-US"/>
          </a:p>
        </p:txBody>
      </p:sp>
    </p:spTree>
    <p:extLst>
      <p:ext uri="{BB962C8B-B14F-4D97-AF65-F5344CB8AC3E}">
        <p14:creationId xmlns:p14="http://schemas.microsoft.com/office/powerpoint/2010/main" val="2956517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888FB75-D2CB-47FD-A6E9-FA98995E007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495FD31-1667-4A82-B344-DED0DFBCA24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5DF0E94-98EA-49F8-ACBB-B4FE46589615}"/>
              </a:ext>
            </a:extLst>
          </p:cNvPr>
          <p:cNvSpPr>
            <a:spLocks noGrp="1" noChangeArrowheads="1"/>
          </p:cNvSpPr>
          <p:nvPr>
            <p:ph type="sldNum" sz="quarter" idx="12"/>
          </p:nvPr>
        </p:nvSpPr>
        <p:spPr>
          <a:ln/>
        </p:spPr>
        <p:txBody>
          <a:bodyPr/>
          <a:lstStyle>
            <a:lvl1pPr>
              <a:defRPr/>
            </a:lvl1pPr>
          </a:lstStyle>
          <a:p>
            <a:fld id="{D97F9AB8-89CE-450A-ACC6-CD6428657E32}" type="slidenum">
              <a:rPr lang="en-US" altLang="en-US"/>
              <a:pPr/>
              <a:t>‹#›</a:t>
            </a:fld>
            <a:endParaRPr lang="en-US" altLang="en-US"/>
          </a:p>
        </p:txBody>
      </p:sp>
    </p:spTree>
    <p:extLst>
      <p:ext uri="{BB962C8B-B14F-4D97-AF65-F5344CB8AC3E}">
        <p14:creationId xmlns:p14="http://schemas.microsoft.com/office/powerpoint/2010/main" val="389934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B7703D8-A517-453B-AA81-78C2D558D8D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CB680516-3220-4795-A5BB-5AF074BDB2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7E49A0B-1392-4403-9502-12767E64854F}"/>
              </a:ext>
            </a:extLst>
          </p:cNvPr>
          <p:cNvSpPr>
            <a:spLocks noGrp="1" noChangeArrowheads="1"/>
          </p:cNvSpPr>
          <p:nvPr>
            <p:ph type="sldNum" sz="quarter" idx="12"/>
          </p:nvPr>
        </p:nvSpPr>
        <p:spPr>
          <a:ln/>
        </p:spPr>
        <p:txBody>
          <a:bodyPr/>
          <a:lstStyle>
            <a:lvl1pPr>
              <a:defRPr/>
            </a:lvl1pPr>
          </a:lstStyle>
          <a:p>
            <a:fld id="{9EE0ECC0-A5C1-4AF5-896A-5A9066774F5F}" type="slidenum">
              <a:rPr lang="en-US" altLang="en-US"/>
              <a:pPr/>
              <a:t>‹#›</a:t>
            </a:fld>
            <a:endParaRPr lang="en-US" altLang="en-US"/>
          </a:p>
        </p:txBody>
      </p:sp>
    </p:spTree>
    <p:extLst>
      <p:ext uri="{BB962C8B-B14F-4D97-AF65-F5344CB8AC3E}">
        <p14:creationId xmlns:p14="http://schemas.microsoft.com/office/powerpoint/2010/main" val="2579995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18387AC-08E6-496D-A9D5-E6DCC1A4047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4E011D8-BDA9-4921-8B61-AAE230ECFF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89FAB80-848B-46FD-92F2-2AC27245F101}"/>
              </a:ext>
            </a:extLst>
          </p:cNvPr>
          <p:cNvSpPr>
            <a:spLocks noGrp="1" noChangeArrowheads="1"/>
          </p:cNvSpPr>
          <p:nvPr>
            <p:ph type="sldNum" sz="quarter" idx="12"/>
          </p:nvPr>
        </p:nvSpPr>
        <p:spPr>
          <a:ln/>
        </p:spPr>
        <p:txBody>
          <a:bodyPr/>
          <a:lstStyle>
            <a:lvl1pPr>
              <a:defRPr/>
            </a:lvl1pPr>
          </a:lstStyle>
          <a:p>
            <a:fld id="{5E23CE0B-99F3-4401-AD64-285774DAA791}" type="slidenum">
              <a:rPr lang="en-US" altLang="en-US"/>
              <a:pPr/>
              <a:t>‹#›</a:t>
            </a:fld>
            <a:endParaRPr lang="en-US" altLang="en-US"/>
          </a:p>
        </p:txBody>
      </p:sp>
    </p:spTree>
    <p:extLst>
      <p:ext uri="{BB962C8B-B14F-4D97-AF65-F5344CB8AC3E}">
        <p14:creationId xmlns:p14="http://schemas.microsoft.com/office/powerpoint/2010/main" val="838797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25D1D2-6641-45DE-A099-C176ABEABF3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B12E35B-AB6D-4F0C-89E9-B7F1201140A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313318D3-8B0A-42F9-BE83-4362B19A7814}"/>
              </a:ext>
            </a:extLst>
          </p:cNvPr>
          <p:cNvSpPr>
            <a:spLocks noGrp="1" noChangeArrowheads="1"/>
          </p:cNvSpPr>
          <p:nvPr>
            <p:ph type="sldNum" sz="quarter" idx="12"/>
          </p:nvPr>
        </p:nvSpPr>
        <p:spPr>
          <a:ln/>
        </p:spPr>
        <p:txBody>
          <a:bodyPr/>
          <a:lstStyle>
            <a:lvl1pPr>
              <a:defRPr/>
            </a:lvl1pPr>
          </a:lstStyle>
          <a:p>
            <a:fld id="{C24641D9-E51C-4D69-A191-BCE8F0F1CCC1}" type="slidenum">
              <a:rPr lang="en-US" altLang="en-US"/>
              <a:pPr/>
              <a:t>‹#›</a:t>
            </a:fld>
            <a:endParaRPr lang="en-US" altLang="en-US"/>
          </a:p>
        </p:txBody>
      </p:sp>
    </p:spTree>
    <p:extLst>
      <p:ext uri="{BB962C8B-B14F-4D97-AF65-F5344CB8AC3E}">
        <p14:creationId xmlns:p14="http://schemas.microsoft.com/office/powerpoint/2010/main" val="296900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0A6F8BA-BA8C-4135-9CC6-06E22090D92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60CE757-7FB2-4F40-9102-B31D65DEE2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49E8C20-41DD-4F00-B61D-90397696B0FE}"/>
              </a:ext>
            </a:extLst>
          </p:cNvPr>
          <p:cNvSpPr>
            <a:spLocks noGrp="1" noChangeArrowheads="1"/>
          </p:cNvSpPr>
          <p:nvPr>
            <p:ph type="sldNum" sz="quarter" idx="12"/>
          </p:nvPr>
        </p:nvSpPr>
        <p:spPr>
          <a:ln/>
        </p:spPr>
        <p:txBody>
          <a:bodyPr/>
          <a:lstStyle>
            <a:lvl1pPr>
              <a:defRPr/>
            </a:lvl1pPr>
          </a:lstStyle>
          <a:p>
            <a:fld id="{A227F789-5231-420F-AF00-6A05935B52BD}" type="slidenum">
              <a:rPr lang="en-US" altLang="en-US"/>
              <a:pPr/>
              <a:t>‹#›</a:t>
            </a:fld>
            <a:endParaRPr lang="en-US" altLang="en-US"/>
          </a:p>
        </p:txBody>
      </p:sp>
    </p:spTree>
    <p:extLst>
      <p:ext uri="{BB962C8B-B14F-4D97-AF65-F5344CB8AC3E}">
        <p14:creationId xmlns:p14="http://schemas.microsoft.com/office/powerpoint/2010/main" val="2373101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9DEDC63-4685-433E-885A-473F509378F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9C1FB4A-40C5-4F56-B856-6C5628229A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09208A1-CE95-4110-AA5B-F5242D301DF1}"/>
              </a:ext>
            </a:extLst>
          </p:cNvPr>
          <p:cNvSpPr>
            <a:spLocks noGrp="1" noChangeArrowheads="1"/>
          </p:cNvSpPr>
          <p:nvPr>
            <p:ph type="sldNum" sz="quarter" idx="12"/>
          </p:nvPr>
        </p:nvSpPr>
        <p:spPr>
          <a:ln/>
        </p:spPr>
        <p:txBody>
          <a:bodyPr/>
          <a:lstStyle>
            <a:lvl1pPr>
              <a:defRPr/>
            </a:lvl1pPr>
          </a:lstStyle>
          <a:p>
            <a:fld id="{7D43C464-E9B0-4879-A44D-645F6A1BB11D}" type="slidenum">
              <a:rPr lang="en-US" altLang="en-US"/>
              <a:pPr/>
              <a:t>‹#›</a:t>
            </a:fld>
            <a:endParaRPr lang="en-US" altLang="en-US"/>
          </a:p>
        </p:txBody>
      </p:sp>
    </p:spTree>
    <p:extLst>
      <p:ext uri="{BB962C8B-B14F-4D97-AF65-F5344CB8AC3E}">
        <p14:creationId xmlns:p14="http://schemas.microsoft.com/office/powerpoint/2010/main" val="72575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933108-219E-446B-93AA-9DD63D801507}"/>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A9D5A86-169D-41E8-B750-4A6A1AD30F67}"/>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F1E878-78F4-41E2-8C6A-088EDACA0EF8}"/>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8E37FE05-0B63-44EB-A5CE-8ED75F230486}"/>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119E7DD5-89A7-4293-BDB0-BA8740C7CF89}"/>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44C12A93-E2EE-438E-BCE3-FD5A1B45C13B}" type="slidenum">
              <a:rPr lang="en-US" altLang="en-US"/>
              <a:pPr/>
              <a:t>‹#›</a:t>
            </a:fld>
            <a:endParaRPr lang="en-US" altLang="en-US"/>
          </a:p>
        </p:txBody>
      </p:sp>
    </p:spTree>
    <p:extLst>
      <p:ext uri="{BB962C8B-B14F-4D97-AF65-F5344CB8AC3E}">
        <p14:creationId xmlns:p14="http://schemas.microsoft.com/office/powerpoint/2010/main" val="199203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POINSET2">
            <a:extLst>
              <a:ext uri="{FF2B5EF4-FFF2-40B4-BE49-F238E27FC236}">
                <a16:creationId xmlns:a16="http://schemas.microsoft.com/office/drawing/2014/main" id="{E93B9788-C93A-463B-830A-A6B9171A43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8648700" y="-38100"/>
            <a:ext cx="1828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4" descr="POINSET2">
            <a:extLst>
              <a:ext uri="{FF2B5EF4-FFF2-40B4-BE49-F238E27FC236}">
                <a16:creationId xmlns:a16="http://schemas.microsoft.com/office/drawing/2014/main" id="{35F2C517-0F76-42FE-8A82-B3FC47F198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2400"/>
            <a:ext cx="2057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POINSET2">
            <a:extLst>
              <a:ext uri="{FF2B5EF4-FFF2-40B4-BE49-F238E27FC236}">
                <a16:creationId xmlns:a16="http://schemas.microsoft.com/office/drawing/2014/main" id="{2FDE0EBE-DF2F-4051-AE3E-ADA9119FE0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8534400" y="4724400"/>
            <a:ext cx="2133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POINSET2">
            <a:extLst>
              <a:ext uri="{FF2B5EF4-FFF2-40B4-BE49-F238E27FC236}">
                <a16:creationId xmlns:a16="http://schemas.microsoft.com/office/drawing/2014/main" id="{3B212C0C-BC02-46EF-B040-30C92DF866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1905000" y="4724400"/>
            <a:ext cx="1828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895" name="WordArt 7">
            <a:extLst>
              <a:ext uri="{FF2B5EF4-FFF2-40B4-BE49-F238E27FC236}">
                <a16:creationId xmlns:a16="http://schemas.microsoft.com/office/drawing/2014/main" id="{73F7D822-42A3-4413-94EF-6D4AB5ABCEC6}"/>
              </a:ext>
            </a:extLst>
          </p:cNvPr>
          <p:cNvSpPr>
            <a:spLocks noChangeArrowheads="1" noChangeShapeType="1" noTextEdit="1"/>
          </p:cNvSpPr>
          <p:nvPr/>
        </p:nvSpPr>
        <p:spPr bwMode="auto">
          <a:xfrm>
            <a:off x="2362200" y="1295400"/>
            <a:ext cx="7543800" cy="4343400"/>
          </a:xfrm>
          <a:prstGeom prst="rect">
            <a:avLst/>
          </a:prstGeom>
        </p:spPr>
        <p:txBody>
          <a:bodyPr spcFirstLastPara="1" wrap="none" fromWordArt="1">
            <a:prstTxWarp prst="textArchUp">
              <a:avLst>
                <a:gd name="adj" fmla="val 10800004"/>
              </a:avLst>
            </a:prstTxWarp>
          </a:bodyPr>
          <a:lstStyle/>
          <a:p>
            <a:pPr algn="ctr" fontAlgn="base">
              <a:spcBef>
                <a:spcPct val="0"/>
              </a:spcBef>
              <a:spcAft>
                <a:spcPct val="0"/>
              </a:spcAft>
            </a:pPr>
            <a:r>
              <a:rPr lang="en-US" sz="4000" b="1" kern="10">
                <a:ln w="9525">
                  <a:solidFill>
                    <a:srgbClr val="FF3300"/>
                  </a:solidFill>
                  <a:round/>
                  <a:headEnd/>
                  <a:tailEnd/>
                </a:ln>
                <a:solidFill>
                  <a:srgbClr val="FFFF00"/>
                </a:solidFill>
                <a:latin typeface="Times New Roman" panose="02020603050405020304" pitchFamily="18" charset="0"/>
                <a:cs typeface="Times New Roman" panose="02020603050405020304" pitchFamily="18" charset="0"/>
              </a:rPr>
              <a:t>LỚP 3/2 KÍNH CHÀO QUÝ THẦY CÔ</a:t>
            </a:r>
          </a:p>
        </p:txBody>
      </p:sp>
      <p:sp>
        <p:nvSpPr>
          <p:cNvPr id="165896" name="WordArt 8">
            <a:extLst>
              <a:ext uri="{FF2B5EF4-FFF2-40B4-BE49-F238E27FC236}">
                <a16:creationId xmlns:a16="http://schemas.microsoft.com/office/drawing/2014/main" id="{F38E874B-C98C-4850-BB52-0C286A3CBBC3}"/>
              </a:ext>
            </a:extLst>
          </p:cNvPr>
          <p:cNvSpPr>
            <a:spLocks noChangeArrowheads="1" noChangeShapeType="1" noTextEdit="1"/>
          </p:cNvSpPr>
          <p:nvPr/>
        </p:nvSpPr>
        <p:spPr bwMode="auto">
          <a:xfrm>
            <a:off x="2570163" y="3355975"/>
            <a:ext cx="6705600" cy="1143000"/>
          </a:xfrm>
          <a:prstGeom prst="rect">
            <a:avLst/>
          </a:prstGeom>
        </p:spPr>
        <p:txBody>
          <a:bodyPr wrap="none" fromWordArt="1">
            <a:prstTxWarp prst="textPlain">
              <a:avLst>
                <a:gd name="adj" fmla="val 49005"/>
              </a:avLst>
            </a:prstTxWarp>
          </a:bodyPr>
          <a:lstStyle/>
          <a:p>
            <a:pPr algn="ctr" fontAlgn="base">
              <a:spcBef>
                <a:spcPct val="0"/>
              </a:spcBef>
              <a:spcAft>
                <a:spcPct val="0"/>
              </a:spcAft>
            </a:pPr>
            <a:r>
              <a:rPr lang="en-US" sz="2800" b="1" kern="10">
                <a:ln w="9525">
                  <a:solidFill>
                    <a:srgbClr val="0000FF"/>
                  </a:solidFill>
                  <a:round/>
                  <a:headEnd/>
                  <a:tailEnd/>
                </a:ln>
                <a:solidFill>
                  <a:srgbClr val="808080"/>
                </a:solidFill>
                <a:latin typeface="Times New Roman" panose="02020603050405020304" pitchFamily="18" charset="0"/>
                <a:cs typeface="Times New Roman" panose="02020603050405020304" pitchFamily="18" charset="0"/>
              </a:rPr>
              <a:t> Chính tả</a:t>
            </a:r>
          </a:p>
          <a:p>
            <a:pPr algn="ctr" fontAlgn="base">
              <a:spcBef>
                <a:spcPct val="0"/>
              </a:spcBef>
              <a:spcAft>
                <a:spcPct val="0"/>
              </a:spcAft>
            </a:pPr>
            <a:endParaRPr lang="en-US" sz="2800" b="1" kern="10">
              <a:ln w="9525">
                <a:solidFill>
                  <a:srgbClr val="0000FF"/>
                </a:solidFill>
                <a:round/>
                <a:headEnd/>
                <a:tailEnd/>
              </a:ln>
              <a:solidFill>
                <a:srgbClr val="808080"/>
              </a:solidFill>
              <a:latin typeface="Times New Roman" panose="02020603050405020304" pitchFamily="18" charset="0"/>
              <a:cs typeface="Times New Roman" panose="02020603050405020304" pitchFamily="18" charset="0"/>
            </a:endParaRPr>
          </a:p>
        </p:txBody>
      </p:sp>
      <p:sp>
        <p:nvSpPr>
          <p:cNvPr id="165900" name="WordArt 12">
            <a:extLst>
              <a:ext uri="{FF2B5EF4-FFF2-40B4-BE49-F238E27FC236}">
                <a16:creationId xmlns:a16="http://schemas.microsoft.com/office/drawing/2014/main" id="{3217DCF5-ABF3-4DC7-9025-68EF448DCCEB}"/>
              </a:ext>
            </a:extLst>
          </p:cNvPr>
          <p:cNvSpPr>
            <a:spLocks noChangeArrowheads="1" noChangeShapeType="1" noTextEdit="1"/>
          </p:cNvSpPr>
          <p:nvPr/>
        </p:nvSpPr>
        <p:spPr bwMode="auto">
          <a:xfrm>
            <a:off x="3319464" y="2590801"/>
            <a:ext cx="5553075" cy="52387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VỀ DỰ GIỜ VÀ THĂM LỚP</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165895"/>
                                        </p:tgtEl>
                                        <p:attrNameLst>
                                          <p:attrName>style.visibility</p:attrName>
                                        </p:attrNameLst>
                                      </p:cBhvr>
                                      <p:to>
                                        <p:strVal val="visible"/>
                                      </p:to>
                                    </p:set>
                                    <p:animEffect transition="in" filter="wedge">
                                      <p:cBhvr>
                                        <p:cTn id="7" dur="2000"/>
                                        <p:tgtEl>
                                          <p:spTgt spid="165895"/>
                                        </p:tgtEl>
                                      </p:cBhvr>
                                    </p:animEffect>
                                  </p:childTnLst>
                                </p:cTn>
                              </p:par>
                            </p:childTnLst>
                          </p:cTn>
                        </p:par>
                        <p:par>
                          <p:cTn id="8" fill="hold" nodeType="afterGroup">
                            <p:stCondLst>
                              <p:cond delay="2000"/>
                            </p:stCondLst>
                            <p:childTnLst>
                              <p:par>
                                <p:cTn id="9" presetID="20" presetClass="entr" presetSubtype="0" fill="hold" nodeType="afterEffect">
                                  <p:stCondLst>
                                    <p:cond delay="0"/>
                                  </p:stCondLst>
                                  <p:childTnLst>
                                    <p:set>
                                      <p:cBhvr>
                                        <p:cTn id="10" dur="1" fill="hold">
                                          <p:stCondLst>
                                            <p:cond delay="0"/>
                                          </p:stCondLst>
                                        </p:cTn>
                                        <p:tgtEl>
                                          <p:spTgt spid="165900"/>
                                        </p:tgtEl>
                                        <p:attrNameLst>
                                          <p:attrName>style.visibility</p:attrName>
                                        </p:attrNameLst>
                                      </p:cBhvr>
                                      <p:to>
                                        <p:strVal val="visible"/>
                                      </p:to>
                                    </p:set>
                                    <p:animEffect transition="in" filter="wedge">
                                      <p:cBhvr>
                                        <p:cTn id="11" dur="2000"/>
                                        <p:tgtEl>
                                          <p:spTgt spid="165900"/>
                                        </p:tgtEl>
                                      </p:cBhvr>
                                    </p:animEffect>
                                  </p:childTnLst>
                                </p:cTn>
                              </p:par>
                            </p:childTnLst>
                          </p:cTn>
                        </p:par>
                        <p:par>
                          <p:cTn id="12" fill="hold" nodeType="afterGroup">
                            <p:stCondLst>
                              <p:cond delay="4000"/>
                            </p:stCondLst>
                            <p:childTnLst>
                              <p:par>
                                <p:cTn id="13" presetID="20" presetClass="entr" presetSubtype="0" fill="hold" nodeType="afterEffect">
                                  <p:stCondLst>
                                    <p:cond delay="0"/>
                                  </p:stCondLst>
                                  <p:childTnLst>
                                    <p:set>
                                      <p:cBhvr>
                                        <p:cTn id="14" dur="1" fill="hold">
                                          <p:stCondLst>
                                            <p:cond delay="0"/>
                                          </p:stCondLst>
                                        </p:cTn>
                                        <p:tgtEl>
                                          <p:spTgt spid="165896"/>
                                        </p:tgtEl>
                                        <p:attrNameLst>
                                          <p:attrName>style.visibility</p:attrName>
                                        </p:attrNameLst>
                                      </p:cBhvr>
                                      <p:to>
                                        <p:strVal val="visible"/>
                                      </p:to>
                                    </p:set>
                                    <p:animEffect transition="in" filter="wedge">
                                      <p:cBhvr>
                                        <p:cTn id="15" dur="2000"/>
                                        <p:tgtEl>
                                          <p:spTgt spid="165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1206824361">
            <a:extLst>
              <a:ext uri="{FF2B5EF4-FFF2-40B4-BE49-F238E27FC236}">
                <a16:creationId xmlns:a16="http://schemas.microsoft.com/office/drawing/2014/main" id="{17897C5B-3508-4A43-AD77-36A44F54CE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014" y="260350"/>
            <a:ext cx="7058025" cy="529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6">
            <a:extLst>
              <a:ext uri="{FF2B5EF4-FFF2-40B4-BE49-F238E27FC236}">
                <a16:creationId xmlns:a16="http://schemas.microsoft.com/office/drawing/2014/main" id="{EA14742D-DFE3-4A3B-87E8-325D84E7AEC2}"/>
              </a:ext>
            </a:extLst>
          </p:cNvPr>
          <p:cNvSpPr>
            <a:spLocks noChangeArrowheads="1"/>
          </p:cNvSpPr>
          <p:nvPr/>
        </p:nvSpPr>
        <p:spPr bwMode="auto">
          <a:xfrm>
            <a:off x="4367213" y="5805488"/>
            <a:ext cx="3816350" cy="792162"/>
          </a:xfrm>
          <a:prstGeom prst="rect">
            <a:avLst/>
          </a:prstGeom>
          <a:gradFill rotWithShape="1">
            <a:gsLst>
              <a:gs pos="0">
                <a:schemeClr val="bg1"/>
              </a:gs>
              <a:gs pos="100000">
                <a:srgbClr val="990000"/>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b="0">
                <a:solidFill>
                  <a:srgbClr val="990000"/>
                </a:solidFill>
                <a:latin typeface="Times New Roman" panose="02020603050405020304" pitchFamily="18" charset="0"/>
              </a:rPr>
              <a:t>Ánh sáng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9_pham_phu_thu_1">
            <a:extLst>
              <a:ext uri="{FF2B5EF4-FFF2-40B4-BE49-F238E27FC236}">
                <a16:creationId xmlns:a16="http://schemas.microsoft.com/office/drawing/2014/main" id="{4A75B28E-AFE4-412A-84CF-DE3D21879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5775" y="260351"/>
            <a:ext cx="35306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6">
            <a:extLst>
              <a:ext uri="{FF2B5EF4-FFF2-40B4-BE49-F238E27FC236}">
                <a16:creationId xmlns:a16="http://schemas.microsoft.com/office/drawing/2014/main" id="{ED69727D-A8BF-442E-855E-36369E459E15}"/>
              </a:ext>
            </a:extLst>
          </p:cNvPr>
          <p:cNvSpPr>
            <a:spLocks noChangeArrowheads="1"/>
          </p:cNvSpPr>
          <p:nvPr/>
        </p:nvSpPr>
        <p:spPr bwMode="auto">
          <a:xfrm>
            <a:off x="4151313" y="5357813"/>
            <a:ext cx="3816350" cy="792162"/>
          </a:xfrm>
          <a:prstGeom prst="rect">
            <a:avLst/>
          </a:prstGeom>
          <a:gradFill rotWithShape="1">
            <a:gsLst>
              <a:gs pos="0">
                <a:schemeClr val="bg1"/>
              </a:gs>
              <a:gs pos="100000">
                <a:srgbClr val="FFFF99"/>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b="0">
                <a:solidFill>
                  <a:srgbClr val="990000"/>
                </a:solidFill>
                <a:latin typeface="Times New Roman" panose="02020603050405020304" pitchFamily="18" charset="0"/>
              </a:rPr>
              <a:t>Tiến sĩ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 descr="b50428245">
            <a:extLst>
              <a:ext uri="{FF2B5EF4-FFF2-40B4-BE49-F238E27FC236}">
                <a16:creationId xmlns:a16="http://schemas.microsoft.com/office/drawing/2014/main" id="{84FDD0AB-52F5-4AB7-B1A2-8BF35F4CD9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2888" y="260350"/>
            <a:ext cx="6769100" cy="531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8">
            <a:extLst>
              <a:ext uri="{FF2B5EF4-FFF2-40B4-BE49-F238E27FC236}">
                <a16:creationId xmlns:a16="http://schemas.microsoft.com/office/drawing/2014/main" id="{51D5FC85-0CE5-4005-98C0-7D777B7EBCAB}"/>
              </a:ext>
            </a:extLst>
          </p:cNvPr>
          <p:cNvSpPr>
            <a:spLocks noChangeArrowheads="1"/>
          </p:cNvSpPr>
          <p:nvPr/>
        </p:nvSpPr>
        <p:spPr bwMode="auto">
          <a:xfrm>
            <a:off x="4511675" y="5805488"/>
            <a:ext cx="3816350" cy="792162"/>
          </a:xfrm>
          <a:prstGeom prst="rect">
            <a:avLst/>
          </a:prstGeom>
          <a:gradFill rotWithShape="1">
            <a:gsLst>
              <a:gs pos="0">
                <a:schemeClr val="bg1"/>
              </a:gs>
              <a:gs pos="100000">
                <a:srgbClr val="00CC99"/>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b="0">
                <a:solidFill>
                  <a:srgbClr val="990000"/>
                </a:solidFill>
                <a:latin typeface="Times New Roman" panose="02020603050405020304" pitchFamily="18" charset="0"/>
              </a:rPr>
              <a:t>Vó tôm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338" name="Picture 5" descr="tuthengoi%5B1%5D">
            <a:extLst>
              <a:ext uri="{FF2B5EF4-FFF2-40B4-BE49-F238E27FC236}">
                <a16:creationId xmlns:a16="http://schemas.microsoft.com/office/drawing/2014/main" id="{D3597B6F-0B23-4D26-9722-F909BCD1DF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5413" y="836613"/>
            <a:ext cx="4011612"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a:extLst>
              <a:ext uri="{FF2B5EF4-FFF2-40B4-BE49-F238E27FC236}">
                <a16:creationId xmlns:a16="http://schemas.microsoft.com/office/drawing/2014/main" id="{5ED4C5F1-7DA1-48D3-BE48-96D318054034}"/>
              </a:ext>
            </a:extLst>
          </p:cNvPr>
          <p:cNvSpPr txBox="1">
            <a:spLocks noChangeArrowheads="1"/>
          </p:cNvSpPr>
          <p:nvPr/>
        </p:nvSpPr>
        <p:spPr bwMode="auto">
          <a:xfrm>
            <a:off x="2024063" y="806451"/>
            <a:ext cx="8101012"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just" eaLnBrk="1" fontAlgn="base" hangingPunct="1">
              <a:lnSpc>
                <a:spcPct val="150000"/>
              </a:lnSpc>
              <a:spcBef>
                <a:spcPct val="50000"/>
              </a:spcBef>
              <a:spcAft>
                <a:spcPct val="0"/>
              </a:spcAft>
            </a:pPr>
            <a:endParaRPr lang="en-US" altLang="en-US" sz="4000">
              <a:solidFill>
                <a:srgbClr val="CC3300"/>
              </a:solidFill>
              <a:latin typeface="HP001 4 hàng" panose="020B0603050302020204" pitchFamily="34" charset="0"/>
            </a:endParaRPr>
          </a:p>
          <a:p>
            <a:pPr algn="just" eaLnBrk="1" fontAlgn="base" hangingPunct="1">
              <a:lnSpc>
                <a:spcPct val="150000"/>
              </a:lnSpc>
              <a:spcBef>
                <a:spcPct val="50000"/>
              </a:spcBef>
              <a:spcAft>
                <a:spcPct val="0"/>
              </a:spcAft>
            </a:pPr>
            <a:r>
              <a:rPr lang="en-US" altLang="en-US" sz="3200">
                <a:solidFill>
                  <a:srgbClr val="000000"/>
                </a:solidFill>
                <a:latin typeface="HP001 4 hàng" panose="020B0603050302020204" pitchFamily="34" charset="0"/>
              </a:rPr>
              <a:t>	Hồi còn nhỏ, cậu bé Trần Quốc Khái rất ham học. Cậu học cả khi đi đốn củi, lúc kéo vó tôm. Tối đến, nhà không có đèn, cậu bắt đom đóm bỏ vào vỏ trứng, lấy ánh sáng đọc sách. Chẳng bao lâu, Khái đỗ tiến sĩ, rồi làm quan to trong triều đình nhà Lê. </a:t>
            </a:r>
          </a:p>
        </p:txBody>
      </p:sp>
      <p:sp>
        <p:nvSpPr>
          <p:cNvPr id="15363" name="Rectangle 2">
            <a:extLst>
              <a:ext uri="{FF2B5EF4-FFF2-40B4-BE49-F238E27FC236}">
                <a16:creationId xmlns:a16="http://schemas.microsoft.com/office/drawing/2014/main" id="{9253867C-166C-4F78-942B-111476E6D3A9}"/>
              </a:ext>
            </a:extLst>
          </p:cNvPr>
          <p:cNvSpPr>
            <a:spLocks noChangeArrowheads="1"/>
          </p:cNvSpPr>
          <p:nvPr/>
        </p:nvSpPr>
        <p:spPr bwMode="auto">
          <a:xfrm>
            <a:off x="2057400" y="142875"/>
            <a:ext cx="8153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a:solidFill>
                  <a:srgbClr val="000000"/>
                </a:solidFill>
                <a:latin typeface="HP001 4 hàng" panose="020B0603050302020204" pitchFamily="34" charset="0"/>
              </a:rPr>
              <a:t>      Thứ ba ngày 17 tháng 1 năm 2017</a:t>
            </a:r>
          </a:p>
          <a:p>
            <a:pPr algn="ctr" eaLnBrk="1" fontAlgn="base" hangingPunct="1">
              <a:spcBef>
                <a:spcPct val="0"/>
              </a:spcBef>
              <a:spcAft>
                <a:spcPct val="0"/>
              </a:spcAft>
            </a:pPr>
            <a:r>
              <a:rPr lang="en-US" altLang="en-US" sz="3200" u="sng">
                <a:solidFill>
                  <a:srgbClr val="000000"/>
                </a:solidFill>
                <a:latin typeface="HP001 4 hàng" panose="020B0603050302020204" pitchFamily="34" charset="0"/>
              </a:rPr>
              <a:t>Chính tả</a:t>
            </a:r>
          </a:p>
        </p:txBody>
      </p:sp>
      <p:sp>
        <p:nvSpPr>
          <p:cNvPr id="9" name="WordArt 3">
            <a:extLst>
              <a:ext uri="{FF2B5EF4-FFF2-40B4-BE49-F238E27FC236}">
                <a16:creationId xmlns:a16="http://schemas.microsoft.com/office/drawing/2014/main" id="{284405BB-395D-4351-8AE4-50723C3CB258}"/>
              </a:ext>
            </a:extLst>
          </p:cNvPr>
          <p:cNvSpPr>
            <a:spLocks noChangeArrowheads="1" noChangeShapeType="1" noTextEdit="1"/>
          </p:cNvSpPr>
          <p:nvPr/>
        </p:nvSpPr>
        <p:spPr bwMode="auto">
          <a:xfrm>
            <a:off x="4151313" y="1246189"/>
            <a:ext cx="4176712" cy="52387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00"/>
                  </a:solidFill>
                  <a:round/>
                  <a:headEnd/>
                  <a:tailEnd/>
                </a:ln>
                <a:solidFill>
                  <a:srgbClr val="FF0000"/>
                </a:solidFill>
                <a:latin typeface="HP001 4 hàng" panose="020B0603050302020204" pitchFamily="34" charset="0"/>
              </a:rPr>
              <a:t>Ông tổ nghề thêu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a:extLst>
              <a:ext uri="{FF2B5EF4-FFF2-40B4-BE49-F238E27FC236}">
                <a16:creationId xmlns:a16="http://schemas.microsoft.com/office/drawing/2014/main" id="{6EAC815B-8662-41B3-91F5-2E5BA1EB3AF9}"/>
              </a:ext>
            </a:extLst>
          </p:cNvPr>
          <p:cNvSpPr>
            <a:spLocks noChangeArrowheads="1"/>
          </p:cNvSpPr>
          <p:nvPr/>
        </p:nvSpPr>
        <p:spPr bwMode="auto">
          <a:xfrm>
            <a:off x="2524126" y="1263651"/>
            <a:ext cx="7097713" cy="4259263"/>
          </a:xfrm>
          <a:prstGeom prst="horizontalScroll">
            <a:avLst>
              <a:gd name="adj" fmla="val 12500"/>
            </a:avLst>
          </a:prstGeom>
          <a:solidFill>
            <a:srgbClr val="99FF99"/>
          </a:solidFill>
          <a:ln w="12700" cap="sq">
            <a:solidFill>
              <a:schemeClr val="tx1"/>
            </a:solidFill>
            <a:round/>
            <a:headEnd type="none" w="sm" len="sm"/>
            <a:tailEnd type="none" w="sm" len="sm"/>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endParaRPr lang="en-US" altLang="en-US">
              <a:solidFill>
                <a:srgbClr val="000000"/>
              </a:solidFill>
              <a:latin typeface="HP001 4 hàng" panose="020B0603050302020204" pitchFamily="34" charset="0"/>
            </a:endParaRPr>
          </a:p>
        </p:txBody>
      </p:sp>
      <p:sp>
        <p:nvSpPr>
          <p:cNvPr id="16387" name="Text Box 7">
            <a:extLst>
              <a:ext uri="{FF2B5EF4-FFF2-40B4-BE49-F238E27FC236}">
                <a16:creationId xmlns:a16="http://schemas.microsoft.com/office/drawing/2014/main" id="{D5103AF4-4251-4751-948B-8BD1BF9F96CB}"/>
              </a:ext>
            </a:extLst>
          </p:cNvPr>
          <p:cNvSpPr txBox="1">
            <a:spLocks noChangeArrowheads="1"/>
          </p:cNvSpPr>
          <p:nvPr/>
        </p:nvSpPr>
        <p:spPr bwMode="auto">
          <a:xfrm>
            <a:off x="3378200" y="2852738"/>
            <a:ext cx="700405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CA" altLang="en-US" sz="9600">
                <a:solidFill>
                  <a:srgbClr val="000000"/>
                </a:solidFill>
                <a:latin typeface="HP001 4 hàng" panose="020B0603050302020204" pitchFamily="34" charset="0"/>
              </a:rPr>
              <a:t>Luyện tập</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Text Box 4">
            <a:extLst>
              <a:ext uri="{FF2B5EF4-FFF2-40B4-BE49-F238E27FC236}">
                <a16:creationId xmlns:a16="http://schemas.microsoft.com/office/drawing/2014/main" id="{248463EB-4920-4A54-ABC1-B37FBE806F70}"/>
              </a:ext>
            </a:extLst>
          </p:cNvPr>
          <p:cNvSpPr txBox="1">
            <a:spLocks noChangeArrowheads="1"/>
          </p:cNvSpPr>
          <p:nvPr/>
        </p:nvSpPr>
        <p:spPr bwMode="auto">
          <a:xfrm>
            <a:off x="2063750" y="1268414"/>
            <a:ext cx="8135938" cy="384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600">
                <a:solidFill>
                  <a:srgbClr val="000000"/>
                </a:solidFill>
                <a:latin typeface="Times New Roman" panose="02020603050405020304" pitchFamily="18" charset="0"/>
              </a:rPr>
              <a:t>2.a. Điền vào chỗ trống tr hay ch?</a:t>
            </a:r>
            <a:endParaRPr lang="en-US" altLang="en-US" sz="3600" b="0">
              <a:solidFill>
                <a:srgbClr val="000000"/>
              </a:solidFill>
              <a:latin typeface="Times New Roman" panose="02020603050405020304" pitchFamily="18" charset="0"/>
            </a:endParaRPr>
          </a:p>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	Trần Quốc Khái thông minh,                 học tập nên đã                   tiến sĩ, làm quan to                     đình nhà Lê. Được cử đi sứ Trung Quốc,            thử thách của vua nước láng giềng, ông đã             rất giỏi làm            mọi người phải kính           . Ông còn nhanh         học được nghề thêu ở Trung Quốc để              lại         nhân dân.</a:t>
            </a:r>
          </a:p>
        </p:txBody>
      </p:sp>
      <p:sp>
        <p:nvSpPr>
          <p:cNvPr id="17411" name="Text Box 6">
            <a:extLst>
              <a:ext uri="{FF2B5EF4-FFF2-40B4-BE49-F238E27FC236}">
                <a16:creationId xmlns:a16="http://schemas.microsoft.com/office/drawing/2014/main" id="{148F0ADA-F8F7-4B97-B135-378D2150C830}"/>
              </a:ext>
            </a:extLst>
          </p:cNvPr>
          <p:cNvSpPr txBox="1">
            <a:spLocks noChangeArrowheads="1"/>
          </p:cNvSpPr>
          <p:nvPr/>
        </p:nvSpPr>
        <p:spPr bwMode="auto">
          <a:xfrm>
            <a:off x="7208839" y="2035176"/>
            <a:ext cx="15827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…ăm chỉ</a:t>
            </a:r>
          </a:p>
        </p:txBody>
      </p:sp>
      <p:sp>
        <p:nvSpPr>
          <p:cNvPr id="17412" name="Text Box 7">
            <a:extLst>
              <a:ext uri="{FF2B5EF4-FFF2-40B4-BE49-F238E27FC236}">
                <a16:creationId xmlns:a16="http://schemas.microsoft.com/office/drawing/2014/main" id="{98B45162-249B-40B2-9D88-F040CB3EE4E8}"/>
              </a:ext>
            </a:extLst>
          </p:cNvPr>
          <p:cNvSpPr txBox="1">
            <a:spLocks noChangeArrowheads="1"/>
          </p:cNvSpPr>
          <p:nvPr/>
        </p:nvSpPr>
        <p:spPr bwMode="auto">
          <a:xfrm>
            <a:off x="3165476" y="2447926"/>
            <a:ext cx="16557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…ở thành</a:t>
            </a:r>
          </a:p>
        </p:txBody>
      </p:sp>
      <p:sp>
        <p:nvSpPr>
          <p:cNvPr id="17413" name="Text Box 8">
            <a:extLst>
              <a:ext uri="{FF2B5EF4-FFF2-40B4-BE49-F238E27FC236}">
                <a16:creationId xmlns:a16="http://schemas.microsoft.com/office/drawing/2014/main" id="{48A9FF16-AB05-4EC0-A97B-C5940F344BD9}"/>
              </a:ext>
            </a:extLst>
          </p:cNvPr>
          <p:cNvSpPr txBox="1">
            <a:spLocks noChangeArrowheads="1"/>
          </p:cNvSpPr>
          <p:nvPr/>
        </p:nvSpPr>
        <p:spPr bwMode="auto">
          <a:xfrm>
            <a:off x="7470775" y="2449513"/>
            <a:ext cx="19431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…ong triều</a:t>
            </a:r>
          </a:p>
        </p:txBody>
      </p:sp>
      <p:sp>
        <p:nvSpPr>
          <p:cNvPr id="17414" name="Text Box 9">
            <a:extLst>
              <a:ext uri="{FF2B5EF4-FFF2-40B4-BE49-F238E27FC236}">
                <a16:creationId xmlns:a16="http://schemas.microsoft.com/office/drawing/2014/main" id="{B34EE2F9-1575-4A6D-944A-4FBBDF6A8185}"/>
              </a:ext>
            </a:extLst>
          </p:cNvPr>
          <p:cNvSpPr txBox="1">
            <a:spLocks noChangeArrowheads="1"/>
          </p:cNvSpPr>
          <p:nvPr/>
        </p:nvSpPr>
        <p:spPr bwMode="auto">
          <a:xfrm>
            <a:off x="7262813" y="2878138"/>
            <a:ext cx="10795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…ước</a:t>
            </a:r>
          </a:p>
        </p:txBody>
      </p:sp>
      <p:sp>
        <p:nvSpPr>
          <p:cNvPr id="17415" name="Text Box 10">
            <a:extLst>
              <a:ext uri="{FF2B5EF4-FFF2-40B4-BE49-F238E27FC236}">
                <a16:creationId xmlns:a16="http://schemas.microsoft.com/office/drawing/2014/main" id="{0A8BFD5C-F6C3-4AAB-A732-B16965AED758}"/>
              </a:ext>
            </a:extLst>
          </p:cNvPr>
          <p:cNvSpPr txBox="1">
            <a:spLocks noChangeArrowheads="1"/>
          </p:cNvSpPr>
          <p:nvPr/>
        </p:nvSpPr>
        <p:spPr bwMode="auto">
          <a:xfrm>
            <a:off x="6815139" y="3284538"/>
            <a:ext cx="15827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xử …í</a:t>
            </a:r>
          </a:p>
        </p:txBody>
      </p:sp>
      <p:sp>
        <p:nvSpPr>
          <p:cNvPr id="17416" name="Text Box 11">
            <a:extLst>
              <a:ext uri="{FF2B5EF4-FFF2-40B4-BE49-F238E27FC236}">
                <a16:creationId xmlns:a16="http://schemas.microsoft.com/office/drawing/2014/main" id="{714F8D42-28FA-49EC-BE14-D237D3BDC14C}"/>
              </a:ext>
            </a:extLst>
          </p:cNvPr>
          <p:cNvSpPr txBox="1">
            <a:spLocks noChangeArrowheads="1"/>
          </p:cNvSpPr>
          <p:nvPr/>
        </p:nvSpPr>
        <p:spPr bwMode="auto">
          <a:xfrm>
            <a:off x="9583739" y="3309938"/>
            <a:ext cx="7207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…o</a:t>
            </a:r>
          </a:p>
        </p:txBody>
      </p:sp>
      <p:sp>
        <p:nvSpPr>
          <p:cNvPr id="17417" name="Text Box 12">
            <a:extLst>
              <a:ext uri="{FF2B5EF4-FFF2-40B4-BE49-F238E27FC236}">
                <a16:creationId xmlns:a16="http://schemas.microsoft.com/office/drawing/2014/main" id="{A2967201-A4D6-425C-B5AC-BEB4C513281A}"/>
              </a:ext>
            </a:extLst>
          </p:cNvPr>
          <p:cNvSpPr txBox="1">
            <a:spLocks noChangeArrowheads="1"/>
          </p:cNvSpPr>
          <p:nvPr/>
        </p:nvSpPr>
        <p:spPr bwMode="auto">
          <a:xfrm>
            <a:off x="5014914" y="3716338"/>
            <a:ext cx="10810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…ọng </a:t>
            </a:r>
          </a:p>
        </p:txBody>
      </p:sp>
      <p:sp>
        <p:nvSpPr>
          <p:cNvPr id="17418" name="Text Box 13">
            <a:extLst>
              <a:ext uri="{FF2B5EF4-FFF2-40B4-BE49-F238E27FC236}">
                <a16:creationId xmlns:a16="http://schemas.microsoft.com/office/drawing/2014/main" id="{E15F98A3-80F6-4932-A5CF-BFD97F8BC6D7}"/>
              </a:ext>
            </a:extLst>
          </p:cNvPr>
          <p:cNvSpPr txBox="1">
            <a:spLocks noChangeArrowheads="1"/>
          </p:cNvSpPr>
          <p:nvPr/>
        </p:nvSpPr>
        <p:spPr bwMode="auto">
          <a:xfrm>
            <a:off x="8472489" y="3716338"/>
            <a:ext cx="936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…í</a:t>
            </a:r>
          </a:p>
        </p:txBody>
      </p:sp>
      <p:sp>
        <p:nvSpPr>
          <p:cNvPr id="17419" name="Text Box 14">
            <a:extLst>
              <a:ext uri="{FF2B5EF4-FFF2-40B4-BE49-F238E27FC236}">
                <a16:creationId xmlns:a16="http://schemas.microsoft.com/office/drawing/2014/main" id="{8CD4B6BD-F7E3-49B5-BC67-5433041AEB72}"/>
              </a:ext>
            </a:extLst>
          </p:cNvPr>
          <p:cNvSpPr txBox="1">
            <a:spLocks noChangeArrowheads="1"/>
          </p:cNvSpPr>
          <p:nvPr/>
        </p:nvSpPr>
        <p:spPr bwMode="auto">
          <a:xfrm>
            <a:off x="6929439" y="4178301"/>
            <a:ext cx="13985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…uyền</a:t>
            </a:r>
          </a:p>
        </p:txBody>
      </p:sp>
      <p:sp>
        <p:nvSpPr>
          <p:cNvPr id="17420" name="Text Box 15">
            <a:extLst>
              <a:ext uri="{FF2B5EF4-FFF2-40B4-BE49-F238E27FC236}">
                <a16:creationId xmlns:a16="http://schemas.microsoft.com/office/drawing/2014/main" id="{422771B2-C82B-41CC-8CCE-9621CFF71A5A}"/>
              </a:ext>
            </a:extLst>
          </p:cNvPr>
          <p:cNvSpPr txBox="1">
            <a:spLocks noChangeArrowheads="1"/>
          </p:cNvSpPr>
          <p:nvPr/>
        </p:nvSpPr>
        <p:spPr bwMode="auto">
          <a:xfrm>
            <a:off x="8502651" y="4164013"/>
            <a:ext cx="936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00"/>
                </a:solidFill>
                <a:latin typeface="Times New Roman" panose="02020603050405020304" pitchFamily="18" charset="0"/>
              </a:rPr>
              <a:t>…o</a:t>
            </a:r>
          </a:p>
        </p:txBody>
      </p:sp>
      <p:sp>
        <p:nvSpPr>
          <p:cNvPr id="8208" name="Text Box 16">
            <a:extLst>
              <a:ext uri="{FF2B5EF4-FFF2-40B4-BE49-F238E27FC236}">
                <a16:creationId xmlns:a16="http://schemas.microsoft.com/office/drawing/2014/main" id="{9B7042EA-34F4-425F-BDF9-729B4BAD1A6A}"/>
              </a:ext>
            </a:extLst>
          </p:cNvPr>
          <p:cNvSpPr txBox="1">
            <a:spLocks noChangeArrowheads="1"/>
          </p:cNvSpPr>
          <p:nvPr/>
        </p:nvSpPr>
        <p:spPr bwMode="auto">
          <a:xfrm>
            <a:off x="7581901" y="2433638"/>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09" name="Text Box 17">
            <a:extLst>
              <a:ext uri="{FF2B5EF4-FFF2-40B4-BE49-F238E27FC236}">
                <a16:creationId xmlns:a16="http://schemas.microsoft.com/office/drawing/2014/main" id="{F823F7C5-7F6F-4C6E-A20C-5EF078281F4C}"/>
              </a:ext>
            </a:extLst>
          </p:cNvPr>
          <p:cNvSpPr txBox="1">
            <a:spLocks noChangeArrowheads="1"/>
          </p:cNvSpPr>
          <p:nvPr/>
        </p:nvSpPr>
        <p:spPr bwMode="auto">
          <a:xfrm>
            <a:off x="9602789" y="3313113"/>
            <a:ext cx="6492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CC"/>
                </a:solidFill>
                <a:latin typeface="Times New Roman" panose="02020603050405020304" pitchFamily="18" charset="0"/>
              </a:rPr>
              <a:t>ch</a:t>
            </a:r>
          </a:p>
        </p:txBody>
      </p:sp>
      <p:sp>
        <p:nvSpPr>
          <p:cNvPr id="8210" name="Text Box 18">
            <a:extLst>
              <a:ext uri="{FF2B5EF4-FFF2-40B4-BE49-F238E27FC236}">
                <a16:creationId xmlns:a16="http://schemas.microsoft.com/office/drawing/2014/main" id="{E5852BD3-BDAA-4735-92D3-4F40CD76CF3C}"/>
              </a:ext>
            </a:extLst>
          </p:cNvPr>
          <p:cNvSpPr txBox="1">
            <a:spLocks noChangeArrowheads="1"/>
          </p:cNvSpPr>
          <p:nvPr/>
        </p:nvSpPr>
        <p:spPr bwMode="auto">
          <a:xfrm>
            <a:off x="3252789" y="2446338"/>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11" name="Text Box 19">
            <a:extLst>
              <a:ext uri="{FF2B5EF4-FFF2-40B4-BE49-F238E27FC236}">
                <a16:creationId xmlns:a16="http://schemas.microsoft.com/office/drawing/2014/main" id="{4A538FBD-3B5D-4F40-91BF-C12FE3D43530}"/>
              </a:ext>
            </a:extLst>
          </p:cNvPr>
          <p:cNvSpPr txBox="1">
            <a:spLocks noChangeArrowheads="1"/>
          </p:cNvSpPr>
          <p:nvPr/>
        </p:nvSpPr>
        <p:spPr bwMode="auto">
          <a:xfrm>
            <a:off x="7378701" y="3275013"/>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12" name="Text Box 20">
            <a:extLst>
              <a:ext uri="{FF2B5EF4-FFF2-40B4-BE49-F238E27FC236}">
                <a16:creationId xmlns:a16="http://schemas.microsoft.com/office/drawing/2014/main" id="{0D5D412C-5149-4535-9548-4A40EF967DEA}"/>
              </a:ext>
            </a:extLst>
          </p:cNvPr>
          <p:cNvSpPr txBox="1">
            <a:spLocks noChangeArrowheads="1"/>
          </p:cNvSpPr>
          <p:nvPr/>
        </p:nvSpPr>
        <p:spPr bwMode="auto">
          <a:xfrm>
            <a:off x="7380289" y="2881313"/>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13" name="Text Box 21">
            <a:extLst>
              <a:ext uri="{FF2B5EF4-FFF2-40B4-BE49-F238E27FC236}">
                <a16:creationId xmlns:a16="http://schemas.microsoft.com/office/drawing/2014/main" id="{50E65C83-FFC3-45C7-85D0-4578F62D782B}"/>
              </a:ext>
            </a:extLst>
          </p:cNvPr>
          <p:cNvSpPr txBox="1">
            <a:spLocks noChangeArrowheads="1"/>
          </p:cNvSpPr>
          <p:nvPr/>
        </p:nvSpPr>
        <p:spPr bwMode="auto">
          <a:xfrm>
            <a:off x="7015164" y="4164013"/>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14" name="Text Box 22">
            <a:extLst>
              <a:ext uri="{FF2B5EF4-FFF2-40B4-BE49-F238E27FC236}">
                <a16:creationId xmlns:a16="http://schemas.microsoft.com/office/drawing/2014/main" id="{2AFF13F6-4E3E-4D5F-839D-59EF5873D588}"/>
              </a:ext>
            </a:extLst>
          </p:cNvPr>
          <p:cNvSpPr txBox="1">
            <a:spLocks noChangeArrowheads="1"/>
          </p:cNvSpPr>
          <p:nvPr/>
        </p:nvSpPr>
        <p:spPr bwMode="auto">
          <a:xfrm>
            <a:off x="7210425" y="2033588"/>
            <a:ext cx="6492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CC"/>
                </a:solidFill>
                <a:latin typeface="Times New Roman" panose="02020603050405020304" pitchFamily="18" charset="0"/>
              </a:rPr>
              <a:t>ch</a:t>
            </a:r>
          </a:p>
        </p:txBody>
      </p:sp>
      <p:sp>
        <p:nvSpPr>
          <p:cNvPr id="8215" name="Text Box 23">
            <a:extLst>
              <a:ext uri="{FF2B5EF4-FFF2-40B4-BE49-F238E27FC236}">
                <a16:creationId xmlns:a16="http://schemas.microsoft.com/office/drawing/2014/main" id="{57314C1B-43C6-436A-BD33-7DD581B6BFED}"/>
              </a:ext>
            </a:extLst>
          </p:cNvPr>
          <p:cNvSpPr txBox="1">
            <a:spLocks noChangeArrowheads="1"/>
          </p:cNvSpPr>
          <p:nvPr/>
        </p:nvSpPr>
        <p:spPr bwMode="auto">
          <a:xfrm>
            <a:off x="8510589" y="4157663"/>
            <a:ext cx="6492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0000CC"/>
                </a:solidFill>
                <a:latin typeface="Times New Roman" panose="02020603050405020304" pitchFamily="18" charset="0"/>
              </a:rPr>
              <a:t>ch</a:t>
            </a:r>
          </a:p>
        </p:txBody>
      </p:sp>
      <p:sp>
        <p:nvSpPr>
          <p:cNvPr id="8218" name="Text Box 26">
            <a:extLst>
              <a:ext uri="{FF2B5EF4-FFF2-40B4-BE49-F238E27FC236}">
                <a16:creationId xmlns:a16="http://schemas.microsoft.com/office/drawing/2014/main" id="{4BD1B128-2C63-4BCC-B446-06DD6E2C5521}"/>
              </a:ext>
            </a:extLst>
          </p:cNvPr>
          <p:cNvSpPr txBox="1">
            <a:spLocks noChangeArrowheads="1"/>
          </p:cNvSpPr>
          <p:nvPr/>
        </p:nvSpPr>
        <p:spPr bwMode="auto">
          <a:xfrm>
            <a:off x="8542339" y="3722688"/>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
        <p:nvSpPr>
          <p:cNvPr id="8219" name="Text Box 27">
            <a:extLst>
              <a:ext uri="{FF2B5EF4-FFF2-40B4-BE49-F238E27FC236}">
                <a16:creationId xmlns:a16="http://schemas.microsoft.com/office/drawing/2014/main" id="{CD74ECED-3FBB-4B68-954C-9C71EAB50361}"/>
              </a:ext>
            </a:extLst>
          </p:cNvPr>
          <p:cNvSpPr txBox="1">
            <a:spLocks noChangeArrowheads="1"/>
          </p:cNvSpPr>
          <p:nvPr/>
        </p:nvSpPr>
        <p:spPr bwMode="auto">
          <a:xfrm>
            <a:off x="5118101" y="3711576"/>
            <a:ext cx="504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2800" b="0">
                <a:solidFill>
                  <a:srgbClr val="CC3300"/>
                </a:solidFill>
                <a:latin typeface="Times New Roman" panose="02020603050405020304" pitchFamily="18" charset="0"/>
              </a:rPr>
              <a:t>tr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14"/>
                                        </p:tgtEl>
                                        <p:attrNameLst>
                                          <p:attrName>style.visibility</p:attrName>
                                        </p:attrNameLst>
                                      </p:cBhvr>
                                      <p:to>
                                        <p:strVal val="visible"/>
                                      </p:to>
                                    </p:set>
                                    <p:animEffect transition="in" filter="dissolve">
                                      <p:cBhvr>
                                        <p:cTn id="7" dur="500"/>
                                        <p:tgtEl>
                                          <p:spTgt spid="82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10"/>
                                        </p:tgtEl>
                                        <p:attrNameLst>
                                          <p:attrName>style.visibility</p:attrName>
                                        </p:attrNameLst>
                                      </p:cBhvr>
                                      <p:to>
                                        <p:strVal val="visible"/>
                                      </p:to>
                                    </p:set>
                                    <p:animEffect transition="in" filter="dissolve">
                                      <p:cBhvr>
                                        <p:cTn id="12" dur="500"/>
                                        <p:tgtEl>
                                          <p:spTgt spid="82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208"/>
                                        </p:tgtEl>
                                        <p:attrNameLst>
                                          <p:attrName>style.visibility</p:attrName>
                                        </p:attrNameLst>
                                      </p:cBhvr>
                                      <p:to>
                                        <p:strVal val="visible"/>
                                      </p:to>
                                    </p:set>
                                    <p:animEffect transition="in" filter="dissolve">
                                      <p:cBhvr>
                                        <p:cTn id="17" dur="500"/>
                                        <p:tgtEl>
                                          <p:spTgt spid="82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212"/>
                                        </p:tgtEl>
                                        <p:attrNameLst>
                                          <p:attrName>style.visibility</p:attrName>
                                        </p:attrNameLst>
                                      </p:cBhvr>
                                      <p:to>
                                        <p:strVal val="visible"/>
                                      </p:to>
                                    </p:set>
                                    <p:animEffect transition="in" filter="dissolve">
                                      <p:cBhvr>
                                        <p:cTn id="22" dur="500"/>
                                        <p:tgtEl>
                                          <p:spTgt spid="82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211"/>
                                        </p:tgtEl>
                                        <p:attrNameLst>
                                          <p:attrName>style.visibility</p:attrName>
                                        </p:attrNameLst>
                                      </p:cBhvr>
                                      <p:to>
                                        <p:strVal val="visible"/>
                                      </p:to>
                                    </p:set>
                                    <p:animEffect transition="in" filter="dissolve">
                                      <p:cBhvr>
                                        <p:cTn id="27" dur="500"/>
                                        <p:tgtEl>
                                          <p:spTgt spid="82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209"/>
                                        </p:tgtEl>
                                        <p:attrNameLst>
                                          <p:attrName>style.visibility</p:attrName>
                                        </p:attrNameLst>
                                      </p:cBhvr>
                                      <p:to>
                                        <p:strVal val="visible"/>
                                      </p:to>
                                    </p:set>
                                    <p:animEffect transition="in" filter="dissolve">
                                      <p:cBhvr>
                                        <p:cTn id="32" dur="500"/>
                                        <p:tgtEl>
                                          <p:spTgt spid="820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219"/>
                                        </p:tgtEl>
                                        <p:attrNameLst>
                                          <p:attrName>style.visibility</p:attrName>
                                        </p:attrNameLst>
                                      </p:cBhvr>
                                      <p:to>
                                        <p:strVal val="visible"/>
                                      </p:to>
                                    </p:set>
                                    <p:animEffect transition="in" filter="dissolve">
                                      <p:cBhvr>
                                        <p:cTn id="37" dur="500"/>
                                        <p:tgtEl>
                                          <p:spTgt spid="82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218"/>
                                        </p:tgtEl>
                                        <p:attrNameLst>
                                          <p:attrName>style.visibility</p:attrName>
                                        </p:attrNameLst>
                                      </p:cBhvr>
                                      <p:to>
                                        <p:strVal val="visible"/>
                                      </p:to>
                                    </p:set>
                                    <p:animEffect transition="in" filter="dissolve">
                                      <p:cBhvr>
                                        <p:cTn id="42" dur="500"/>
                                        <p:tgtEl>
                                          <p:spTgt spid="82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213"/>
                                        </p:tgtEl>
                                        <p:attrNameLst>
                                          <p:attrName>style.visibility</p:attrName>
                                        </p:attrNameLst>
                                      </p:cBhvr>
                                      <p:to>
                                        <p:strVal val="visible"/>
                                      </p:to>
                                    </p:set>
                                    <p:animEffect transition="in" filter="dissolve">
                                      <p:cBhvr>
                                        <p:cTn id="47" dur="500"/>
                                        <p:tgtEl>
                                          <p:spTgt spid="821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8215"/>
                                        </p:tgtEl>
                                        <p:attrNameLst>
                                          <p:attrName>style.visibility</p:attrName>
                                        </p:attrNameLst>
                                      </p:cBhvr>
                                      <p:to>
                                        <p:strVal val="visible"/>
                                      </p:to>
                                    </p:set>
                                    <p:animEffect transition="in" filter="dissolve">
                                      <p:cBhvr>
                                        <p:cTn id="52" dur="500"/>
                                        <p:tgtEl>
                                          <p:spTgt spid="8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8" grpId="0"/>
      <p:bldP spid="8209" grpId="0"/>
      <p:bldP spid="8210" grpId="0"/>
      <p:bldP spid="8211" grpId="0"/>
      <p:bldP spid="8212" grpId="0"/>
      <p:bldP spid="8213" grpId="0"/>
      <p:bldP spid="8214" grpId="0"/>
      <p:bldP spid="8215" grpId="0"/>
      <p:bldP spid="8218" grpId="0"/>
      <p:bldP spid="8219"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98626F70-A28D-4E1E-812E-9F46940986DC}"/>
              </a:ext>
            </a:extLst>
          </p:cNvPr>
          <p:cNvSpPr>
            <a:spLocks noChangeArrowheads="1"/>
          </p:cNvSpPr>
          <p:nvPr/>
        </p:nvSpPr>
        <p:spPr bwMode="auto">
          <a:xfrm>
            <a:off x="1992314" y="1052514"/>
            <a:ext cx="8351837"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just" eaLnBrk="1" fontAlgn="base" hangingPunct="1">
              <a:spcBef>
                <a:spcPct val="0"/>
              </a:spcBef>
              <a:spcAft>
                <a:spcPct val="0"/>
              </a:spcAft>
            </a:pPr>
            <a:r>
              <a:rPr lang="en-US" altLang="en-US" sz="3200">
                <a:solidFill>
                  <a:srgbClr val="000000"/>
                </a:solidFill>
                <a:latin typeface="Times New Roman" panose="02020603050405020304" pitchFamily="18" charset="0"/>
              </a:rPr>
              <a:t>2.b. Đặt trên chữ in đậm dấu hỏi hay dấu ngã?</a:t>
            </a:r>
          </a:p>
          <a:p>
            <a:pPr algn="just" eaLnBrk="1" fontAlgn="base" hangingPunct="1">
              <a:spcBef>
                <a:spcPct val="0"/>
              </a:spcBef>
              <a:spcAft>
                <a:spcPct val="0"/>
              </a:spcAft>
            </a:pPr>
            <a:r>
              <a:rPr lang="en-US" altLang="en-US" sz="3200" b="0">
                <a:solidFill>
                  <a:srgbClr val="000000"/>
                </a:solidFill>
                <a:latin typeface="Times New Roman" panose="02020603050405020304" pitchFamily="18" charset="0"/>
              </a:rPr>
              <a:t>	</a:t>
            </a:r>
          </a:p>
          <a:p>
            <a:pPr algn="just" eaLnBrk="1" fontAlgn="base" hangingPunct="1">
              <a:spcBef>
                <a:spcPct val="0"/>
              </a:spcBef>
              <a:spcAft>
                <a:spcPct val="0"/>
              </a:spcAft>
            </a:pPr>
            <a:r>
              <a:rPr lang="en-US" altLang="en-US" sz="3200" b="0">
                <a:solidFill>
                  <a:srgbClr val="000000"/>
                </a:solidFill>
                <a:latin typeface="Times New Roman" panose="02020603050405020304" pitchFamily="18" charset="0"/>
              </a:rPr>
              <a:t>	Lê Quý Đôn sống vào thời Lê. Từ nho, ông  đa nôi tiếng thông minh. Năm 26 tuôi, ông đô tiến si. Ông đọc nhiều, hiêu rộng, làm việc rất cần mân. nhờ vậy ông viết được hàng chục cuốn sách nghiên cứu về lịch sư, địa lý, văn học…., sáng tác ca thơ lân văn xuôi ông được coi là nhà bác học lớn nhất cua nước ta thời xưa.</a:t>
            </a:r>
          </a:p>
        </p:txBody>
      </p:sp>
      <p:sp>
        <p:nvSpPr>
          <p:cNvPr id="18438" name="Rectangle 6">
            <a:extLst>
              <a:ext uri="{FF2B5EF4-FFF2-40B4-BE49-F238E27FC236}">
                <a16:creationId xmlns:a16="http://schemas.microsoft.com/office/drawing/2014/main" id="{61EF6094-EFBA-4F3B-B59B-7FD79C627525}"/>
              </a:ext>
            </a:extLst>
          </p:cNvPr>
          <p:cNvSpPr>
            <a:spLocks noChangeArrowheads="1"/>
          </p:cNvSpPr>
          <p:nvPr/>
        </p:nvSpPr>
        <p:spPr bwMode="auto">
          <a:xfrm>
            <a:off x="8805863" y="2143126"/>
            <a:ext cx="647700" cy="3603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nhỏ</a:t>
            </a:r>
          </a:p>
        </p:txBody>
      </p:sp>
      <p:sp>
        <p:nvSpPr>
          <p:cNvPr id="18440" name="Rectangle 8">
            <a:extLst>
              <a:ext uri="{FF2B5EF4-FFF2-40B4-BE49-F238E27FC236}">
                <a16:creationId xmlns:a16="http://schemas.microsoft.com/office/drawing/2014/main" id="{87E3D10F-69F2-4AEC-9D0F-BC8CECBD34F7}"/>
              </a:ext>
            </a:extLst>
          </p:cNvPr>
          <p:cNvSpPr>
            <a:spLocks noChangeArrowheads="1"/>
          </p:cNvSpPr>
          <p:nvPr/>
        </p:nvSpPr>
        <p:spPr bwMode="auto">
          <a:xfrm>
            <a:off x="1992313" y="3500439"/>
            <a:ext cx="792162" cy="5048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mẫn</a:t>
            </a:r>
          </a:p>
        </p:txBody>
      </p:sp>
      <p:sp>
        <p:nvSpPr>
          <p:cNvPr id="18441" name="Rectangle 9">
            <a:extLst>
              <a:ext uri="{FF2B5EF4-FFF2-40B4-BE49-F238E27FC236}">
                <a16:creationId xmlns:a16="http://schemas.microsoft.com/office/drawing/2014/main" id="{F188EB20-A4DD-43CC-AA18-0C345376E546}"/>
              </a:ext>
            </a:extLst>
          </p:cNvPr>
          <p:cNvSpPr>
            <a:spLocks noChangeArrowheads="1"/>
          </p:cNvSpPr>
          <p:nvPr/>
        </p:nvSpPr>
        <p:spPr bwMode="auto">
          <a:xfrm>
            <a:off x="5446713" y="3140075"/>
            <a:ext cx="792162" cy="431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hiểu</a:t>
            </a:r>
          </a:p>
        </p:txBody>
      </p:sp>
      <p:sp>
        <p:nvSpPr>
          <p:cNvPr id="18442" name="Rectangle 10">
            <a:extLst>
              <a:ext uri="{FF2B5EF4-FFF2-40B4-BE49-F238E27FC236}">
                <a16:creationId xmlns:a16="http://schemas.microsoft.com/office/drawing/2014/main" id="{3F7394BA-604A-459A-92D6-A01E735EBB93}"/>
              </a:ext>
            </a:extLst>
          </p:cNvPr>
          <p:cNvSpPr>
            <a:spLocks noChangeArrowheads="1"/>
          </p:cNvSpPr>
          <p:nvPr/>
        </p:nvSpPr>
        <p:spPr bwMode="auto">
          <a:xfrm>
            <a:off x="2093914" y="3140076"/>
            <a:ext cx="358775" cy="3603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sĩ</a:t>
            </a:r>
          </a:p>
        </p:txBody>
      </p:sp>
      <p:sp>
        <p:nvSpPr>
          <p:cNvPr id="18443" name="Rectangle 11">
            <a:extLst>
              <a:ext uri="{FF2B5EF4-FFF2-40B4-BE49-F238E27FC236}">
                <a16:creationId xmlns:a16="http://schemas.microsoft.com/office/drawing/2014/main" id="{708C1519-67F7-45EC-926F-5CB2B1C4F139}"/>
              </a:ext>
            </a:extLst>
          </p:cNvPr>
          <p:cNvSpPr>
            <a:spLocks noChangeArrowheads="1"/>
          </p:cNvSpPr>
          <p:nvPr/>
        </p:nvSpPr>
        <p:spPr bwMode="auto">
          <a:xfrm>
            <a:off x="9048750" y="2565400"/>
            <a:ext cx="503238" cy="431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đỗ</a:t>
            </a:r>
          </a:p>
        </p:txBody>
      </p:sp>
      <p:sp>
        <p:nvSpPr>
          <p:cNvPr id="18444" name="Rectangle 12">
            <a:extLst>
              <a:ext uri="{FF2B5EF4-FFF2-40B4-BE49-F238E27FC236}">
                <a16:creationId xmlns:a16="http://schemas.microsoft.com/office/drawing/2014/main" id="{4FD34DD0-2DCC-4051-A3A6-8D79C36A3CAE}"/>
              </a:ext>
            </a:extLst>
          </p:cNvPr>
          <p:cNvSpPr>
            <a:spLocks noChangeArrowheads="1"/>
          </p:cNvSpPr>
          <p:nvPr/>
        </p:nvSpPr>
        <p:spPr bwMode="auto">
          <a:xfrm>
            <a:off x="1847850" y="2565400"/>
            <a:ext cx="647700" cy="431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đã</a:t>
            </a:r>
          </a:p>
        </p:txBody>
      </p:sp>
      <p:sp>
        <p:nvSpPr>
          <p:cNvPr id="18445" name="Rectangle 13">
            <a:extLst>
              <a:ext uri="{FF2B5EF4-FFF2-40B4-BE49-F238E27FC236}">
                <a16:creationId xmlns:a16="http://schemas.microsoft.com/office/drawing/2014/main" id="{AAD4914B-C186-4B22-9DB1-2196374B6547}"/>
              </a:ext>
            </a:extLst>
          </p:cNvPr>
          <p:cNvSpPr>
            <a:spLocks noChangeArrowheads="1"/>
          </p:cNvSpPr>
          <p:nvPr/>
        </p:nvSpPr>
        <p:spPr bwMode="auto">
          <a:xfrm>
            <a:off x="2495550" y="2565400"/>
            <a:ext cx="647700" cy="431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nổi</a:t>
            </a:r>
          </a:p>
        </p:txBody>
      </p:sp>
      <p:sp>
        <p:nvSpPr>
          <p:cNvPr id="18446" name="Rectangle 14">
            <a:extLst>
              <a:ext uri="{FF2B5EF4-FFF2-40B4-BE49-F238E27FC236}">
                <a16:creationId xmlns:a16="http://schemas.microsoft.com/office/drawing/2014/main" id="{FD057D11-FD10-4978-B320-60B61612A01A}"/>
              </a:ext>
            </a:extLst>
          </p:cNvPr>
          <p:cNvSpPr>
            <a:spLocks noChangeArrowheads="1"/>
          </p:cNvSpPr>
          <p:nvPr/>
        </p:nvSpPr>
        <p:spPr bwMode="auto">
          <a:xfrm>
            <a:off x="5159376" y="4076701"/>
            <a:ext cx="504825" cy="3603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sử</a:t>
            </a:r>
          </a:p>
        </p:txBody>
      </p:sp>
      <p:sp>
        <p:nvSpPr>
          <p:cNvPr id="18447" name="Rectangle 15">
            <a:extLst>
              <a:ext uri="{FF2B5EF4-FFF2-40B4-BE49-F238E27FC236}">
                <a16:creationId xmlns:a16="http://schemas.microsoft.com/office/drawing/2014/main" id="{B5AF7FB1-97B4-4E39-9813-F279B891EBDB}"/>
              </a:ext>
            </a:extLst>
          </p:cNvPr>
          <p:cNvSpPr>
            <a:spLocks noChangeArrowheads="1"/>
          </p:cNvSpPr>
          <p:nvPr/>
        </p:nvSpPr>
        <p:spPr bwMode="auto">
          <a:xfrm>
            <a:off x="3519488" y="5054601"/>
            <a:ext cx="647700" cy="3603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của</a:t>
            </a:r>
          </a:p>
        </p:txBody>
      </p:sp>
      <p:sp>
        <p:nvSpPr>
          <p:cNvPr id="18449" name="Rectangle 17">
            <a:extLst>
              <a:ext uri="{FF2B5EF4-FFF2-40B4-BE49-F238E27FC236}">
                <a16:creationId xmlns:a16="http://schemas.microsoft.com/office/drawing/2014/main" id="{F42C8961-8EDC-4CFA-976D-F3E6FA35D2F4}"/>
              </a:ext>
            </a:extLst>
          </p:cNvPr>
          <p:cNvSpPr>
            <a:spLocks noChangeArrowheads="1"/>
          </p:cNvSpPr>
          <p:nvPr/>
        </p:nvSpPr>
        <p:spPr bwMode="auto">
          <a:xfrm>
            <a:off x="3143250" y="4437064"/>
            <a:ext cx="647700" cy="5048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lẫn</a:t>
            </a:r>
          </a:p>
        </p:txBody>
      </p:sp>
      <p:sp>
        <p:nvSpPr>
          <p:cNvPr id="18450" name="Rectangle 18">
            <a:extLst>
              <a:ext uri="{FF2B5EF4-FFF2-40B4-BE49-F238E27FC236}">
                <a16:creationId xmlns:a16="http://schemas.microsoft.com/office/drawing/2014/main" id="{E2F134DC-5236-4B4B-96B6-7770292AFCB0}"/>
              </a:ext>
            </a:extLst>
          </p:cNvPr>
          <p:cNvSpPr>
            <a:spLocks noChangeArrowheads="1"/>
          </p:cNvSpPr>
          <p:nvPr/>
        </p:nvSpPr>
        <p:spPr bwMode="auto">
          <a:xfrm>
            <a:off x="1847850" y="4581526"/>
            <a:ext cx="647700" cy="360363"/>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cả</a:t>
            </a:r>
          </a:p>
        </p:txBody>
      </p:sp>
      <p:sp>
        <p:nvSpPr>
          <p:cNvPr id="18451" name="Rectangle 19">
            <a:extLst>
              <a:ext uri="{FF2B5EF4-FFF2-40B4-BE49-F238E27FC236}">
                <a16:creationId xmlns:a16="http://schemas.microsoft.com/office/drawing/2014/main" id="{3119E1C3-5381-49BE-AD4D-192577C8B60E}"/>
              </a:ext>
            </a:extLst>
          </p:cNvPr>
          <p:cNvSpPr>
            <a:spLocks noChangeArrowheads="1"/>
          </p:cNvSpPr>
          <p:nvPr/>
        </p:nvSpPr>
        <p:spPr bwMode="auto">
          <a:xfrm>
            <a:off x="7535863" y="2597150"/>
            <a:ext cx="647700" cy="431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0">
                <a:solidFill>
                  <a:srgbClr val="990000"/>
                </a:solidFill>
                <a:latin typeface="Times New Roman" panose="02020603050405020304" pitchFamily="18" charset="0"/>
              </a:rPr>
              <a:t>tuổi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8"/>
                                        </p:tgtEl>
                                        <p:attrNameLst>
                                          <p:attrName>style.visibility</p:attrName>
                                        </p:attrNameLst>
                                      </p:cBhvr>
                                      <p:to>
                                        <p:strVal val="visible"/>
                                      </p:to>
                                    </p:set>
                                    <p:animEffect transition="in" filter="dissolve">
                                      <p:cBhvr>
                                        <p:cTn id="7" dur="500"/>
                                        <p:tgtEl>
                                          <p:spTgt spid="184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44"/>
                                        </p:tgtEl>
                                        <p:attrNameLst>
                                          <p:attrName>style.visibility</p:attrName>
                                        </p:attrNameLst>
                                      </p:cBhvr>
                                      <p:to>
                                        <p:strVal val="visible"/>
                                      </p:to>
                                    </p:set>
                                    <p:animEffect transition="in" filter="dissolve">
                                      <p:cBhvr>
                                        <p:cTn id="12" dur="500"/>
                                        <p:tgtEl>
                                          <p:spTgt spid="184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45"/>
                                        </p:tgtEl>
                                        <p:attrNameLst>
                                          <p:attrName>style.visibility</p:attrName>
                                        </p:attrNameLst>
                                      </p:cBhvr>
                                      <p:to>
                                        <p:strVal val="visible"/>
                                      </p:to>
                                    </p:set>
                                    <p:animEffect transition="in" filter="dissolve">
                                      <p:cBhvr>
                                        <p:cTn id="17" dur="500"/>
                                        <p:tgtEl>
                                          <p:spTgt spid="184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51"/>
                                        </p:tgtEl>
                                        <p:attrNameLst>
                                          <p:attrName>style.visibility</p:attrName>
                                        </p:attrNameLst>
                                      </p:cBhvr>
                                      <p:to>
                                        <p:strVal val="visible"/>
                                      </p:to>
                                    </p:set>
                                    <p:animEffect transition="in" filter="dissolve">
                                      <p:cBhvr>
                                        <p:cTn id="22" dur="500"/>
                                        <p:tgtEl>
                                          <p:spTgt spid="184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443"/>
                                        </p:tgtEl>
                                        <p:attrNameLst>
                                          <p:attrName>style.visibility</p:attrName>
                                        </p:attrNameLst>
                                      </p:cBhvr>
                                      <p:to>
                                        <p:strVal val="visible"/>
                                      </p:to>
                                    </p:set>
                                    <p:animEffect transition="in" filter="dissolve">
                                      <p:cBhvr>
                                        <p:cTn id="27" dur="500"/>
                                        <p:tgtEl>
                                          <p:spTgt spid="1844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442"/>
                                        </p:tgtEl>
                                        <p:attrNameLst>
                                          <p:attrName>style.visibility</p:attrName>
                                        </p:attrNameLst>
                                      </p:cBhvr>
                                      <p:to>
                                        <p:strVal val="visible"/>
                                      </p:to>
                                    </p:set>
                                    <p:animEffect transition="in" filter="dissolve">
                                      <p:cBhvr>
                                        <p:cTn id="32" dur="500"/>
                                        <p:tgtEl>
                                          <p:spTgt spid="184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441"/>
                                        </p:tgtEl>
                                        <p:attrNameLst>
                                          <p:attrName>style.visibility</p:attrName>
                                        </p:attrNameLst>
                                      </p:cBhvr>
                                      <p:to>
                                        <p:strVal val="visible"/>
                                      </p:to>
                                    </p:set>
                                    <p:animEffect transition="in" filter="dissolve">
                                      <p:cBhvr>
                                        <p:cTn id="37" dur="500"/>
                                        <p:tgtEl>
                                          <p:spTgt spid="1844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8440"/>
                                        </p:tgtEl>
                                        <p:attrNameLst>
                                          <p:attrName>style.visibility</p:attrName>
                                        </p:attrNameLst>
                                      </p:cBhvr>
                                      <p:to>
                                        <p:strVal val="visible"/>
                                      </p:to>
                                    </p:set>
                                    <p:animEffect transition="in" filter="dissolve">
                                      <p:cBhvr>
                                        <p:cTn id="42" dur="500"/>
                                        <p:tgtEl>
                                          <p:spTgt spid="184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8446"/>
                                        </p:tgtEl>
                                        <p:attrNameLst>
                                          <p:attrName>style.visibility</p:attrName>
                                        </p:attrNameLst>
                                      </p:cBhvr>
                                      <p:to>
                                        <p:strVal val="visible"/>
                                      </p:to>
                                    </p:set>
                                    <p:animEffect transition="in" filter="dissolve">
                                      <p:cBhvr>
                                        <p:cTn id="47" dur="500"/>
                                        <p:tgtEl>
                                          <p:spTgt spid="1844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8450"/>
                                        </p:tgtEl>
                                        <p:attrNameLst>
                                          <p:attrName>style.visibility</p:attrName>
                                        </p:attrNameLst>
                                      </p:cBhvr>
                                      <p:to>
                                        <p:strVal val="visible"/>
                                      </p:to>
                                    </p:set>
                                    <p:animEffect transition="in" filter="dissolve">
                                      <p:cBhvr>
                                        <p:cTn id="52" dur="500"/>
                                        <p:tgtEl>
                                          <p:spTgt spid="1845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8449"/>
                                        </p:tgtEl>
                                        <p:attrNameLst>
                                          <p:attrName>style.visibility</p:attrName>
                                        </p:attrNameLst>
                                      </p:cBhvr>
                                      <p:to>
                                        <p:strVal val="visible"/>
                                      </p:to>
                                    </p:set>
                                    <p:animEffect transition="in" filter="dissolve">
                                      <p:cBhvr>
                                        <p:cTn id="57" dur="500"/>
                                        <p:tgtEl>
                                          <p:spTgt spid="1844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8447"/>
                                        </p:tgtEl>
                                        <p:attrNameLst>
                                          <p:attrName>style.visibility</p:attrName>
                                        </p:attrNameLst>
                                      </p:cBhvr>
                                      <p:to>
                                        <p:strVal val="visible"/>
                                      </p:to>
                                    </p:set>
                                    <p:animEffect transition="in" filter="dissolve">
                                      <p:cBhvr>
                                        <p:cTn id="62" dur="500"/>
                                        <p:tgtEl>
                                          <p:spTgt spid="184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animBg="1"/>
      <p:bldP spid="18440" grpId="0" animBg="1"/>
      <p:bldP spid="18441" grpId="0" animBg="1"/>
      <p:bldP spid="18442" grpId="0" animBg="1"/>
      <p:bldP spid="18443" grpId="0" animBg="1"/>
      <p:bldP spid="18444" grpId="0" animBg="1"/>
      <p:bldP spid="18445" grpId="0" animBg="1"/>
      <p:bldP spid="18446" grpId="0" animBg="1"/>
      <p:bldP spid="18447" grpId="0" animBg="1"/>
      <p:bldP spid="18449" grpId="0" animBg="1"/>
      <p:bldP spid="18450" grpId="0" animBg="1"/>
      <p:bldP spid="1845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5" descr="2021793650">
            <a:extLst>
              <a:ext uri="{FF2B5EF4-FFF2-40B4-BE49-F238E27FC236}">
                <a16:creationId xmlns:a16="http://schemas.microsoft.com/office/drawing/2014/main" id="{2FA3BF22-5106-4AAE-82AB-AA0D237B6F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514" y="1"/>
            <a:ext cx="47529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7">
            <a:extLst>
              <a:ext uri="{FF2B5EF4-FFF2-40B4-BE49-F238E27FC236}">
                <a16:creationId xmlns:a16="http://schemas.microsoft.com/office/drawing/2014/main" id="{6FB8A661-9805-4286-BBA3-6500F936EFE2}"/>
              </a:ext>
            </a:extLst>
          </p:cNvPr>
          <p:cNvSpPr>
            <a:spLocks noChangeArrowheads="1"/>
          </p:cNvSpPr>
          <p:nvPr/>
        </p:nvSpPr>
        <p:spPr bwMode="auto">
          <a:xfrm>
            <a:off x="4151313" y="5445126"/>
            <a:ext cx="3816350" cy="792163"/>
          </a:xfrm>
          <a:prstGeom prst="rect">
            <a:avLst/>
          </a:prstGeom>
          <a:gradFill rotWithShape="1">
            <a:gsLst>
              <a:gs pos="0">
                <a:schemeClr val="bg1"/>
              </a:gs>
              <a:gs pos="100000">
                <a:srgbClr val="99CC00"/>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a:solidFill>
                  <a:srgbClr val="990000"/>
                </a:solidFill>
                <a:latin typeface="Times New Roman" panose="02020603050405020304" pitchFamily="18" charset="0"/>
              </a:rPr>
              <a:t>Lê Quý Đôn</a:t>
            </a:r>
          </a:p>
        </p:txBody>
      </p:sp>
      <p:sp>
        <p:nvSpPr>
          <p:cNvPr id="19460" name="Text Box 8">
            <a:extLst>
              <a:ext uri="{FF2B5EF4-FFF2-40B4-BE49-F238E27FC236}">
                <a16:creationId xmlns:a16="http://schemas.microsoft.com/office/drawing/2014/main" id="{78179287-66DB-44E4-80B3-17BE11234FA6}"/>
              </a:ext>
            </a:extLst>
          </p:cNvPr>
          <p:cNvSpPr txBox="1">
            <a:spLocks noChangeArrowheads="1"/>
          </p:cNvSpPr>
          <p:nvPr/>
        </p:nvSpPr>
        <p:spPr bwMode="auto">
          <a:xfrm>
            <a:off x="4800600" y="4292600"/>
            <a:ext cx="28082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a:solidFill>
                  <a:srgbClr val="000000"/>
                </a:solidFill>
                <a:latin typeface="Times New Roman" panose="02020603050405020304" pitchFamily="18" charset="0"/>
              </a:rPr>
              <a:t>(1726 – 1784</a:t>
            </a:r>
            <a:r>
              <a:rPr lang="en-US" altLang="en-US">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3A77BA40-9D42-4BE8-BAE2-7033B7C3C40B}"/>
              </a:ext>
            </a:extLst>
          </p:cNvPr>
          <p:cNvSpPr txBox="1">
            <a:spLocks noChangeArrowheads="1"/>
          </p:cNvSpPr>
          <p:nvPr/>
        </p:nvSpPr>
        <p:spPr bwMode="auto">
          <a:xfrm>
            <a:off x="2063751" y="1785939"/>
            <a:ext cx="81375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4000" b="0">
                <a:solidFill>
                  <a:srgbClr val="000000"/>
                </a:solidFill>
                <a:latin typeface="Times New Roman" panose="02020603050405020304" pitchFamily="18" charset="0"/>
              </a:rPr>
              <a:t>Bài cũ: Trên đường mòn Hồ Chí Minh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bnmxc">
            <a:extLst>
              <a:ext uri="{FF2B5EF4-FFF2-40B4-BE49-F238E27FC236}">
                <a16:creationId xmlns:a16="http://schemas.microsoft.com/office/drawing/2014/main" id="{1F1C1CBD-5F4A-4D32-8BDB-8D74261D94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a:extLst>
              <a:ext uri="{FF2B5EF4-FFF2-40B4-BE49-F238E27FC236}">
                <a16:creationId xmlns:a16="http://schemas.microsoft.com/office/drawing/2014/main" id="{C0F77DCC-CEC6-4720-AFE9-3F5DBF13E6B6}"/>
              </a:ext>
            </a:extLst>
          </p:cNvPr>
          <p:cNvSpPr>
            <a:spLocks noChangeArrowheads="1"/>
          </p:cNvSpPr>
          <p:nvPr/>
        </p:nvSpPr>
        <p:spPr bwMode="auto">
          <a:xfrm>
            <a:off x="3352800" y="1676401"/>
            <a:ext cx="56388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a:solidFill>
                  <a:srgbClr val="000000"/>
                </a:solidFill>
                <a:latin typeface="Times New Roman" panose="02020603050405020304" pitchFamily="18" charset="0"/>
              </a:rPr>
              <a:t>Dặn dò :</a:t>
            </a:r>
            <a:r>
              <a:rPr lang="en-US" altLang="en-US" sz="3200" b="0">
                <a:solidFill>
                  <a:srgbClr val="000000"/>
                </a:solidFill>
                <a:latin typeface="Times New Roman" panose="02020603050405020304" pitchFamily="18" charset="0"/>
              </a:rPr>
              <a:t> </a:t>
            </a:r>
          </a:p>
          <a:p>
            <a:pPr eaLnBrk="1" fontAlgn="base" hangingPunct="1">
              <a:spcBef>
                <a:spcPct val="0"/>
              </a:spcBef>
              <a:spcAft>
                <a:spcPct val="0"/>
              </a:spcAft>
            </a:pPr>
            <a:r>
              <a:rPr lang="en-US" altLang="en-US" sz="3200" b="0">
                <a:solidFill>
                  <a:srgbClr val="000000"/>
                </a:solidFill>
                <a:latin typeface="Times New Roman" panose="02020603050405020304" pitchFamily="18" charset="0"/>
              </a:rPr>
              <a:t>- Về nhà viết lại các từ viết sai chính tả.</a:t>
            </a:r>
          </a:p>
          <a:p>
            <a:pPr eaLnBrk="1" fontAlgn="base" hangingPunct="1">
              <a:spcBef>
                <a:spcPct val="0"/>
              </a:spcBef>
              <a:spcAft>
                <a:spcPct val="0"/>
              </a:spcAft>
              <a:buFontTx/>
              <a:buChar char="-"/>
            </a:pPr>
            <a:r>
              <a:rPr lang="en-US" altLang="en-US" sz="3200" b="0">
                <a:solidFill>
                  <a:srgbClr val="000000"/>
                </a:solidFill>
                <a:latin typeface="Times New Roman" panose="02020603050405020304" pitchFamily="18" charset="0"/>
              </a:rPr>
              <a:t> Chuẩn bị bài: học thuộc lòng bài “Bàn tay cô giáo”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1A0AA1D-EE2C-4CB6-91FA-855F32B66811}"/>
              </a:ext>
            </a:extLst>
          </p:cNvPr>
          <p:cNvSpPr>
            <a:spLocks noChangeArrowheads="1"/>
          </p:cNvSpPr>
          <p:nvPr/>
        </p:nvSpPr>
        <p:spPr bwMode="auto">
          <a:xfrm>
            <a:off x="2640013" y="981076"/>
            <a:ext cx="74787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2800">
                <a:solidFill>
                  <a:srgbClr val="333399"/>
                </a:solidFill>
              </a:rPr>
              <a:t>Câu 1: Từ nào dưới đây viết đúng chính tả:</a:t>
            </a:r>
          </a:p>
        </p:txBody>
      </p:sp>
      <p:sp>
        <p:nvSpPr>
          <p:cNvPr id="4099" name="Rectangle 3">
            <a:extLst>
              <a:ext uri="{FF2B5EF4-FFF2-40B4-BE49-F238E27FC236}">
                <a16:creationId xmlns:a16="http://schemas.microsoft.com/office/drawing/2014/main" id="{D27EC1D9-747D-44AE-AD24-F0EA349781FA}"/>
              </a:ext>
            </a:extLst>
          </p:cNvPr>
          <p:cNvSpPr>
            <a:spLocks noChangeArrowheads="1"/>
          </p:cNvSpPr>
          <p:nvPr/>
        </p:nvSpPr>
        <p:spPr bwMode="auto">
          <a:xfrm>
            <a:off x="3648076" y="1989139"/>
            <a:ext cx="337026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20000"/>
              </a:spcBef>
              <a:spcAft>
                <a:spcPct val="0"/>
              </a:spcAft>
            </a:pPr>
            <a:r>
              <a:rPr lang="en-US" altLang="en-US" sz="3200" b="0">
                <a:solidFill>
                  <a:srgbClr val="990000"/>
                </a:solidFill>
              </a:rPr>
              <a:t>a. Sáng xuốt.</a:t>
            </a:r>
          </a:p>
        </p:txBody>
      </p:sp>
      <p:sp>
        <p:nvSpPr>
          <p:cNvPr id="4100" name="Rectangle 4">
            <a:extLst>
              <a:ext uri="{FF2B5EF4-FFF2-40B4-BE49-F238E27FC236}">
                <a16:creationId xmlns:a16="http://schemas.microsoft.com/office/drawing/2014/main" id="{30131D12-721B-4F46-93DA-D76BAFE238C7}"/>
              </a:ext>
            </a:extLst>
          </p:cNvPr>
          <p:cNvSpPr>
            <a:spLocks noChangeArrowheads="1"/>
          </p:cNvSpPr>
          <p:nvPr/>
        </p:nvSpPr>
        <p:spPr bwMode="auto">
          <a:xfrm>
            <a:off x="3648076" y="2924175"/>
            <a:ext cx="246221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0">
                <a:solidFill>
                  <a:srgbClr val="990000"/>
                </a:solidFill>
              </a:rPr>
              <a:t>b. Xáng suốt</a:t>
            </a:r>
          </a:p>
        </p:txBody>
      </p:sp>
      <p:sp>
        <p:nvSpPr>
          <p:cNvPr id="9221" name="Rectangle 5">
            <a:extLst>
              <a:ext uri="{FF2B5EF4-FFF2-40B4-BE49-F238E27FC236}">
                <a16:creationId xmlns:a16="http://schemas.microsoft.com/office/drawing/2014/main" id="{E40D186B-D792-4BF2-8154-6E2C37724747}"/>
              </a:ext>
            </a:extLst>
          </p:cNvPr>
          <p:cNvSpPr>
            <a:spLocks noChangeArrowheads="1"/>
          </p:cNvSpPr>
          <p:nvPr/>
        </p:nvSpPr>
        <p:spPr bwMode="auto">
          <a:xfrm>
            <a:off x="3719514" y="4005264"/>
            <a:ext cx="243998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0">
                <a:solidFill>
                  <a:srgbClr val="990000"/>
                </a:solidFill>
              </a:rPr>
              <a:t>c. Sáng suốt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mph" presetSubtype="0" fill="hold" grpId="0" nodeType="clickEffect">
                                  <p:stCondLst>
                                    <p:cond delay="0"/>
                                  </p:stCondLst>
                                  <p:iterate type="lt">
                                    <p:tmPct val="10000"/>
                                  </p:iterate>
                                  <p:childTnLst>
                                    <p:set>
                                      <p:cBhvr override="childStyle">
                                        <p:cTn id="6" dur="500" autoRev="1" fill="hold"/>
                                        <p:tgtEl>
                                          <p:spTgt spid="9221"/>
                                        </p:tgtEl>
                                        <p:attrNameLst>
                                          <p:attrName>style.color</p:attrName>
                                        </p:attrNameLst>
                                      </p:cBhvr>
                                      <p:to>
                                        <p:clrVal>
                                          <a:srgbClr val="009900"/>
                                        </p:clrVal>
                                      </p:to>
                                    </p:set>
                                    <p:set>
                                      <p:cBhvr>
                                        <p:cTn id="7" dur="500" autoRev="1" fill="hold"/>
                                        <p:tgtEl>
                                          <p:spTgt spid="9221"/>
                                        </p:tgtEl>
                                        <p:attrNameLst>
                                          <p:attrName>fillcolor</p:attrName>
                                        </p:attrNameLst>
                                      </p:cBhvr>
                                      <p:to>
                                        <p:clrVal>
                                          <a:srgbClr val="009900"/>
                                        </p:clrVal>
                                      </p:to>
                                    </p:set>
                                    <p:set>
                                      <p:cBhvr>
                                        <p:cTn id="8" dur="500" autoRev="1" fill="hold"/>
                                        <p:tgtEl>
                                          <p:spTgt spid="922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C0CC039D-BACB-46E0-967C-CE2B920F4206}"/>
              </a:ext>
            </a:extLst>
          </p:cNvPr>
          <p:cNvSpPr>
            <a:spLocks noChangeArrowheads="1"/>
          </p:cNvSpPr>
          <p:nvPr/>
        </p:nvSpPr>
        <p:spPr bwMode="auto">
          <a:xfrm>
            <a:off x="4008439" y="2198689"/>
            <a:ext cx="367982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0">
                <a:solidFill>
                  <a:srgbClr val="990000"/>
                </a:solidFill>
              </a:rPr>
              <a:t>b. Nguyễn Văn Trỗi</a:t>
            </a:r>
          </a:p>
        </p:txBody>
      </p:sp>
      <p:sp>
        <p:nvSpPr>
          <p:cNvPr id="10244" name="Rectangle 4">
            <a:extLst>
              <a:ext uri="{FF2B5EF4-FFF2-40B4-BE49-F238E27FC236}">
                <a16:creationId xmlns:a16="http://schemas.microsoft.com/office/drawing/2014/main" id="{F1495329-881A-4582-B5C0-F6DB3B85E872}"/>
              </a:ext>
            </a:extLst>
          </p:cNvPr>
          <p:cNvSpPr>
            <a:spLocks noChangeArrowheads="1"/>
          </p:cNvSpPr>
          <p:nvPr/>
        </p:nvSpPr>
        <p:spPr bwMode="auto">
          <a:xfrm>
            <a:off x="4008438" y="3063875"/>
            <a:ext cx="33845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3200" b="0">
                <a:solidFill>
                  <a:srgbClr val="990000"/>
                </a:solidFill>
              </a:rPr>
              <a:t>c. Trần bình trọng</a:t>
            </a:r>
          </a:p>
        </p:txBody>
      </p:sp>
      <p:sp>
        <p:nvSpPr>
          <p:cNvPr id="10246" name="Rectangle 6">
            <a:extLst>
              <a:ext uri="{FF2B5EF4-FFF2-40B4-BE49-F238E27FC236}">
                <a16:creationId xmlns:a16="http://schemas.microsoft.com/office/drawing/2014/main" id="{16A0A4E3-DAB2-4EBC-B1EB-17535783CF1F}"/>
              </a:ext>
            </a:extLst>
          </p:cNvPr>
          <p:cNvSpPr>
            <a:spLocks noChangeArrowheads="1"/>
          </p:cNvSpPr>
          <p:nvPr/>
        </p:nvSpPr>
        <p:spPr bwMode="auto">
          <a:xfrm>
            <a:off x="4008439" y="1335089"/>
            <a:ext cx="2890837"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50000"/>
              </a:spcBef>
              <a:spcAft>
                <a:spcPct val="0"/>
              </a:spcAft>
            </a:pPr>
            <a:r>
              <a:rPr lang="en-US" altLang="en-US" sz="3200" b="0">
                <a:solidFill>
                  <a:srgbClr val="990000"/>
                </a:solidFill>
              </a:rPr>
              <a:t>a. Hồ Chí minh</a:t>
            </a:r>
          </a:p>
        </p:txBody>
      </p:sp>
      <p:sp>
        <p:nvSpPr>
          <p:cNvPr id="5125" name="Rectangle 7">
            <a:extLst>
              <a:ext uri="{FF2B5EF4-FFF2-40B4-BE49-F238E27FC236}">
                <a16:creationId xmlns:a16="http://schemas.microsoft.com/office/drawing/2014/main" id="{8659440F-768F-428E-99C6-FA985AC42D6F}"/>
              </a:ext>
            </a:extLst>
          </p:cNvPr>
          <p:cNvSpPr>
            <a:spLocks noChangeArrowheads="1"/>
          </p:cNvSpPr>
          <p:nvPr/>
        </p:nvSpPr>
        <p:spPr bwMode="auto">
          <a:xfrm>
            <a:off x="2855913" y="476251"/>
            <a:ext cx="6877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fontAlgn="base" hangingPunct="1">
              <a:spcBef>
                <a:spcPct val="0"/>
              </a:spcBef>
              <a:spcAft>
                <a:spcPct val="0"/>
              </a:spcAft>
            </a:pPr>
            <a:r>
              <a:rPr lang="en-US" altLang="en-US" sz="2400">
                <a:solidFill>
                  <a:srgbClr val="000000"/>
                </a:solidFill>
                <a:latin typeface="Times New Roman" panose="02020603050405020304" pitchFamily="18" charset="0"/>
              </a:rPr>
              <a:t>Câu 2: </a:t>
            </a:r>
            <a:r>
              <a:rPr lang="en-US" altLang="en-US" sz="2800">
                <a:solidFill>
                  <a:srgbClr val="333399"/>
                </a:solidFill>
                <a:latin typeface="Times New Roman" panose="02020603050405020304" pitchFamily="18" charset="0"/>
              </a:rPr>
              <a:t>Từ nào dưới đây viết đúng chính tả: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xit" presetSubtype="16" fill="hold" grpId="0" nodeType="clickEffect">
                                  <p:stCondLst>
                                    <p:cond delay="0"/>
                                  </p:stCondLst>
                                  <p:childTnLst>
                                    <p:animEffect transition="out" filter="diamond(in)">
                                      <p:cBhvr>
                                        <p:cTn id="6" dur="1000"/>
                                        <p:tgtEl>
                                          <p:spTgt spid="10246"/>
                                        </p:tgtEl>
                                      </p:cBhvr>
                                    </p:animEffect>
                                    <p:set>
                                      <p:cBhvr>
                                        <p:cTn id="7" dur="1" fill="hold">
                                          <p:stCondLst>
                                            <p:cond delay="999"/>
                                          </p:stCondLst>
                                        </p:cTn>
                                        <p:tgtEl>
                                          <p:spTgt spid="10246"/>
                                        </p:tgtEl>
                                        <p:attrNameLst>
                                          <p:attrName>style.visibility</p:attrName>
                                        </p:attrNameLst>
                                      </p:cBhvr>
                                      <p:to>
                                        <p:strVal val="hidden"/>
                                      </p:to>
                                    </p:set>
                                  </p:childTnLst>
                                </p:cTn>
                              </p:par>
                              <p:par>
                                <p:cTn id="8" presetID="8" presetClass="exit" presetSubtype="16" fill="hold" grpId="0" nodeType="withEffect">
                                  <p:stCondLst>
                                    <p:cond delay="0"/>
                                  </p:stCondLst>
                                  <p:childTnLst>
                                    <p:animEffect transition="out" filter="diamond(in)">
                                      <p:cBhvr>
                                        <p:cTn id="9" dur="1000"/>
                                        <p:tgtEl>
                                          <p:spTgt spid="10244"/>
                                        </p:tgtEl>
                                      </p:cBhvr>
                                    </p:animEffect>
                                    <p:set>
                                      <p:cBhvr>
                                        <p:cTn id="10" dur="1" fill="hold">
                                          <p:stCondLst>
                                            <p:cond delay="999"/>
                                          </p:stCondLst>
                                        </p:cTn>
                                        <p:tgtEl>
                                          <p:spTgt spid="10244"/>
                                        </p:tgtEl>
                                        <p:attrNameLst>
                                          <p:attrName>style.visibility</p:attrName>
                                        </p:attrNameLst>
                                      </p:cBhvr>
                                      <p:to>
                                        <p:strVal val="hidden"/>
                                      </p:to>
                                    </p:set>
                                  </p:childTnLst>
                                </p:cTn>
                              </p:par>
                              <p:par>
                                <p:cTn id="11" presetID="20" presetClass="emph" presetSubtype="0" fill="hold" grpId="0" nodeType="withEffect">
                                  <p:stCondLst>
                                    <p:cond delay="0"/>
                                  </p:stCondLst>
                                  <p:iterate type="lt">
                                    <p:tmPct val="10000"/>
                                  </p:iterate>
                                  <p:childTnLst>
                                    <p:set>
                                      <p:cBhvr override="childStyle">
                                        <p:cTn id="12" dur="500" autoRev="1" fill="hold"/>
                                        <p:tgtEl>
                                          <p:spTgt spid="10243"/>
                                        </p:tgtEl>
                                        <p:attrNameLst>
                                          <p:attrName>style.color</p:attrName>
                                        </p:attrNameLst>
                                      </p:cBhvr>
                                      <p:to>
                                        <p:clrVal>
                                          <a:srgbClr val="0000CC"/>
                                        </p:clrVal>
                                      </p:to>
                                    </p:set>
                                    <p:set>
                                      <p:cBhvr>
                                        <p:cTn id="13" dur="500" autoRev="1" fill="hold"/>
                                        <p:tgtEl>
                                          <p:spTgt spid="10243"/>
                                        </p:tgtEl>
                                        <p:attrNameLst>
                                          <p:attrName>fillcolor</p:attrName>
                                        </p:attrNameLst>
                                      </p:cBhvr>
                                      <p:to>
                                        <p:clrVal>
                                          <a:srgbClr val="0000CC"/>
                                        </p:clrVal>
                                      </p:to>
                                    </p:set>
                                    <p:set>
                                      <p:cBhvr>
                                        <p:cTn id="14" dur="500" autoRev="1" fill="hold"/>
                                        <p:tgtEl>
                                          <p:spTgt spid="102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P spid="102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leconghanh-nghetheu">
            <a:extLst>
              <a:ext uri="{FF2B5EF4-FFF2-40B4-BE49-F238E27FC236}">
                <a16:creationId xmlns:a16="http://schemas.microsoft.com/office/drawing/2014/main" id="{2BDCB182-69C4-4910-A55B-1253F31237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613" y="404813"/>
            <a:ext cx="5111750"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5">
            <a:extLst>
              <a:ext uri="{FF2B5EF4-FFF2-40B4-BE49-F238E27FC236}">
                <a16:creationId xmlns:a16="http://schemas.microsoft.com/office/drawing/2014/main" id="{901EA086-C883-4E1D-BA5B-A35EC165707B}"/>
              </a:ext>
            </a:extLst>
          </p:cNvPr>
          <p:cNvSpPr>
            <a:spLocks noChangeArrowheads="1"/>
          </p:cNvSpPr>
          <p:nvPr/>
        </p:nvSpPr>
        <p:spPr bwMode="auto">
          <a:xfrm>
            <a:off x="4295775" y="5734051"/>
            <a:ext cx="3816350" cy="792163"/>
          </a:xfrm>
          <a:prstGeom prst="rect">
            <a:avLst/>
          </a:prstGeom>
          <a:gradFill rotWithShape="1">
            <a:gsLst>
              <a:gs pos="0">
                <a:schemeClr val="bg1"/>
              </a:gs>
              <a:gs pos="100000">
                <a:srgbClr val="6699FF"/>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b="0">
                <a:solidFill>
                  <a:srgbClr val="990000"/>
                </a:solidFill>
                <a:latin typeface="Times New Roman" panose="02020603050405020304" pitchFamily="18" charset="0"/>
              </a:rPr>
              <a:t>Trần Quốc Khái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7" name="WordArt 3">
            <a:extLst>
              <a:ext uri="{FF2B5EF4-FFF2-40B4-BE49-F238E27FC236}">
                <a16:creationId xmlns:a16="http://schemas.microsoft.com/office/drawing/2014/main" id="{25C5D4C7-93CE-4479-BEFF-ACAEA210CB73}"/>
              </a:ext>
            </a:extLst>
          </p:cNvPr>
          <p:cNvSpPr>
            <a:spLocks noChangeArrowheads="1" noChangeShapeType="1" noTextEdit="1"/>
          </p:cNvSpPr>
          <p:nvPr/>
        </p:nvSpPr>
        <p:spPr bwMode="auto">
          <a:xfrm>
            <a:off x="4151313" y="1246189"/>
            <a:ext cx="4176712" cy="52387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00"/>
                  </a:solidFill>
                  <a:round/>
                  <a:headEnd/>
                  <a:tailEnd/>
                </a:ln>
                <a:solidFill>
                  <a:srgbClr val="FF0000"/>
                </a:solidFill>
                <a:latin typeface="HP001 4 hàng" panose="020B0603050302020204" pitchFamily="34" charset="0"/>
              </a:rPr>
              <a:t>Ông tổ nghề thêu</a:t>
            </a:r>
          </a:p>
        </p:txBody>
      </p:sp>
      <p:pic>
        <p:nvPicPr>
          <p:cNvPr id="7171" name="Picture 4" descr="hoaa">
            <a:extLst>
              <a:ext uri="{FF2B5EF4-FFF2-40B4-BE49-F238E27FC236}">
                <a16:creationId xmlns:a16="http://schemas.microsoft.com/office/drawing/2014/main" id="{CA974687-E333-45DD-8871-5B23345142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6248400"/>
            <a:ext cx="91567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7" name="Text Box 5">
            <a:extLst>
              <a:ext uri="{FF2B5EF4-FFF2-40B4-BE49-F238E27FC236}">
                <a16:creationId xmlns:a16="http://schemas.microsoft.com/office/drawing/2014/main" id="{AEA869D5-D221-43BB-B427-0E402D0F2C9D}"/>
              </a:ext>
            </a:extLst>
          </p:cNvPr>
          <p:cNvSpPr txBox="1">
            <a:spLocks noChangeArrowheads="1"/>
          </p:cNvSpPr>
          <p:nvPr/>
        </p:nvSpPr>
        <p:spPr bwMode="auto">
          <a:xfrm>
            <a:off x="3071814" y="1412876"/>
            <a:ext cx="6480175" cy="823913"/>
          </a:xfrm>
          <a:prstGeom prst="rect">
            <a:avLst/>
          </a:prstGeom>
          <a:noFill/>
          <a:ln w="9525">
            <a:noFill/>
            <a:miter lim="800000"/>
            <a:headEnd/>
            <a:tailEnd/>
          </a:ln>
          <a:effectLst/>
        </p:spPr>
        <p:txBody>
          <a:bodyPr>
            <a:spAutoFit/>
          </a:bodyPr>
          <a:lstStyle/>
          <a:p>
            <a:pPr fontAlgn="base">
              <a:spcBef>
                <a:spcPct val="50000"/>
              </a:spcBef>
              <a:spcAft>
                <a:spcPct val="0"/>
              </a:spcAft>
              <a:defRPr/>
            </a:pPr>
            <a:r>
              <a:rPr lang="en-US" sz="4800">
                <a:solidFill>
                  <a:srgbClr val="990000"/>
                </a:solidFill>
                <a:effectLst>
                  <a:outerShdw blurRad="38100" dist="38100" dir="2700000" algn="tl">
                    <a:srgbClr val="C0C0C0"/>
                  </a:outerShdw>
                </a:effectLst>
                <a:latin typeface="Times New Roman" pitchFamily="18" charset="0"/>
              </a:rPr>
              <a:t>Sách giáo khoa trang 22</a:t>
            </a:r>
          </a:p>
        </p:txBody>
      </p:sp>
      <p:pic>
        <p:nvPicPr>
          <p:cNvPr id="13318" name="Picture 6" descr="lllllllllllllllllllllllll">
            <a:extLst>
              <a:ext uri="{FF2B5EF4-FFF2-40B4-BE49-F238E27FC236}">
                <a16:creationId xmlns:a16="http://schemas.microsoft.com/office/drawing/2014/main" id="{6D03B2C7-C3E8-4C4D-AE41-DB92B3890C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0239" y="2565400"/>
            <a:ext cx="3240087"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Line 7">
            <a:extLst>
              <a:ext uri="{FF2B5EF4-FFF2-40B4-BE49-F238E27FC236}">
                <a16:creationId xmlns:a16="http://schemas.microsoft.com/office/drawing/2014/main" id="{F5EAC648-FB96-4288-8DE4-FDD727299775}"/>
              </a:ext>
            </a:extLst>
          </p:cNvPr>
          <p:cNvSpPr>
            <a:spLocks noChangeShapeType="1"/>
          </p:cNvSpPr>
          <p:nvPr/>
        </p:nvSpPr>
        <p:spPr bwMode="auto">
          <a:xfrm>
            <a:off x="5808663" y="2708276"/>
            <a:ext cx="647700" cy="15843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13320" name="WordArt 8">
            <a:extLst>
              <a:ext uri="{FF2B5EF4-FFF2-40B4-BE49-F238E27FC236}">
                <a16:creationId xmlns:a16="http://schemas.microsoft.com/office/drawing/2014/main" id="{4CE0E8E4-E1F0-4A57-972F-9C0A00E80818}"/>
              </a:ext>
            </a:extLst>
          </p:cNvPr>
          <p:cNvSpPr>
            <a:spLocks noChangeArrowheads="1" noChangeShapeType="1" noTextEdit="1"/>
          </p:cNvSpPr>
          <p:nvPr/>
        </p:nvSpPr>
        <p:spPr bwMode="auto">
          <a:xfrm rot="20788171">
            <a:off x="5808663" y="3068638"/>
            <a:ext cx="520700" cy="608012"/>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00"/>
                  </a:solidFill>
                  <a:round/>
                  <a:headEnd/>
                  <a:tailEnd/>
                </a:ln>
                <a:gradFill rotWithShape="1">
                  <a:gsLst>
                    <a:gs pos="0">
                      <a:srgbClr val="FFFFFF"/>
                    </a:gs>
                    <a:gs pos="100000">
                      <a:srgbClr val="990000"/>
                    </a:gs>
                  </a:gsLst>
                  <a:path path="rect">
                    <a:fillToRect l="50000" t="50000" r="50000" b="50000"/>
                  </a:path>
                </a:gradFill>
                <a:latin typeface="Arial Black" panose="020B0A04020102020204" pitchFamily="34" charset="0"/>
              </a:rPr>
              <a:t>22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dissolve">
                                      <p:cBhvr>
                                        <p:cTn id="7" dur="500"/>
                                        <p:tgtEl>
                                          <p:spTgt spid="13317"/>
                                        </p:tgtEl>
                                      </p:cBhvr>
                                    </p:animEffect>
                                  </p:childTnLst>
                                </p:cTn>
                              </p:par>
                              <p:par>
                                <p:cTn id="8" presetID="9" presetClass="entr" presetSubtype="0" fill="hold" nodeType="withEffect">
                                  <p:stCondLst>
                                    <p:cond delay="0"/>
                                  </p:stCondLst>
                                  <p:childTnLst>
                                    <p:set>
                                      <p:cBhvr>
                                        <p:cTn id="9" dur="1" fill="hold">
                                          <p:stCondLst>
                                            <p:cond delay="0"/>
                                          </p:stCondLst>
                                        </p:cTn>
                                        <p:tgtEl>
                                          <p:spTgt spid="13318"/>
                                        </p:tgtEl>
                                        <p:attrNameLst>
                                          <p:attrName>style.visibility</p:attrName>
                                        </p:attrNameLst>
                                      </p:cBhvr>
                                      <p:to>
                                        <p:strVal val="visible"/>
                                      </p:to>
                                    </p:set>
                                    <p:animEffect transition="in" filter="dissolve">
                                      <p:cBhvr>
                                        <p:cTn id="10" dur="500"/>
                                        <p:tgtEl>
                                          <p:spTgt spid="13318"/>
                                        </p:tgtEl>
                                      </p:cBhvr>
                                    </p:animEffect>
                                  </p:childTnLst>
                                </p:cTn>
                              </p:par>
                              <p:par>
                                <p:cTn id="11" presetID="9" presetClass="entr" presetSubtype="0" fill="hold" nodeType="withEffect">
                                  <p:stCondLst>
                                    <p:cond delay="0"/>
                                  </p:stCondLst>
                                  <p:childTnLst>
                                    <p:set>
                                      <p:cBhvr>
                                        <p:cTn id="12" dur="1" fill="hold">
                                          <p:stCondLst>
                                            <p:cond delay="0"/>
                                          </p:stCondLst>
                                        </p:cTn>
                                        <p:tgtEl>
                                          <p:spTgt spid="13319"/>
                                        </p:tgtEl>
                                        <p:attrNameLst>
                                          <p:attrName>style.visibility</p:attrName>
                                        </p:attrNameLst>
                                      </p:cBhvr>
                                      <p:to>
                                        <p:strVal val="visible"/>
                                      </p:to>
                                    </p:set>
                                    <p:animEffect transition="in" filter="dissolve">
                                      <p:cBhvr>
                                        <p:cTn id="13" dur="500"/>
                                        <p:tgtEl>
                                          <p:spTgt spid="13319"/>
                                        </p:tgtEl>
                                      </p:cBhvr>
                                    </p:animEffect>
                                  </p:childTnLst>
                                </p:cTn>
                              </p:par>
                              <p:par>
                                <p:cTn id="14" presetID="9" presetClass="entr" presetSubtype="0" fill="hold" nodeType="withEffect">
                                  <p:stCondLst>
                                    <p:cond delay="0"/>
                                  </p:stCondLst>
                                  <p:childTnLst>
                                    <p:set>
                                      <p:cBhvr>
                                        <p:cTn id="15" dur="1" fill="hold">
                                          <p:stCondLst>
                                            <p:cond delay="0"/>
                                          </p:stCondLst>
                                        </p:cTn>
                                        <p:tgtEl>
                                          <p:spTgt spid="13320"/>
                                        </p:tgtEl>
                                        <p:attrNameLst>
                                          <p:attrName>style.visibility</p:attrName>
                                        </p:attrNameLst>
                                      </p:cBhvr>
                                      <p:to>
                                        <p:strVal val="visible"/>
                                      </p:to>
                                    </p:set>
                                    <p:animEffect transition="in" filter="dissolve">
                                      <p:cBhvr>
                                        <p:cTn id="16" dur="500"/>
                                        <p:tgtEl>
                                          <p:spTgt spid="13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a:extLst>
              <a:ext uri="{FF2B5EF4-FFF2-40B4-BE49-F238E27FC236}">
                <a16:creationId xmlns:a16="http://schemas.microsoft.com/office/drawing/2014/main" id="{8167232F-9E5F-4464-9601-EA0E41C3A395}"/>
              </a:ext>
            </a:extLst>
          </p:cNvPr>
          <p:cNvSpPr txBox="1">
            <a:spLocks noChangeArrowheads="1"/>
          </p:cNvSpPr>
          <p:nvPr/>
        </p:nvSpPr>
        <p:spPr bwMode="auto">
          <a:xfrm>
            <a:off x="2024063" y="1000126"/>
            <a:ext cx="8101012"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just" eaLnBrk="1" fontAlgn="base" hangingPunct="1">
              <a:spcBef>
                <a:spcPct val="50000"/>
              </a:spcBef>
              <a:spcAft>
                <a:spcPct val="0"/>
              </a:spcAft>
            </a:pPr>
            <a:endParaRPr lang="en-US" altLang="en-US" sz="4000">
              <a:solidFill>
                <a:srgbClr val="CC3300"/>
              </a:solidFill>
              <a:latin typeface="HP001 4 hàng" panose="020B0603050302020204" pitchFamily="34" charset="0"/>
            </a:endParaRPr>
          </a:p>
          <a:p>
            <a:pPr algn="just" eaLnBrk="1" fontAlgn="base" hangingPunct="1">
              <a:spcBef>
                <a:spcPct val="50000"/>
              </a:spcBef>
              <a:spcAft>
                <a:spcPct val="0"/>
              </a:spcAft>
            </a:pPr>
            <a:r>
              <a:rPr lang="en-US" altLang="en-US" sz="3200">
                <a:solidFill>
                  <a:srgbClr val="000000"/>
                </a:solidFill>
                <a:latin typeface="HP001 4 hàng" panose="020B0603050302020204" pitchFamily="34" charset="0"/>
              </a:rPr>
              <a:t>	Hồi còn nhỏ, cậu bé Trần Quốc Khái rất ham học. Cậu học cả khi đi đốn củi, lúc kéo vó tôm. Tối đến, nhà không có đèn, cậu bắt đom đóm bỏ vào vỏ trứng, lấy ánh sáng đọc sách. Chẳng bao lâu, Khái đỗ tiến sĩ, rồi làm quan to trong triều đình nhà Lê. </a:t>
            </a:r>
          </a:p>
        </p:txBody>
      </p:sp>
      <p:sp>
        <p:nvSpPr>
          <p:cNvPr id="7173" name="Line 5">
            <a:extLst>
              <a:ext uri="{FF2B5EF4-FFF2-40B4-BE49-F238E27FC236}">
                <a16:creationId xmlns:a16="http://schemas.microsoft.com/office/drawing/2014/main" id="{D107F83D-ED47-47CE-AB9C-DE842FA59CDA}"/>
              </a:ext>
            </a:extLst>
          </p:cNvPr>
          <p:cNvSpPr>
            <a:spLocks noChangeShapeType="1"/>
          </p:cNvSpPr>
          <p:nvPr/>
        </p:nvSpPr>
        <p:spPr bwMode="auto">
          <a:xfrm>
            <a:off x="6959601" y="2249488"/>
            <a:ext cx="2663825"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7174" name="Line 6">
            <a:extLst>
              <a:ext uri="{FF2B5EF4-FFF2-40B4-BE49-F238E27FC236}">
                <a16:creationId xmlns:a16="http://schemas.microsoft.com/office/drawing/2014/main" id="{74BD5924-EFF9-40F0-B74D-B38D44495A75}"/>
              </a:ext>
            </a:extLst>
          </p:cNvPr>
          <p:cNvSpPr>
            <a:spLocks noChangeShapeType="1"/>
          </p:cNvSpPr>
          <p:nvPr/>
        </p:nvSpPr>
        <p:spPr bwMode="auto">
          <a:xfrm>
            <a:off x="8015288" y="2754313"/>
            <a:ext cx="12239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7175" name="Line 7">
            <a:extLst>
              <a:ext uri="{FF2B5EF4-FFF2-40B4-BE49-F238E27FC236}">
                <a16:creationId xmlns:a16="http://schemas.microsoft.com/office/drawing/2014/main" id="{E34391A6-8611-41DF-A350-085040B92346}"/>
              </a:ext>
            </a:extLst>
          </p:cNvPr>
          <p:cNvSpPr>
            <a:spLocks noChangeShapeType="1"/>
          </p:cNvSpPr>
          <p:nvPr/>
        </p:nvSpPr>
        <p:spPr bwMode="auto">
          <a:xfrm>
            <a:off x="8083550" y="4194175"/>
            <a:ext cx="1512888"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7176" name="Line 8">
            <a:extLst>
              <a:ext uri="{FF2B5EF4-FFF2-40B4-BE49-F238E27FC236}">
                <a16:creationId xmlns:a16="http://schemas.microsoft.com/office/drawing/2014/main" id="{6D481388-21F3-4DE5-8E04-0E1A722097FF}"/>
              </a:ext>
            </a:extLst>
          </p:cNvPr>
          <p:cNvSpPr>
            <a:spLocks noChangeShapeType="1"/>
          </p:cNvSpPr>
          <p:nvPr/>
        </p:nvSpPr>
        <p:spPr bwMode="auto">
          <a:xfrm>
            <a:off x="5953126" y="3714750"/>
            <a:ext cx="1223963"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7177" name="Line 9">
            <a:extLst>
              <a:ext uri="{FF2B5EF4-FFF2-40B4-BE49-F238E27FC236}">
                <a16:creationId xmlns:a16="http://schemas.microsoft.com/office/drawing/2014/main" id="{7AEF7C6F-FFCF-4D6E-B478-245D82E35B01}"/>
              </a:ext>
            </a:extLst>
          </p:cNvPr>
          <p:cNvSpPr>
            <a:spLocks noChangeShapeType="1"/>
          </p:cNvSpPr>
          <p:nvPr/>
        </p:nvSpPr>
        <p:spPr bwMode="auto">
          <a:xfrm>
            <a:off x="8472488" y="3762375"/>
            <a:ext cx="12239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a:solidFill>
                <a:srgbClr val="000000"/>
              </a:solidFill>
              <a:latin typeface="Arial" panose="020B0604020202020204" pitchFamily="34" charset="0"/>
            </a:endParaRPr>
          </a:p>
        </p:txBody>
      </p:sp>
      <p:sp>
        <p:nvSpPr>
          <p:cNvPr id="9224" name="WordArt 3">
            <a:extLst>
              <a:ext uri="{FF2B5EF4-FFF2-40B4-BE49-F238E27FC236}">
                <a16:creationId xmlns:a16="http://schemas.microsoft.com/office/drawing/2014/main" id="{9F6B7EA8-4D62-4D0F-9265-3A8FED698992}"/>
              </a:ext>
            </a:extLst>
          </p:cNvPr>
          <p:cNvSpPr>
            <a:spLocks noChangeArrowheads="1" noChangeShapeType="1" noTextEdit="1"/>
          </p:cNvSpPr>
          <p:nvPr/>
        </p:nvSpPr>
        <p:spPr bwMode="auto">
          <a:xfrm>
            <a:off x="4151313" y="1246189"/>
            <a:ext cx="4176712" cy="52387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b="1" kern="10">
                <a:ln w="9525">
                  <a:solidFill>
                    <a:srgbClr val="000000"/>
                  </a:solidFill>
                  <a:round/>
                  <a:headEnd/>
                  <a:tailEnd/>
                </a:ln>
                <a:solidFill>
                  <a:srgbClr val="FF0000"/>
                </a:solidFill>
                <a:latin typeface="HP001 4 hàng" panose="020B0603050302020204" pitchFamily="34" charset="0"/>
              </a:rPr>
              <a:t>Ông tổ nghề thêu</a:t>
            </a:r>
          </a:p>
        </p:txBody>
      </p:sp>
      <p:sp>
        <p:nvSpPr>
          <p:cNvPr id="10" name="Text Box 4">
            <a:extLst>
              <a:ext uri="{FF2B5EF4-FFF2-40B4-BE49-F238E27FC236}">
                <a16:creationId xmlns:a16="http://schemas.microsoft.com/office/drawing/2014/main" id="{C09383F2-89E0-4B1B-BC53-690BB0EA8FA7}"/>
              </a:ext>
            </a:extLst>
          </p:cNvPr>
          <p:cNvSpPr txBox="1">
            <a:spLocks noChangeArrowheads="1"/>
          </p:cNvSpPr>
          <p:nvPr/>
        </p:nvSpPr>
        <p:spPr bwMode="auto">
          <a:xfrm>
            <a:off x="2095501" y="3714750"/>
            <a:ext cx="7643813"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50000"/>
              </a:spcBef>
              <a:spcAft>
                <a:spcPct val="0"/>
              </a:spcAft>
            </a:pPr>
            <a:endParaRPr lang="en-CA" altLang="en-US" sz="2800">
              <a:solidFill>
                <a:srgbClr val="FF0000"/>
              </a:solidFill>
              <a:latin typeface="Times New Roman" panose="02020603050405020304" pitchFamily="18" charset="0"/>
              <a:cs typeface="Times New Roman" panose="02020603050405020304" pitchFamily="18" charset="0"/>
            </a:endParaRPr>
          </a:p>
          <a:p>
            <a:pPr eaLnBrk="1" fontAlgn="base" hangingPunct="1">
              <a:spcBef>
                <a:spcPct val="50000"/>
              </a:spcBef>
              <a:spcAft>
                <a:spcPct val="0"/>
              </a:spcAft>
            </a:pPr>
            <a:endParaRPr lang="en-CA" altLang="en-US" sz="2800">
              <a:solidFill>
                <a:srgbClr val="FF0000"/>
              </a:solidFill>
              <a:latin typeface="Times New Roman" panose="02020603050405020304" pitchFamily="18" charset="0"/>
              <a:cs typeface="Times New Roman" panose="02020603050405020304" pitchFamily="18" charset="0"/>
            </a:endParaRPr>
          </a:p>
          <a:p>
            <a:pPr eaLnBrk="1" fontAlgn="base" hangingPunct="1">
              <a:spcBef>
                <a:spcPct val="50000"/>
              </a:spcBef>
              <a:spcAft>
                <a:spcPct val="0"/>
              </a:spcAft>
              <a:buFont typeface="Arial" panose="020B0604020202020204" pitchFamily="34" charset="0"/>
              <a:buChar char="•"/>
            </a:pPr>
            <a:r>
              <a:rPr lang="en-CA" altLang="en-US" sz="2800">
                <a:solidFill>
                  <a:srgbClr val="FF0000"/>
                </a:solidFill>
                <a:latin typeface="Times New Roman" panose="02020603050405020304" pitchFamily="18" charset="0"/>
                <a:cs typeface="Times New Roman" panose="02020603050405020304" pitchFamily="18" charset="0"/>
              </a:rPr>
              <a:t>Nêu nội dung đoạn chính tả? </a:t>
            </a:r>
          </a:p>
          <a:p>
            <a:pPr eaLnBrk="1" fontAlgn="base" hangingPunct="1">
              <a:spcBef>
                <a:spcPct val="50000"/>
              </a:spcBef>
              <a:spcAft>
                <a:spcPct val="0"/>
              </a:spcAft>
              <a:buFont typeface="Arial" panose="020B0604020202020204" pitchFamily="34" charset="0"/>
              <a:buChar char="•"/>
            </a:pPr>
            <a:r>
              <a:rPr lang="en-CA" altLang="en-US" sz="2800">
                <a:solidFill>
                  <a:srgbClr val="FF0000"/>
                </a:solidFill>
                <a:latin typeface="Times New Roman" panose="02020603050405020304" pitchFamily="18" charset="0"/>
                <a:cs typeface="Times New Roman" panose="02020603050405020304" pitchFamily="18" charset="0"/>
              </a:rPr>
              <a:t>Đoạn chính tả có mấy câu</a:t>
            </a:r>
            <a:r>
              <a:rPr lang="en-CA" altLang="en-US" sz="2400">
                <a:solidFill>
                  <a:srgbClr val="FF0000"/>
                </a:solidFill>
                <a:latin typeface="Times New Roman" panose="02020603050405020304" pitchFamily="18" charset="0"/>
                <a:cs typeface="Times New Roman" panose="02020603050405020304" pitchFamily="18" charset="0"/>
              </a:rPr>
              <a:t>? Những chữ nào được viết hoa?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linds(horizontal)">
                                      <p:cBhvr>
                                        <p:cTn id="7" dur="500"/>
                                        <p:tgtEl>
                                          <p:spTgt spid="10">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box(in)">
                                      <p:cBhvr>
                                        <p:cTn id="12" dur="500"/>
                                        <p:tgtEl>
                                          <p:spTgt spid="10">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animEffect transition="in" filter="dissolve">
                                      <p:cBhvr>
                                        <p:cTn id="17" dur="500"/>
                                        <p:tgtEl>
                                          <p:spTgt spid="7173"/>
                                        </p:tgtEl>
                                      </p:cBhvr>
                                    </p:animEffect>
                                  </p:childTnLst>
                                </p:cTn>
                              </p:par>
                              <p:par>
                                <p:cTn id="18" presetID="9" presetClass="entr" presetSubtype="0" fill="hold" nodeType="withEffect">
                                  <p:stCondLst>
                                    <p:cond delay="0"/>
                                  </p:stCondLst>
                                  <p:childTnLst>
                                    <p:set>
                                      <p:cBhvr>
                                        <p:cTn id="19" dur="1" fill="hold">
                                          <p:stCondLst>
                                            <p:cond delay="0"/>
                                          </p:stCondLst>
                                        </p:cTn>
                                        <p:tgtEl>
                                          <p:spTgt spid="7174"/>
                                        </p:tgtEl>
                                        <p:attrNameLst>
                                          <p:attrName>style.visibility</p:attrName>
                                        </p:attrNameLst>
                                      </p:cBhvr>
                                      <p:to>
                                        <p:strVal val="visible"/>
                                      </p:to>
                                    </p:set>
                                    <p:animEffect transition="in" filter="dissolve">
                                      <p:cBhvr>
                                        <p:cTn id="20" dur="500"/>
                                        <p:tgtEl>
                                          <p:spTgt spid="7174"/>
                                        </p:tgtEl>
                                      </p:cBhvr>
                                    </p:animEffect>
                                  </p:childTnLst>
                                </p:cTn>
                              </p:par>
                              <p:par>
                                <p:cTn id="21" presetID="9"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animEffect transition="in" filter="dissolve">
                                      <p:cBhvr>
                                        <p:cTn id="23" dur="500"/>
                                        <p:tgtEl>
                                          <p:spTgt spid="7176"/>
                                        </p:tgtEl>
                                      </p:cBhvr>
                                    </p:animEffect>
                                  </p:childTnLst>
                                </p:cTn>
                              </p:par>
                              <p:par>
                                <p:cTn id="24" presetID="9" presetClass="entr" presetSubtype="0" fill="hold" nodeType="withEffect">
                                  <p:stCondLst>
                                    <p:cond delay="0"/>
                                  </p:stCondLst>
                                  <p:childTnLst>
                                    <p:set>
                                      <p:cBhvr>
                                        <p:cTn id="25" dur="1" fill="hold">
                                          <p:stCondLst>
                                            <p:cond delay="0"/>
                                          </p:stCondLst>
                                        </p:cTn>
                                        <p:tgtEl>
                                          <p:spTgt spid="7177"/>
                                        </p:tgtEl>
                                        <p:attrNameLst>
                                          <p:attrName>style.visibility</p:attrName>
                                        </p:attrNameLst>
                                      </p:cBhvr>
                                      <p:to>
                                        <p:strVal val="visible"/>
                                      </p:to>
                                    </p:set>
                                    <p:animEffect transition="in" filter="dissolve">
                                      <p:cBhvr>
                                        <p:cTn id="26" dur="500"/>
                                        <p:tgtEl>
                                          <p:spTgt spid="7177"/>
                                        </p:tgtEl>
                                      </p:cBhvr>
                                    </p:animEffect>
                                  </p:childTnLst>
                                </p:cTn>
                              </p:par>
                              <p:par>
                                <p:cTn id="27" presetID="9" presetClass="entr" presetSubtype="0" fill="hold" nodeType="withEffect">
                                  <p:stCondLst>
                                    <p:cond delay="0"/>
                                  </p:stCondLst>
                                  <p:childTnLst>
                                    <p:set>
                                      <p:cBhvr>
                                        <p:cTn id="28" dur="1" fill="hold">
                                          <p:stCondLst>
                                            <p:cond delay="0"/>
                                          </p:stCondLst>
                                        </p:cTn>
                                        <p:tgtEl>
                                          <p:spTgt spid="7175"/>
                                        </p:tgtEl>
                                        <p:attrNameLst>
                                          <p:attrName>style.visibility</p:attrName>
                                        </p:attrNameLst>
                                      </p:cBhvr>
                                      <p:to>
                                        <p:strVal val="visible"/>
                                      </p:to>
                                    </p:set>
                                    <p:animEffect transition="in" filter="dissolve">
                                      <p:cBhvr>
                                        <p:cTn id="29" dur="5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090309101947-752-77">
            <a:extLst>
              <a:ext uri="{FF2B5EF4-FFF2-40B4-BE49-F238E27FC236}">
                <a16:creationId xmlns:a16="http://schemas.microsoft.com/office/drawing/2014/main" id="{308D5F51-1A65-4C54-AD7C-0E08E6E02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1" y="549275"/>
            <a:ext cx="6119813"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7">
            <a:extLst>
              <a:ext uri="{FF2B5EF4-FFF2-40B4-BE49-F238E27FC236}">
                <a16:creationId xmlns:a16="http://schemas.microsoft.com/office/drawing/2014/main" id="{A3668835-322C-4752-8014-4CBBB5997572}"/>
              </a:ext>
            </a:extLst>
          </p:cNvPr>
          <p:cNvSpPr>
            <a:spLocks noChangeArrowheads="1"/>
          </p:cNvSpPr>
          <p:nvPr/>
        </p:nvSpPr>
        <p:spPr bwMode="auto">
          <a:xfrm>
            <a:off x="4367213" y="5589588"/>
            <a:ext cx="3816350" cy="792162"/>
          </a:xfrm>
          <a:prstGeom prst="rect">
            <a:avLst/>
          </a:prstGeom>
          <a:gradFill rotWithShape="1">
            <a:gsLst>
              <a:gs pos="0">
                <a:schemeClr val="bg1"/>
              </a:gs>
              <a:gs pos="100000">
                <a:srgbClr val="FF99FF"/>
              </a:gs>
            </a:gsLst>
            <a:path path="shape">
              <a:fillToRect l="50000" t="50000" r="50000" b="50000"/>
            </a:path>
          </a:gra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4000" b="0">
                <a:solidFill>
                  <a:srgbClr val="990000"/>
                </a:solidFill>
                <a:latin typeface="Times New Roman" panose="02020603050405020304" pitchFamily="18" charset="0"/>
              </a:rPr>
              <a:t>Vỏ trứng</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535</Words>
  <Application>Microsoft Office PowerPoint</Application>
  <PresentationFormat>Widescreen</PresentationFormat>
  <Paragraphs>75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Black</vt:lpstr>
      <vt:lpstr>Calibri</vt:lpstr>
      <vt:lpstr>HP001 4 hàng</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OanhTu</dc:creator>
  <cp:lastModifiedBy>OanhTu</cp:lastModifiedBy>
  <cp:revision>1</cp:revision>
  <dcterms:created xsi:type="dcterms:W3CDTF">2021-01-25T07:35:08Z</dcterms:created>
  <dcterms:modified xsi:type="dcterms:W3CDTF">2021-01-25T07:35:22Z</dcterms:modified>
</cp:coreProperties>
</file>