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5" r:id="rId5"/>
    <p:sldId id="269" r:id="rId6"/>
    <p:sldId id="266" r:id="rId7"/>
    <p:sldId id="267" r:id="rId8"/>
    <p:sldId id="271" r:id="rId9"/>
    <p:sldId id="272" r:id="rId10"/>
    <p:sldId id="274" r:id="rId11"/>
    <p:sldId id="276" r:id="rId12"/>
  </p:sldIdLst>
  <p:sldSz cx="9144000" cy="6858000" type="screen4x3"/>
  <p:notesSz cx="6858000" cy="9144000"/>
  <p:custDataLst>
    <p:tags r:id="rId13"/>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66FFFF"/>
    <a:srgbClr val="28F0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809AC38-EDDA-4180-B4DD-D27C0C54F852}" type="slidenum">
              <a:rPr lang="en-US"/>
              <a:pPr/>
              <a:t>‹#›</a:t>
            </a:fld>
            <a:endParaRPr lang="en-US"/>
          </a:p>
        </p:txBody>
      </p:sp>
    </p:spTree>
    <p:extLst>
      <p:ext uri="{BB962C8B-B14F-4D97-AF65-F5344CB8AC3E}">
        <p14:creationId xmlns:p14="http://schemas.microsoft.com/office/powerpoint/2010/main" val="1038760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93A33FB-57FC-4A61-A857-0CF4340B3806}" type="slidenum">
              <a:rPr lang="en-US"/>
              <a:pPr/>
              <a:t>‹#›</a:t>
            </a:fld>
            <a:endParaRPr lang="en-US"/>
          </a:p>
        </p:txBody>
      </p:sp>
    </p:spTree>
    <p:extLst>
      <p:ext uri="{BB962C8B-B14F-4D97-AF65-F5344CB8AC3E}">
        <p14:creationId xmlns:p14="http://schemas.microsoft.com/office/powerpoint/2010/main" val="2487467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97B568F-DDEF-4046-BAAB-3A83CCD98AA9}" type="slidenum">
              <a:rPr lang="en-US"/>
              <a:pPr/>
              <a:t>‹#›</a:t>
            </a:fld>
            <a:endParaRPr lang="en-US"/>
          </a:p>
        </p:txBody>
      </p:sp>
    </p:spTree>
    <p:extLst>
      <p:ext uri="{BB962C8B-B14F-4D97-AF65-F5344CB8AC3E}">
        <p14:creationId xmlns:p14="http://schemas.microsoft.com/office/powerpoint/2010/main" val="901881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2EE194B-A983-4975-8F1C-1AFFCF723ABB}" type="slidenum">
              <a:rPr lang="en-US"/>
              <a:pPr/>
              <a:t>‹#›</a:t>
            </a:fld>
            <a:endParaRPr lang="en-US"/>
          </a:p>
        </p:txBody>
      </p:sp>
    </p:spTree>
    <p:extLst>
      <p:ext uri="{BB962C8B-B14F-4D97-AF65-F5344CB8AC3E}">
        <p14:creationId xmlns:p14="http://schemas.microsoft.com/office/powerpoint/2010/main" val="2244263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3E399EB-C45D-4A57-AE01-5ABD3C32B64C}" type="slidenum">
              <a:rPr lang="en-US"/>
              <a:pPr/>
              <a:t>‹#›</a:t>
            </a:fld>
            <a:endParaRPr lang="en-US"/>
          </a:p>
        </p:txBody>
      </p:sp>
    </p:spTree>
    <p:extLst>
      <p:ext uri="{BB962C8B-B14F-4D97-AF65-F5344CB8AC3E}">
        <p14:creationId xmlns:p14="http://schemas.microsoft.com/office/powerpoint/2010/main" val="2690530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C8A223F-6647-45AB-865C-E779F3D20F7A}" type="slidenum">
              <a:rPr lang="en-US"/>
              <a:pPr/>
              <a:t>‹#›</a:t>
            </a:fld>
            <a:endParaRPr lang="en-US"/>
          </a:p>
        </p:txBody>
      </p:sp>
    </p:spTree>
    <p:extLst>
      <p:ext uri="{BB962C8B-B14F-4D97-AF65-F5344CB8AC3E}">
        <p14:creationId xmlns:p14="http://schemas.microsoft.com/office/powerpoint/2010/main" val="3948466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7F46D3A4-05FA-4282-9E38-32E648F03114}" type="slidenum">
              <a:rPr lang="en-US"/>
              <a:pPr/>
              <a:t>‹#›</a:t>
            </a:fld>
            <a:endParaRPr lang="en-US"/>
          </a:p>
        </p:txBody>
      </p:sp>
    </p:spTree>
    <p:extLst>
      <p:ext uri="{BB962C8B-B14F-4D97-AF65-F5344CB8AC3E}">
        <p14:creationId xmlns:p14="http://schemas.microsoft.com/office/powerpoint/2010/main" val="3306399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8AF5C587-4CFC-4A5E-ABA4-C63C00EFDBD8}" type="slidenum">
              <a:rPr lang="en-US"/>
              <a:pPr/>
              <a:t>‹#›</a:t>
            </a:fld>
            <a:endParaRPr lang="en-US"/>
          </a:p>
        </p:txBody>
      </p:sp>
    </p:spTree>
    <p:extLst>
      <p:ext uri="{BB962C8B-B14F-4D97-AF65-F5344CB8AC3E}">
        <p14:creationId xmlns:p14="http://schemas.microsoft.com/office/powerpoint/2010/main" val="620870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7FE65852-425F-479C-B734-6E27C353EC68}" type="slidenum">
              <a:rPr lang="en-US"/>
              <a:pPr/>
              <a:t>‹#›</a:t>
            </a:fld>
            <a:endParaRPr lang="en-US"/>
          </a:p>
        </p:txBody>
      </p:sp>
    </p:spTree>
    <p:extLst>
      <p:ext uri="{BB962C8B-B14F-4D97-AF65-F5344CB8AC3E}">
        <p14:creationId xmlns:p14="http://schemas.microsoft.com/office/powerpoint/2010/main" val="2175158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C7FC2CA-BD3D-4025-B89C-BEB7F74BCB9C}" type="slidenum">
              <a:rPr lang="en-US"/>
              <a:pPr/>
              <a:t>‹#›</a:t>
            </a:fld>
            <a:endParaRPr lang="en-US"/>
          </a:p>
        </p:txBody>
      </p:sp>
    </p:spTree>
    <p:extLst>
      <p:ext uri="{BB962C8B-B14F-4D97-AF65-F5344CB8AC3E}">
        <p14:creationId xmlns:p14="http://schemas.microsoft.com/office/powerpoint/2010/main" val="3385507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4A0375E-A9B9-4EC1-AE94-EB33BB21C761}" type="slidenum">
              <a:rPr lang="en-US"/>
              <a:pPr/>
              <a:t>‹#›</a:t>
            </a:fld>
            <a:endParaRPr lang="en-US"/>
          </a:p>
        </p:txBody>
      </p:sp>
    </p:spTree>
    <p:extLst>
      <p:ext uri="{BB962C8B-B14F-4D97-AF65-F5344CB8AC3E}">
        <p14:creationId xmlns:p14="http://schemas.microsoft.com/office/powerpoint/2010/main" val="7770502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21169F00-7BE0-438F-971C-D6507E7371D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090224CL1-hoaconvet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WordArt 7"/>
          <p:cNvSpPr>
            <a:spLocks noChangeArrowheads="1" noChangeShapeType="1" noTextEdit="1"/>
          </p:cNvSpPr>
          <p:nvPr/>
        </p:nvSpPr>
        <p:spPr bwMode="auto">
          <a:xfrm>
            <a:off x="2209800" y="1752600"/>
            <a:ext cx="5562600" cy="12954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Deflate">
              <a:avLst>
                <a:gd name="adj" fmla="val 18750"/>
              </a:avLst>
            </a:prstTxWarp>
          </a:bodyPr>
          <a:lstStyle/>
          <a:p>
            <a:pPr algn="ctr"/>
            <a:r>
              <a:rPr lang="en-US" sz="2800" kern="10" dirty="0">
                <a:solidFill>
                  <a:schemeClr val="bg1"/>
                </a:solidFill>
                <a:effectLst>
                  <a:outerShdw dist="53882" dir="2700000" algn="ctr" rotWithShape="0">
                    <a:srgbClr val="C0C0C0">
                      <a:alpha val="80000"/>
                    </a:srgbClr>
                  </a:outerShdw>
                </a:effectLst>
                <a:latin typeface="Tahoma"/>
                <a:ea typeface="Tahoma"/>
                <a:cs typeface="Tahoma"/>
              </a:rPr>
              <a:t>  </a:t>
            </a:r>
            <a:r>
              <a:rPr lang="en-US" sz="2800" kern="10" dirty="0" err="1">
                <a:solidFill>
                  <a:schemeClr val="bg1"/>
                </a:solidFill>
                <a:effectLst>
                  <a:outerShdw dist="53882" dir="2700000" algn="ctr" rotWithShape="0">
                    <a:srgbClr val="C0C0C0">
                      <a:alpha val="80000"/>
                    </a:srgbClr>
                  </a:outerShdw>
                </a:effectLst>
                <a:latin typeface="Tahoma"/>
                <a:ea typeface="Tahoma"/>
                <a:cs typeface="Tahoma"/>
              </a:rPr>
              <a:t>GIÁO</a:t>
            </a:r>
            <a:r>
              <a:rPr lang="en-US" sz="2800" kern="10" dirty="0">
                <a:solidFill>
                  <a:schemeClr val="bg1"/>
                </a:solidFill>
                <a:effectLst>
                  <a:outerShdw dist="53882" dir="2700000" algn="ctr" rotWithShape="0">
                    <a:srgbClr val="C0C0C0">
                      <a:alpha val="80000"/>
                    </a:srgbClr>
                  </a:outerShdw>
                </a:effectLst>
                <a:latin typeface="Tahoma"/>
                <a:ea typeface="Tahoma"/>
                <a:cs typeface="Tahoma"/>
              </a:rPr>
              <a:t> </a:t>
            </a:r>
            <a:r>
              <a:rPr lang="en-US" sz="2800" kern="10" dirty="0" err="1">
                <a:solidFill>
                  <a:schemeClr val="bg1"/>
                </a:solidFill>
                <a:effectLst>
                  <a:outerShdw dist="53882" dir="2700000" algn="ctr" rotWithShape="0">
                    <a:srgbClr val="C0C0C0">
                      <a:alpha val="80000"/>
                    </a:srgbClr>
                  </a:outerShdw>
                </a:effectLst>
                <a:latin typeface="Tahoma"/>
                <a:ea typeface="Tahoma"/>
                <a:cs typeface="Tahoma"/>
              </a:rPr>
              <a:t>ÁN</a:t>
            </a:r>
            <a:r>
              <a:rPr lang="en-US" sz="2800" kern="10" dirty="0">
                <a:solidFill>
                  <a:schemeClr val="bg1"/>
                </a:solidFill>
                <a:effectLst>
                  <a:outerShdw dist="53882" dir="2700000" algn="ctr" rotWithShape="0">
                    <a:srgbClr val="C0C0C0">
                      <a:alpha val="80000"/>
                    </a:srgbClr>
                  </a:outerShdw>
                </a:effectLst>
                <a:latin typeface="Tahoma"/>
                <a:ea typeface="Tahoma"/>
                <a:cs typeface="Tahoma"/>
              </a:rPr>
              <a:t> : </a:t>
            </a:r>
            <a:r>
              <a:rPr lang="en-US" sz="2800" kern="10" dirty="0" err="1">
                <a:solidFill>
                  <a:schemeClr val="bg1"/>
                </a:solidFill>
                <a:effectLst>
                  <a:outerShdw dist="53882" dir="2700000" algn="ctr" rotWithShape="0">
                    <a:srgbClr val="C0C0C0">
                      <a:alpha val="80000"/>
                    </a:srgbClr>
                  </a:outerShdw>
                </a:effectLst>
                <a:latin typeface="Tahoma"/>
                <a:ea typeface="Tahoma"/>
                <a:cs typeface="Tahoma"/>
              </a:rPr>
              <a:t>CHÍNH</a:t>
            </a:r>
            <a:r>
              <a:rPr lang="en-US" sz="2800" kern="10" dirty="0">
                <a:solidFill>
                  <a:schemeClr val="bg1"/>
                </a:solidFill>
                <a:effectLst>
                  <a:outerShdw dist="53882" dir="2700000" algn="ctr" rotWithShape="0">
                    <a:srgbClr val="C0C0C0">
                      <a:alpha val="80000"/>
                    </a:srgbClr>
                  </a:outerShdw>
                </a:effectLst>
                <a:latin typeface="Tahoma"/>
                <a:ea typeface="Tahoma"/>
                <a:cs typeface="Tahoma"/>
              </a:rPr>
              <a:t> </a:t>
            </a:r>
            <a:r>
              <a:rPr lang="en-US" sz="2800" kern="10" dirty="0" err="1">
                <a:solidFill>
                  <a:schemeClr val="bg1"/>
                </a:solidFill>
                <a:effectLst>
                  <a:outerShdw dist="53882" dir="2700000" algn="ctr" rotWithShape="0">
                    <a:srgbClr val="C0C0C0">
                      <a:alpha val="80000"/>
                    </a:srgbClr>
                  </a:outerShdw>
                </a:effectLst>
                <a:latin typeface="Tahoma"/>
                <a:ea typeface="Tahoma"/>
                <a:cs typeface="Tahoma"/>
              </a:rPr>
              <a:t>TẢ</a:t>
            </a:r>
            <a:endParaRPr lang="en-US" sz="2800" kern="10" dirty="0">
              <a:solidFill>
                <a:schemeClr val="bg1"/>
              </a:solidFill>
              <a:effectLst>
                <a:outerShdw dist="53882" dir="2700000" algn="ctr" rotWithShape="0">
                  <a:srgbClr val="C0C0C0">
                    <a:alpha val="80000"/>
                  </a:srgbClr>
                </a:outerShdw>
              </a:effectLst>
              <a:latin typeface="Tahoma"/>
              <a:ea typeface="Tahoma"/>
              <a:cs typeface="Tahoma"/>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055"/>
                                        </p:tgtEl>
                                        <p:attrNameLst>
                                          <p:attrName>style.visibility</p:attrName>
                                        </p:attrNameLst>
                                      </p:cBhvr>
                                      <p:to>
                                        <p:strVal val="visible"/>
                                      </p:to>
                                    </p:set>
                                    <p:animEffect transition="in" filter="box(in)">
                                      <p:cBhvr>
                                        <p:cTn id="7" dur="500"/>
                                        <p:tgtEl>
                                          <p:spTgt spid="20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Line 2"/>
          <p:cNvSpPr>
            <a:spLocks noChangeShapeType="1"/>
          </p:cNvSpPr>
          <p:nvPr/>
        </p:nvSpPr>
        <p:spPr bwMode="auto">
          <a:xfrm>
            <a:off x="3581400" y="1447800"/>
            <a:ext cx="4191000" cy="2286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0483" name="Line 3"/>
          <p:cNvSpPr>
            <a:spLocks noChangeShapeType="1"/>
          </p:cNvSpPr>
          <p:nvPr/>
        </p:nvSpPr>
        <p:spPr bwMode="auto">
          <a:xfrm>
            <a:off x="2209800" y="1371600"/>
            <a:ext cx="2590800" cy="762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0484" name="Line 4"/>
          <p:cNvSpPr>
            <a:spLocks noChangeShapeType="1"/>
          </p:cNvSpPr>
          <p:nvPr/>
        </p:nvSpPr>
        <p:spPr bwMode="auto">
          <a:xfrm>
            <a:off x="3886200" y="1143000"/>
            <a:ext cx="34290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0485" name="Line 5"/>
          <p:cNvSpPr>
            <a:spLocks noChangeShapeType="1"/>
          </p:cNvSpPr>
          <p:nvPr/>
        </p:nvSpPr>
        <p:spPr bwMode="auto">
          <a:xfrm>
            <a:off x="2286000" y="1752600"/>
            <a:ext cx="3962400" cy="1524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0486" name="Rectangle 6"/>
          <p:cNvSpPr>
            <a:spLocks noChangeArrowheads="1"/>
          </p:cNvSpPr>
          <p:nvPr/>
        </p:nvSpPr>
        <p:spPr bwMode="auto">
          <a:xfrm>
            <a:off x="4724400" y="2286000"/>
            <a:ext cx="1828800" cy="838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0487" name="Oval 7"/>
          <p:cNvSpPr>
            <a:spLocks noChangeArrowheads="1"/>
          </p:cNvSpPr>
          <p:nvPr/>
        </p:nvSpPr>
        <p:spPr bwMode="auto">
          <a:xfrm>
            <a:off x="3200400" y="3733800"/>
            <a:ext cx="2514600" cy="1066800"/>
          </a:xfrm>
          <a:prstGeom prst="ellipse">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0488" name="Line 8"/>
          <p:cNvSpPr>
            <a:spLocks noChangeShapeType="1"/>
          </p:cNvSpPr>
          <p:nvPr/>
        </p:nvSpPr>
        <p:spPr bwMode="auto">
          <a:xfrm>
            <a:off x="2438400" y="2895600"/>
            <a:ext cx="44958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0489" name="Line 9"/>
          <p:cNvSpPr>
            <a:spLocks noChangeShapeType="1"/>
          </p:cNvSpPr>
          <p:nvPr/>
        </p:nvSpPr>
        <p:spPr bwMode="auto">
          <a:xfrm>
            <a:off x="2667000" y="2819400"/>
            <a:ext cx="2743200" cy="762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0491" name="WordArt 11" descr="White marble"/>
          <p:cNvSpPr>
            <a:spLocks noChangeArrowheads="1" noChangeShapeType="1" noTextEdit="1"/>
          </p:cNvSpPr>
          <p:nvPr/>
        </p:nvSpPr>
        <p:spPr bwMode="auto">
          <a:xfrm>
            <a:off x="3581400" y="533400"/>
            <a:ext cx="2276475" cy="523875"/>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a:ln w="9525">
                  <a:round/>
                  <a:headEnd/>
                  <a:tailEnd/>
                </a:ln>
                <a:blipFill dpi="0" rotWithShape="0">
                  <a:blip r:embed="rId2"/>
                  <a:srcRect/>
                  <a:tile tx="0" ty="0" sx="100000" sy="100000" flip="none" algn="tl"/>
                </a:blipFill>
                <a:latin typeface="Arial"/>
                <a:cs typeface="Arial"/>
              </a:rPr>
              <a:t>CHÍNH TẢ :</a:t>
            </a:r>
          </a:p>
        </p:txBody>
      </p:sp>
      <p:sp>
        <p:nvSpPr>
          <p:cNvPr id="20492" name="WordArt 12"/>
          <p:cNvSpPr>
            <a:spLocks noChangeArrowheads="1" noChangeShapeType="1" noTextEdit="1"/>
          </p:cNvSpPr>
          <p:nvPr/>
        </p:nvSpPr>
        <p:spPr bwMode="auto">
          <a:xfrm>
            <a:off x="1524000" y="1295400"/>
            <a:ext cx="6515100" cy="698500"/>
          </a:xfrm>
          <a:prstGeom prst="rect">
            <a:avLst/>
          </a:prstGeom>
          <a:extLst>
            <a:ext uri="{AF507438-7753-43E0-B8FC-AC1667EBCBE1}">
              <a14:hiddenEffects xmlns:a14="http://schemas.microsoft.com/office/drawing/2010/main">
                <a:effectLst/>
              </a14:hiddenEffects>
            </a:ext>
          </a:extLst>
        </p:spPr>
        <p:txBody>
          <a:bodyPr wrap="none" fromWordArt="1">
            <a:prstTxWarp prst="textTriangle">
              <a:avLst>
                <a:gd name="adj" fmla="val 50000"/>
              </a:avLst>
            </a:prstTxWarp>
            <a:scene3d>
              <a:camera prst="legacyObliqueTopLeft"/>
              <a:lightRig rig="legacyNormal3" dir="r"/>
            </a:scene3d>
            <a:sp3d extrusionH="201600" prstMaterial="legacyMatte">
              <a:extrusionClr>
                <a:srgbClr val="0066CC"/>
              </a:extrusionClr>
            </a:sp3d>
          </a:bodyPr>
          <a:lstStyle/>
          <a:p>
            <a:pPr algn="ctr"/>
            <a:r>
              <a:rPr lang="en-US" sz="3600" kern="10">
                <a:ln w="9525">
                  <a:round/>
                  <a:headEnd/>
                  <a:tailEnd/>
                </a:ln>
                <a:solidFill>
                  <a:srgbClr val="FF0000"/>
                </a:solidFill>
                <a:latin typeface="Times New Roman"/>
                <a:cs typeface="Times New Roman"/>
              </a:rPr>
              <a:t>HỘI ĐUA VOI Ở TÂY NGUYÊN </a:t>
            </a:r>
          </a:p>
        </p:txBody>
      </p:sp>
      <p:sp>
        <p:nvSpPr>
          <p:cNvPr id="20493" name="Text Box 13"/>
          <p:cNvSpPr txBox="1">
            <a:spLocks noChangeArrowheads="1"/>
          </p:cNvSpPr>
          <p:nvPr/>
        </p:nvSpPr>
        <p:spPr bwMode="auto">
          <a:xfrm>
            <a:off x="381000" y="3505200"/>
            <a:ext cx="876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           </a:t>
            </a:r>
            <a:endParaRPr lang="en-US" sz="2400" b="1">
              <a:solidFill>
                <a:srgbClr val="FF0000"/>
              </a:solidFill>
            </a:endParaRPr>
          </a:p>
        </p:txBody>
      </p:sp>
      <p:sp>
        <p:nvSpPr>
          <p:cNvPr id="20494" name="WordArt 14"/>
          <p:cNvSpPr>
            <a:spLocks noChangeArrowheads="1" noChangeShapeType="1" noTextEdit="1"/>
          </p:cNvSpPr>
          <p:nvPr/>
        </p:nvSpPr>
        <p:spPr bwMode="auto">
          <a:xfrm>
            <a:off x="0" y="2209800"/>
            <a:ext cx="2752725" cy="601663"/>
          </a:xfrm>
          <a:prstGeom prst="rect">
            <a:avLst/>
          </a:prstGeom>
        </p:spPr>
        <p:txBody>
          <a:bodyPr wrap="none" fromWordArt="1">
            <a:prstTxWarp prst="textDoubleWave1">
              <a:avLst>
                <a:gd name="adj1" fmla="val 6500"/>
                <a:gd name="adj2" fmla="val 0"/>
              </a:avLst>
            </a:prstTxWarp>
          </a:bodyPr>
          <a:lstStyle/>
          <a:p>
            <a:pPr algn="ctr"/>
            <a:r>
              <a:rPr lang="en-US" sz="3600" kern="10" spc="-360">
                <a:ln w="12700">
                  <a:solidFill>
                    <a:srgbClr val="000099"/>
                  </a:solidFill>
                  <a:round/>
                  <a:headEnd/>
                  <a:tailEnd/>
                </a:ln>
                <a:solidFill>
                  <a:srgbClr val="33CCFF"/>
                </a:solidFill>
                <a:effectLst>
                  <a:outerShdw dist="125724" dir="18900000" algn="ctr" rotWithShape="0">
                    <a:srgbClr val="000099"/>
                  </a:outerShdw>
                </a:effectLst>
                <a:latin typeface="Times New Roman"/>
                <a:cs typeface="Times New Roman"/>
              </a:rPr>
              <a:t> LUYỆN TẬP </a:t>
            </a:r>
          </a:p>
        </p:txBody>
      </p:sp>
      <p:sp>
        <p:nvSpPr>
          <p:cNvPr id="20495" name="Text Box 15"/>
          <p:cNvSpPr txBox="1">
            <a:spLocks noChangeArrowheads="1"/>
          </p:cNvSpPr>
          <p:nvPr/>
        </p:nvSpPr>
        <p:spPr bwMode="auto">
          <a:xfrm>
            <a:off x="2133600" y="2209800"/>
            <a:ext cx="7010400" cy="429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                  Điền vào chỗ trống :</a:t>
            </a:r>
          </a:p>
          <a:p>
            <a:pPr>
              <a:spcBef>
                <a:spcPct val="50000"/>
              </a:spcBef>
            </a:pPr>
            <a:r>
              <a:rPr lang="en-US" sz="2400" b="1"/>
              <a:t>  b )           Chỉ còn dòng suối lượn quanh </a:t>
            </a:r>
          </a:p>
          <a:p>
            <a:pPr>
              <a:spcBef>
                <a:spcPct val="50000"/>
              </a:spcBef>
            </a:pPr>
            <a:r>
              <a:rPr lang="en-US" sz="2400" b="1"/>
              <a:t>        Th.... nâng nhịp cối thậm thình suốt đêm </a:t>
            </a:r>
          </a:p>
          <a:p>
            <a:pPr>
              <a:spcBef>
                <a:spcPct val="50000"/>
              </a:spcBef>
            </a:pPr>
            <a:endParaRPr lang="en-US" sz="2400" b="1"/>
          </a:p>
          <a:p>
            <a:pPr>
              <a:spcBef>
                <a:spcPct val="50000"/>
              </a:spcBef>
            </a:pPr>
            <a:r>
              <a:rPr lang="en-US" sz="2400" b="1"/>
              <a:t>                  Gió  đừng làm đ…. dây tơ </a:t>
            </a:r>
          </a:p>
          <a:p>
            <a:pPr>
              <a:spcBef>
                <a:spcPct val="50000"/>
              </a:spcBef>
            </a:pPr>
            <a:r>
              <a:rPr lang="en-US" sz="2400" b="1"/>
              <a:t>         Cho em sống trọn tuổi thơ  - cánh diều </a:t>
            </a:r>
          </a:p>
          <a:p>
            <a:pPr>
              <a:spcBef>
                <a:spcPct val="50000"/>
              </a:spcBef>
            </a:pPr>
            <a:endParaRPr lang="en-US" sz="2400" b="1"/>
          </a:p>
          <a:p>
            <a:pPr>
              <a:spcBef>
                <a:spcPct val="50000"/>
              </a:spcBef>
            </a:pPr>
            <a:endParaRPr lang="en-US" sz="2400" b="1"/>
          </a:p>
        </p:txBody>
      </p:sp>
      <p:sp>
        <p:nvSpPr>
          <p:cNvPr id="20496" name="Text Box 16"/>
          <p:cNvSpPr txBox="1">
            <a:spLocks noChangeArrowheads="1"/>
          </p:cNvSpPr>
          <p:nvPr/>
        </p:nvSpPr>
        <p:spPr bwMode="auto">
          <a:xfrm>
            <a:off x="3200400" y="3276600"/>
            <a:ext cx="990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rgbClr val="FF0000"/>
                </a:solidFill>
              </a:rPr>
              <a:t>ức</a:t>
            </a:r>
          </a:p>
        </p:txBody>
      </p:sp>
      <p:sp>
        <p:nvSpPr>
          <p:cNvPr id="20497" name="Text Box 17"/>
          <p:cNvSpPr txBox="1">
            <a:spLocks noChangeArrowheads="1"/>
          </p:cNvSpPr>
          <p:nvPr/>
        </p:nvSpPr>
        <p:spPr bwMode="auto">
          <a:xfrm>
            <a:off x="6019800" y="4419600"/>
            <a:ext cx="990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rgbClr val="FF0000"/>
                </a:solidFill>
              </a:rPr>
              <a:t>ứt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0496">
                                            <p:txEl>
                                              <p:pRg st="0" end="0"/>
                                            </p:txEl>
                                          </p:spTgt>
                                        </p:tgtEl>
                                        <p:attrNameLst>
                                          <p:attrName>style.visibility</p:attrName>
                                        </p:attrNameLst>
                                      </p:cBhvr>
                                      <p:to>
                                        <p:strVal val="visible"/>
                                      </p:to>
                                    </p:set>
                                    <p:anim calcmode="lin" valueType="num">
                                      <p:cBhvr additive="base">
                                        <p:cTn id="7" dur="500" fill="hold"/>
                                        <p:tgtEl>
                                          <p:spTgt spid="2049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49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497"/>
                                        </p:tgtEl>
                                        <p:attrNameLst>
                                          <p:attrName>style.visibility</p:attrName>
                                        </p:attrNameLst>
                                      </p:cBhvr>
                                      <p:to>
                                        <p:strVal val="visible"/>
                                      </p:to>
                                    </p:set>
                                    <p:anim calcmode="lin" valueType="num">
                                      <p:cBhvr additive="base">
                                        <p:cTn id="13" dur="500" fill="hold"/>
                                        <p:tgtEl>
                                          <p:spTgt spid="20497"/>
                                        </p:tgtEl>
                                        <p:attrNameLst>
                                          <p:attrName>ppt_x</p:attrName>
                                        </p:attrNameLst>
                                      </p:cBhvr>
                                      <p:tavLst>
                                        <p:tav tm="0">
                                          <p:val>
                                            <p:strVal val="#ppt_x"/>
                                          </p:val>
                                        </p:tav>
                                        <p:tav tm="100000">
                                          <p:val>
                                            <p:strVal val="#ppt_x"/>
                                          </p:val>
                                        </p:tav>
                                      </p:tavLst>
                                    </p:anim>
                                    <p:anim calcmode="lin" valueType="num">
                                      <p:cBhvr additive="base">
                                        <p:cTn id="14" dur="500" fill="hold"/>
                                        <p:tgtEl>
                                          <p:spTgt spid="2049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9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Line 2"/>
          <p:cNvSpPr>
            <a:spLocks noChangeShapeType="1"/>
          </p:cNvSpPr>
          <p:nvPr/>
        </p:nvSpPr>
        <p:spPr bwMode="auto">
          <a:xfrm>
            <a:off x="3581400" y="1447800"/>
            <a:ext cx="4191000" cy="2286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2531" name="Line 3"/>
          <p:cNvSpPr>
            <a:spLocks noChangeShapeType="1"/>
          </p:cNvSpPr>
          <p:nvPr/>
        </p:nvSpPr>
        <p:spPr bwMode="auto">
          <a:xfrm>
            <a:off x="2209800" y="1371600"/>
            <a:ext cx="2590800" cy="762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2532" name="Line 4"/>
          <p:cNvSpPr>
            <a:spLocks noChangeShapeType="1"/>
          </p:cNvSpPr>
          <p:nvPr/>
        </p:nvSpPr>
        <p:spPr bwMode="auto">
          <a:xfrm>
            <a:off x="3886200" y="1143000"/>
            <a:ext cx="34290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2533" name="Line 5"/>
          <p:cNvSpPr>
            <a:spLocks noChangeShapeType="1"/>
          </p:cNvSpPr>
          <p:nvPr/>
        </p:nvSpPr>
        <p:spPr bwMode="auto">
          <a:xfrm>
            <a:off x="2286000" y="1752600"/>
            <a:ext cx="3962400" cy="1524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2534" name="Rectangle 6"/>
          <p:cNvSpPr>
            <a:spLocks noChangeArrowheads="1"/>
          </p:cNvSpPr>
          <p:nvPr/>
        </p:nvSpPr>
        <p:spPr bwMode="auto">
          <a:xfrm>
            <a:off x="4724400" y="2286000"/>
            <a:ext cx="1828800" cy="838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2535" name="Oval 7"/>
          <p:cNvSpPr>
            <a:spLocks noChangeArrowheads="1"/>
          </p:cNvSpPr>
          <p:nvPr/>
        </p:nvSpPr>
        <p:spPr bwMode="auto">
          <a:xfrm>
            <a:off x="3200400" y="3733800"/>
            <a:ext cx="2514600" cy="1066800"/>
          </a:xfrm>
          <a:prstGeom prst="ellipse">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2536" name="Line 8"/>
          <p:cNvSpPr>
            <a:spLocks noChangeShapeType="1"/>
          </p:cNvSpPr>
          <p:nvPr/>
        </p:nvSpPr>
        <p:spPr bwMode="auto">
          <a:xfrm>
            <a:off x="2438400" y="2895600"/>
            <a:ext cx="44958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2537" name="Line 9"/>
          <p:cNvSpPr>
            <a:spLocks noChangeShapeType="1"/>
          </p:cNvSpPr>
          <p:nvPr/>
        </p:nvSpPr>
        <p:spPr bwMode="auto">
          <a:xfrm>
            <a:off x="1676400" y="2590800"/>
            <a:ext cx="2743200" cy="762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2539" name="WordArt 11" descr="White marble"/>
          <p:cNvSpPr>
            <a:spLocks noChangeArrowheads="1" noChangeShapeType="1" noTextEdit="1"/>
          </p:cNvSpPr>
          <p:nvPr/>
        </p:nvSpPr>
        <p:spPr bwMode="auto">
          <a:xfrm>
            <a:off x="3581400" y="533400"/>
            <a:ext cx="2276475" cy="523875"/>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a:ln w="9525">
                  <a:round/>
                  <a:headEnd/>
                  <a:tailEnd/>
                </a:ln>
                <a:blipFill dpi="0" rotWithShape="0">
                  <a:blip r:embed="rId2"/>
                  <a:srcRect/>
                  <a:tile tx="0" ty="0" sx="100000" sy="100000" flip="none" algn="tl"/>
                </a:blipFill>
                <a:latin typeface="Arial"/>
                <a:cs typeface="Arial"/>
              </a:rPr>
              <a:t>CHÍNH TẢ :</a:t>
            </a:r>
          </a:p>
        </p:txBody>
      </p:sp>
      <p:sp>
        <p:nvSpPr>
          <p:cNvPr id="22540" name="WordArt 12"/>
          <p:cNvSpPr>
            <a:spLocks noChangeArrowheads="1" noChangeShapeType="1" noTextEdit="1"/>
          </p:cNvSpPr>
          <p:nvPr/>
        </p:nvSpPr>
        <p:spPr bwMode="auto">
          <a:xfrm>
            <a:off x="1524000" y="1295400"/>
            <a:ext cx="6515100" cy="698500"/>
          </a:xfrm>
          <a:prstGeom prst="rect">
            <a:avLst/>
          </a:prstGeom>
          <a:extLst>
            <a:ext uri="{AF507438-7753-43E0-B8FC-AC1667EBCBE1}">
              <a14:hiddenEffects xmlns:a14="http://schemas.microsoft.com/office/drawing/2010/main">
                <a:effectLst/>
              </a14:hiddenEffects>
            </a:ext>
          </a:extLst>
        </p:spPr>
        <p:txBody>
          <a:bodyPr wrap="none" fromWordArt="1">
            <a:prstTxWarp prst="textTriangle">
              <a:avLst>
                <a:gd name="adj" fmla="val 50000"/>
              </a:avLst>
            </a:prstTxWarp>
            <a:scene3d>
              <a:camera prst="legacyObliqueTopLeft"/>
              <a:lightRig rig="legacyNormal3" dir="r"/>
            </a:scene3d>
            <a:sp3d extrusionH="201600" prstMaterial="legacyMatte">
              <a:extrusionClr>
                <a:srgbClr val="0066CC"/>
              </a:extrusionClr>
            </a:sp3d>
          </a:bodyPr>
          <a:lstStyle/>
          <a:p>
            <a:pPr algn="ctr"/>
            <a:r>
              <a:rPr lang="en-US" sz="3600" kern="10">
                <a:ln w="9525">
                  <a:round/>
                  <a:headEnd/>
                  <a:tailEnd/>
                </a:ln>
                <a:solidFill>
                  <a:srgbClr val="FF0000"/>
                </a:solidFill>
                <a:latin typeface="Times New Roman"/>
                <a:cs typeface="Times New Roman"/>
              </a:rPr>
              <a:t>HỘI ĐUA VOI Ở TÂY NGUYÊN </a:t>
            </a:r>
          </a:p>
        </p:txBody>
      </p:sp>
      <p:sp>
        <p:nvSpPr>
          <p:cNvPr id="22541" name="Text Box 13"/>
          <p:cNvSpPr txBox="1">
            <a:spLocks noChangeArrowheads="1"/>
          </p:cNvSpPr>
          <p:nvPr/>
        </p:nvSpPr>
        <p:spPr bwMode="auto">
          <a:xfrm>
            <a:off x="381000" y="3505200"/>
            <a:ext cx="876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           </a:t>
            </a:r>
            <a:endParaRPr lang="en-US" sz="2400" b="1">
              <a:solidFill>
                <a:srgbClr val="FF0000"/>
              </a:solidFill>
            </a:endParaRPr>
          </a:p>
        </p:txBody>
      </p:sp>
      <p:sp>
        <p:nvSpPr>
          <p:cNvPr id="22546" name="WordArt 18"/>
          <p:cNvSpPr>
            <a:spLocks noChangeArrowheads="1" noChangeShapeType="1" noTextEdit="1"/>
          </p:cNvSpPr>
          <p:nvPr/>
        </p:nvSpPr>
        <p:spPr bwMode="auto">
          <a:xfrm>
            <a:off x="2514600" y="2590800"/>
            <a:ext cx="3962400" cy="1143000"/>
          </a:xfrm>
          <a:prstGeom prst="rect">
            <a:avLst/>
          </a:prstGeom>
        </p:spPr>
        <p:txBody>
          <a:bodyPr wrap="none" fromWordArt="1">
            <a:prstTxWarp prst="textFadeUp">
              <a:avLst>
                <a:gd name="adj" fmla="val 9991"/>
              </a:avLst>
            </a:prstTxWarp>
          </a:bodyPr>
          <a:lstStyle/>
          <a:p>
            <a:pPr algn="ctr"/>
            <a:r>
              <a:rPr lang="en-US" sz="3600" kern="10">
                <a:ln w="12700">
                  <a:solidFill>
                    <a:srgbClr val="B2B2B2"/>
                  </a:solidFill>
                  <a:round/>
                  <a:headEnd/>
                  <a:tailEnd/>
                </a:ln>
                <a:solidFill>
                  <a:srgbClr val="FF0000"/>
                </a:solidFill>
                <a:effectLst>
                  <a:outerShdw dist="35921" dir="2700000" sy="50000" rotWithShape="0">
                    <a:srgbClr val="875B0D">
                      <a:alpha val="70000"/>
                    </a:srgbClr>
                  </a:outerShdw>
                </a:effectLst>
                <a:latin typeface="Arial"/>
                <a:cs typeface="Arial"/>
              </a:rPr>
              <a:t>CỦNG CỐ ,DẶN DÒ </a:t>
            </a:r>
          </a:p>
        </p:txBody>
      </p:sp>
      <p:sp>
        <p:nvSpPr>
          <p:cNvPr id="22547" name="WordArt 19"/>
          <p:cNvSpPr>
            <a:spLocks noChangeArrowheads="1" noChangeShapeType="1" noTextEdit="1"/>
          </p:cNvSpPr>
          <p:nvPr/>
        </p:nvSpPr>
        <p:spPr bwMode="auto">
          <a:xfrm>
            <a:off x="1371600" y="4343400"/>
            <a:ext cx="6591300" cy="1047750"/>
          </a:xfrm>
          <a:prstGeom prst="rect">
            <a:avLst/>
          </a:prstGeom>
        </p:spPr>
        <p:txBody>
          <a:bodyPr wrap="none" fromWordArt="1">
            <a:prstTxWarp prst="textPlain">
              <a:avLst>
                <a:gd name="adj" fmla="val 50000"/>
              </a:avLst>
            </a:prstTxWarp>
          </a:bodyPr>
          <a:lstStyle/>
          <a:p>
            <a:pPr algn="ctr"/>
            <a:r>
              <a:rPr lang="vi-VN" sz="3600" kern="10">
                <a:ln w="12700">
                  <a:solidFill>
                    <a:srgbClr val="3333CC"/>
                  </a:solidFill>
                  <a:round/>
                  <a:headEnd/>
                  <a:tailEnd/>
                </a:ln>
                <a:solidFill>
                  <a:srgbClr val="3366FF">
                    <a:alpha val="50000"/>
                  </a:srgbClr>
                </a:solidFill>
                <a:effectLst>
                  <a:outerShdw dist="45791" dir="2021404" algn="ctr" rotWithShape="0">
                    <a:srgbClr val="9999FF"/>
                  </a:outerShdw>
                </a:effectLst>
                <a:latin typeface="Arial"/>
                <a:cs typeface="Arial"/>
              </a:rPr>
              <a:t>Về nhà xem lại các từ dễ viết sai</a:t>
            </a:r>
          </a:p>
          <a:p>
            <a:pPr algn="ctr"/>
            <a:r>
              <a:rPr lang="vi-VN" sz="3600" kern="10">
                <a:ln w="12700">
                  <a:solidFill>
                    <a:srgbClr val="3333CC"/>
                  </a:solidFill>
                  <a:round/>
                  <a:headEnd/>
                  <a:tailEnd/>
                </a:ln>
                <a:solidFill>
                  <a:srgbClr val="3366FF">
                    <a:alpha val="50000"/>
                  </a:srgbClr>
                </a:solidFill>
                <a:effectLst>
                  <a:outerShdw dist="45791" dir="2021404" algn="ctr" rotWithShape="0">
                    <a:srgbClr val="9999FF"/>
                  </a:outerShdw>
                </a:effectLst>
                <a:latin typeface="Arial"/>
                <a:cs typeface="Arial"/>
              </a:rPr>
              <a:t>chuẩn bị xem trước bài tuần 26  </a:t>
            </a:r>
            <a:endParaRPr lang="en-US" sz="3600" kern="10">
              <a:ln w="12700">
                <a:solidFill>
                  <a:srgbClr val="3333CC"/>
                </a:solidFill>
                <a:round/>
                <a:headEnd/>
                <a:tailEnd/>
              </a:ln>
              <a:solidFill>
                <a:srgbClr val="3366FF">
                  <a:alpha val="50000"/>
                </a:srgbClr>
              </a:solidFill>
              <a:effectLst>
                <a:outerShdw dist="45791" dir="2021404" algn="ctr" rotWithShape="0">
                  <a:srgbClr val="9999FF"/>
                </a:outerShdw>
              </a:effectLst>
              <a:latin typeface="Arial"/>
              <a:cs typeface="Arial"/>
            </a:endParaRPr>
          </a:p>
        </p:txBody>
      </p:sp>
      <p:grpSp>
        <p:nvGrpSpPr>
          <p:cNvPr id="22548" name="Group 20"/>
          <p:cNvGrpSpPr>
            <a:grpSpLocks/>
          </p:cNvGrpSpPr>
          <p:nvPr/>
        </p:nvGrpSpPr>
        <p:grpSpPr bwMode="auto">
          <a:xfrm>
            <a:off x="4267200" y="5791200"/>
            <a:ext cx="966788" cy="1066800"/>
            <a:chOff x="4911" y="3744"/>
            <a:chExt cx="609" cy="672"/>
          </a:xfrm>
        </p:grpSpPr>
        <p:pic>
          <p:nvPicPr>
            <p:cNvPr id="22549" name="Picture 21"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103" y="3744"/>
              <a:ext cx="273" cy="528"/>
            </a:xfrm>
            <a:prstGeom prst="rect">
              <a:avLst/>
            </a:prstGeom>
            <a:noFill/>
            <a:extLst>
              <a:ext uri="{909E8E84-426E-40DD-AFC4-6F175D3DCCD1}">
                <a14:hiddenFill xmlns:a14="http://schemas.microsoft.com/office/drawing/2010/main">
                  <a:solidFill>
                    <a:srgbClr val="FFFFFF"/>
                  </a:solidFill>
                </a14:hiddenFill>
              </a:ext>
            </a:extLst>
          </p:spPr>
        </p:pic>
        <p:pic>
          <p:nvPicPr>
            <p:cNvPr id="22550" name="Picture 22"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251777">
              <a:off x="4911" y="3888"/>
              <a:ext cx="273" cy="528"/>
            </a:xfrm>
            <a:prstGeom prst="rect">
              <a:avLst/>
            </a:prstGeom>
            <a:noFill/>
            <a:extLst>
              <a:ext uri="{909E8E84-426E-40DD-AFC4-6F175D3DCCD1}">
                <a14:hiddenFill xmlns:a14="http://schemas.microsoft.com/office/drawing/2010/main">
                  <a:solidFill>
                    <a:srgbClr val="FFFFFF"/>
                  </a:solidFill>
                </a14:hiddenFill>
              </a:ext>
            </a:extLst>
          </p:spPr>
        </p:pic>
        <p:pic>
          <p:nvPicPr>
            <p:cNvPr id="22551" name="Picture 23"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531318">
              <a:off x="5247" y="3888"/>
              <a:ext cx="273" cy="52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552" name="Group 24"/>
          <p:cNvGrpSpPr>
            <a:grpSpLocks/>
          </p:cNvGrpSpPr>
          <p:nvPr/>
        </p:nvGrpSpPr>
        <p:grpSpPr bwMode="auto">
          <a:xfrm>
            <a:off x="228600" y="5791200"/>
            <a:ext cx="966788" cy="1066800"/>
            <a:chOff x="4911" y="3744"/>
            <a:chExt cx="609" cy="672"/>
          </a:xfrm>
        </p:grpSpPr>
        <p:pic>
          <p:nvPicPr>
            <p:cNvPr id="22553" name="Picture 25"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103" y="3744"/>
              <a:ext cx="273" cy="528"/>
            </a:xfrm>
            <a:prstGeom prst="rect">
              <a:avLst/>
            </a:prstGeom>
            <a:noFill/>
            <a:extLst>
              <a:ext uri="{909E8E84-426E-40DD-AFC4-6F175D3DCCD1}">
                <a14:hiddenFill xmlns:a14="http://schemas.microsoft.com/office/drawing/2010/main">
                  <a:solidFill>
                    <a:srgbClr val="FFFFFF"/>
                  </a:solidFill>
                </a14:hiddenFill>
              </a:ext>
            </a:extLst>
          </p:spPr>
        </p:pic>
        <p:pic>
          <p:nvPicPr>
            <p:cNvPr id="22554" name="Picture 26"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251777">
              <a:off x="4911" y="3888"/>
              <a:ext cx="273" cy="528"/>
            </a:xfrm>
            <a:prstGeom prst="rect">
              <a:avLst/>
            </a:prstGeom>
            <a:noFill/>
            <a:extLst>
              <a:ext uri="{909E8E84-426E-40DD-AFC4-6F175D3DCCD1}">
                <a14:hiddenFill xmlns:a14="http://schemas.microsoft.com/office/drawing/2010/main">
                  <a:solidFill>
                    <a:srgbClr val="FFFFFF"/>
                  </a:solidFill>
                </a14:hiddenFill>
              </a:ext>
            </a:extLst>
          </p:spPr>
        </p:pic>
        <p:pic>
          <p:nvPicPr>
            <p:cNvPr id="22555" name="Picture 27"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531318">
              <a:off x="5247" y="3888"/>
              <a:ext cx="273" cy="52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556" name="Group 28"/>
          <p:cNvGrpSpPr>
            <a:grpSpLocks/>
          </p:cNvGrpSpPr>
          <p:nvPr/>
        </p:nvGrpSpPr>
        <p:grpSpPr bwMode="auto">
          <a:xfrm>
            <a:off x="1447800" y="5791200"/>
            <a:ext cx="966788" cy="1066800"/>
            <a:chOff x="4911" y="3744"/>
            <a:chExt cx="609" cy="672"/>
          </a:xfrm>
        </p:grpSpPr>
        <p:pic>
          <p:nvPicPr>
            <p:cNvPr id="22557" name="Picture 29"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103" y="3744"/>
              <a:ext cx="273" cy="528"/>
            </a:xfrm>
            <a:prstGeom prst="rect">
              <a:avLst/>
            </a:prstGeom>
            <a:noFill/>
            <a:extLst>
              <a:ext uri="{909E8E84-426E-40DD-AFC4-6F175D3DCCD1}">
                <a14:hiddenFill xmlns:a14="http://schemas.microsoft.com/office/drawing/2010/main">
                  <a:solidFill>
                    <a:srgbClr val="FFFFFF"/>
                  </a:solidFill>
                </a14:hiddenFill>
              </a:ext>
            </a:extLst>
          </p:spPr>
        </p:pic>
        <p:pic>
          <p:nvPicPr>
            <p:cNvPr id="22558" name="Picture 30"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251777">
              <a:off x="4911" y="3888"/>
              <a:ext cx="273" cy="528"/>
            </a:xfrm>
            <a:prstGeom prst="rect">
              <a:avLst/>
            </a:prstGeom>
            <a:noFill/>
            <a:extLst>
              <a:ext uri="{909E8E84-426E-40DD-AFC4-6F175D3DCCD1}">
                <a14:hiddenFill xmlns:a14="http://schemas.microsoft.com/office/drawing/2010/main">
                  <a:solidFill>
                    <a:srgbClr val="FFFFFF"/>
                  </a:solidFill>
                </a14:hiddenFill>
              </a:ext>
            </a:extLst>
          </p:spPr>
        </p:pic>
        <p:pic>
          <p:nvPicPr>
            <p:cNvPr id="22559" name="Picture 31"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531318">
              <a:off x="5247" y="3888"/>
              <a:ext cx="273" cy="52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560" name="Group 32"/>
          <p:cNvGrpSpPr>
            <a:grpSpLocks/>
          </p:cNvGrpSpPr>
          <p:nvPr/>
        </p:nvGrpSpPr>
        <p:grpSpPr bwMode="auto">
          <a:xfrm>
            <a:off x="2971800" y="5791200"/>
            <a:ext cx="966788" cy="1066800"/>
            <a:chOff x="4911" y="3744"/>
            <a:chExt cx="609" cy="672"/>
          </a:xfrm>
        </p:grpSpPr>
        <p:pic>
          <p:nvPicPr>
            <p:cNvPr id="22561" name="Picture 33"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103" y="3744"/>
              <a:ext cx="273" cy="528"/>
            </a:xfrm>
            <a:prstGeom prst="rect">
              <a:avLst/>
            </a:prstGeom>
            <a:noFill/>
            <a:extLst>
              <a:ext uri="{909E8E84-426E-40DD-AFC4-6F175D3DCCD1}">
                <a14:hiddenFill xmlns:a14="http://schemas.microsoft.com/office/drawing/2010/main">
                  <a:solidFill>
                    <a:srgbClr val="FFFFFF"/>
                  </a:solidFill>
                </a14:hiddenFill>
              </a:ext>
            </a:extLst>
          </p:spPr>
        </p:pic>
        <p:pic>
          <p:nvPicPr>
            <p:cNvPr id="22562" name="Picture 34"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251777">
              <a:off x="4911" y="3888"/>
              <a:ext cx="273" cy="528"/>
            </a:xfrm>
            <a:prstGeom prst="rect">
              <a:avLst/>
            </a:prstGeom>
            <a:noFill/>
            <a:extLst>
              <a:ext uri="{909E8E84-426E-40DD-AFC4-6F175D3DCCD1}">
                <a14:hiddenFill xmlns:a14="http://schemas.microsoft.com/office/drawing/2010/main">
                  <a:solidFill>
                    <a:srgbClr val="FFFFFF"/>
                  </a:solidFill>
                </a14:hiddenFill>
              </a:ext>
            </a:extLst>
          </p:spPr>
        </p:pic>
        <p:pic>
          <p:nvPicPr>
            <p:cNvPr id="22563" name="Picture 35"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531318">
              <a:off x="5247" y="3888"/>
              <a:ext cx="273" cy="52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564" name="Group 36"/>
          <p:cNvGrpSpPr>
            <a:grpSpLocks/>
          </p:cNvGrpSpPr>
          <p:nvPr/>
        </p:nvGrpSpPr>
        <p:grpSpPr bwMode="auto">
          <a:xfrm>
            <a:off x="5638800" y="5791200"/>
            <a:ext cx="966788" cy="1066800"/>
            <a:chOff x="4911" y="3744"/>
            <a:chExt cx="609" cy="672"/>
          </a:xfrm>
        </p:grpSpPr>
        <p:pic>
          <p:nvPicPr>
            <p:cNvPr id="22565" name="Picture 37"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103" y="3744"/>
              <a:ext cx="273" cy="528"/>
            </a:xfrm>
            <a:prstGeom prst="rect">
              <a:avLst/>
            </a:prstGeom>
            <a:noFill/>
            <a:extLst>
              <a:ext uri="{909E8E84-426E-40DD-AFC4-6F175D3DCCD1}">
                <a14:hiddenFill xmlns:a14="http://schemas.microsoft.com/office/drawing/2010/main">
                  <a:solidFill>
                    <a:srgbClr val="FFFFFF"/>
                  </a:solidFill>
                </a14:hiddenFill>
              </a:ext>
            </a:extLst>
          </p:spPr>
        </p:pic>
        <p:pic>
          <p:nvPicPr>
            <p:cNvPr id="22566" name="Picture 38"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251777">
              <a:off x="4911" y="3888"/>
              <a:ext cx="273" cy="528"/>
            </a:xfrm>
            <a:prstGeom prst="rect">
              <a:avLst/>
            </a:prstGeom>
            <a:noFill/>
            <a:extLst>
              <a:ext uri="{909E8E84-426E-40DD-AFC4-6F175D3DCCD1}">
                <a14:hiddenFill xmlns:a14="http://schemas.microsoft.com/office/drawing/2010/main">
                  <a:solidFill>
                    <a:srgbClr val="FFFFFF"/>
                  </a:solidFill>
                </a14:hiddenFill>
              </a:ext>
            </a:extLst>
          </p:spPr>
        </p:pic>
        <p:pic>
          <p:nvPicPr>
            <p:cNvPr id="22567" name="Picture 39"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531318">
              <a:off x="5247" y="3888"/>
              <a:ext cx="273" cy="52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568" name="Group 40"/>
          <p:cNvGrpSpPr>
            <a:grpSpLocks/>
          </p:cNvGrpSpPr>
          <p:nvPr/>
        </p:nvGrpSpPr>
        <p:grpSpPr bwMode="auto">
          <a:xfrm>
            <a:off x="6934200" y="5791200"/>
            <a:ext cx="966788" cy="1066800"/>
            <a:chOff x="4911" y="3744"/>
            <a:chExt cx="609" cy="672"/>
          </a:xfrm>
        </p:grpSpPr>
        <p:pic>
          <p:nvPicPr>
            <p:cNvPr id="22569" name="Picture 41"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103" y="3744"/>
              <a:ext cx="273" cy="528"/>
            </a:xfrm>
            <a:prstGeom prst="rect">
              <a:avLst/>
            </a:prstGeom>
            <a:noFill/>
            <a:extLst>
              <a:ext uri="{909E8E84-426E-40DD-AFC4-6F175D3DCCD1}">
                <a14:hiddenFill xmlns:a14="http://schemas.microsoft.com/office/drawing/2010/main">
                  <a:solidFill>
                    <a:srgbClr val="FFFFFF"/>
                  </a:solidFill>
                </a14:hiddenFill>
              </a:ext>
            </a:extLst>
          </p:spPr>
        </p:pic>
        <p:pic>
          <p:nvPicPr>
            <p:cNvPr id="22570" name="Picture 42"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251777">
              <a:off x="4911" y="3888"/>
              <a:ext cx="273" cy="528"/>
            </a:xfrm>
            <a:prstGeom prst="rect">
              <a:avLst/>
            </a:prstGeom>
            <a:noFill/>
            <a:extLst>
              <a:ext uri="{909E8E84-426E-40DD-AFC4-6F175D3DCCD1}">
                <a14:hiddenFill xmlns:a14="http://schemas.microsoft.com/office/drawing/2010/main">
                  <a:solidFill>
                    <a:srgbClr val="FFFFFF"/>
                  </a:solidFill>
                </a14:hiddenFill>
              </a:ext>
            </a:extLst>
          </p:spPr>
        </p:pic>
        <p:pic>
          <p:nvPicPr>
            <p:cNvPr id="22571" name="Picture 43"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531318">
              <a:off x="5247" y="3888"/>
              <a:ext cx="273" cy="52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572" name="Group 44"/>
          <p:cNvGrpSpPr>
            <a:grpSpLocks/>
          </p:cNvGrpSpPr>
          <p:nvPr/>
        </p:nvGrpSpPr>
        <p:grpSpPr bwMode="auto">
          <a:xfrm>
            <a:off x="8177213" y="5791200"/>
            <a:ext cx="966787" cy="1066800"/>
            <a:chOff x="4911" y="3744"/>
            <a:chExt cx="609" cy="672"/>
          </a:xfrm>
        </p:grpSpPr>
        <p:pic>
          <p:nvPicPr>
            <p:cNvPr id="22573" name="Picture 45"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103" y="3744"/>
              <a:ext cx="273" cy="528"/>
            </a:xfrm>
            <a:prstGeom prst="rect">
              <a:avLst/>
            </a:prstGeom>
            <a:noFill/>
            <a:extLst>
              <a:ext uri="{909E8E84-426E-40DD-AFC4-6F175D3DCCD1}">
                <a14:hiddenFill xmlns:a14="http://schemas.microsoft.com/office/drawing/2010/main">
                  <a:solidFill>
                    <a:srgbClr val="FFFFFF"/>
                  </a:solidFill>
                </a14:hiddenFill>
              </a:ext>
            </a:extLst>
          </p:spPr>
        </p:pic>
        <p:pic>
          <p:nvPicPr>
            <p:cNvPr id="22574" name="Picture 46"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251777">
              <a:off x="4911" y="3888"/>
              <a:ext cx="273" cy="528"/>
            </a:xfrm>
            <a:prstGeom prst="rect">
              <a:avLst/>
            </a:prstGeom>
            <a:noFill/>
            <a:extLst>
              <a:ext uri="{909E8E84-426E-40DD-AFC4-6F175D3DCCD1}">
                <a14:hiddenFill xmlns:a14="http://schemas.microsoft.com/office/drawing/2010/main">
                  <a:solidFill>
                    <a:srgbClr val="FFFFFF"/>
                  </a:solidFill>
                </a14:hiddenFill>
              </a:ext>
            </a:extLst>
          </p:spPr>
        </p:pic>
        <p:pic>
          <p:nvPicPr>
            <p:cNvPr id="22575" name="Picture 47" descr="Hinh dong"/>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531318">
              <a:off x="5247" y="3888"/>
              <a:ext cx="273" cy="528"/>
            </a:xfrm>
            <a:prstGeom prst="rect">
              <a:avLst/>
            </a:prstGeom>
            <a:noFill/>
            <a:extLst>
              <a:ext uri="{909E8E84-426E-40DD-AFC4-6F175D3DCCD1}">
                <a14:hiddenFill xmlns:a14="http://schemas.microsoft.com/office/drawing/2010/main">
                  <a:solidFill>
                    <a:srgbClr val="FFFFFF"/>
                  </a:solidFill>
                </a14:hiddenFill>
              </a:ext>
            </a:extLst>
          </p:spPr>
        </p:pic>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WordArt 6" descr="White marble"/>
          <p:cNvSpPr>
            <a:spLocks noChangeArrowheads="1" noChangeShapeType="1" noTextEdit="1"/>
          </p:cNvSpPr>
          <p:nvPr/>
        </p:nvSpPr>
        <p:spPr bwMode="auto">
          <a:xfrm>
            <a:off x="3352800" y="1066800"/>
            <a:ext cx="2276475" cy="523875"/>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a:ln w="9525">
                  <a:round/>
                  <a:headEnd/>
                  <a:tailEnd/>
                </a:ln>
                <a:blipFill dpi="0" rotWithShape="0">
                  <a:blip r:embed="rId2"/>
                  <a:srcRect/>
                  <a:tile tx="0" ty="0" sx="100000" sy="100000" flip="none" algn="tl"/>
                </a:blipFill>
                <a:latin typeface="Arial"/>
                <a:cs typeface="Arial"/>
              </a:rPr>
              <a:t>CHÍNH TẢ :</a:t>
            </a:r>
          </a:p>
        </p:txBody>
      </p:sp>
      <p:sp>
        <p:nvSpPr>
          <p:cNvPr id="3080" name="WordArt 8"/>
          <p:cNvSpPr>
            <a:spLocks noChangeArrowheads="1" noChangeShapeType="1" noTextEdit="1"/>
          </p:cNvSpPr>
          <p:nvPr/>
        </p:nvSpPr>
        <p:spPr bwMode="auto">
          <a:xfrm>
            <a:off x="2286000" y="2438400"/>
            <a:ext cx="3943350" cy="52387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solidFill>
                  <a:srgbClr val="FF0000"/>
                </a:solidFill>
                <a:effectLst>
                  <a:outerShdw dist="35921" dir="2700000" algn="ctr" rotWithShape="0">
                    <a:srgbClr val="C0C0C0">
                      <a:alpha val="80000"/>
                    </a:srgbClr>
                  </a:outerShdw>
                </a:effectLst>
                <a:latin typeface="Times New Roman"/>
                <a:cs typeface="Times New Roman"/>
              </a:rPr>
              <a:t>KIỂM TRA BÀI CŨ </a:t>
            </a:r>
          </a:p>
        </p:txBody>
      </p:sp>
      <p:sp>
        <p:nvSpPr>
          <p:cNvPr id="3081" name="Text Box 9"/>
          <p:cNvSpPr txBox="1">
            <a:spLocks noChangeArrowheads="1"/>
          </p:cNvSpPr>
          <p:nvPr/>
        </p:nvSpPr>
        <p:spPr bwMode="auto">
          <a:xfrm>
            <a:off x="1219200" y="37338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giục giã </a:t>
            </a:r>
          </a:p>
        </p:txBody>
      </p:sp>
      <p:sp>
        <p:nvSpPr>
          <p:cNvPr id="3082" name="Text Box 10"/>
          <p:cNvSpPr txBox="1">
            <a:spLocks noChangeArrowheads="1"/>
          </p:cNvSpPr>
          <p:nvPr/>
        </p:nvSpPr>
        <p:spPr bwMode="auto">
          <a:xfrm>
            <a:off x="1219200" y="4495800"/>
            <a:ext cx="1828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loay hoay </a:t>
            </a:r>
          </a:p>
        </p:txBody>
      </p:sp>
      <p:sp>
        <p:nvSpPr>
          <p:cNvPr id="3083" name="Text Box 11"/>
          <p:cNvSpPr txBox="1">
            <a:spLocks noChangeArrowheads="1"/>
          </p:cNvSpPr>
          <p:nvPr/>
        </p:nvSpPr>
        <p:spPr bwMode="auto">
          <a:xfrm>
            <a:off x="3810000" y="3810000"/>
            <a:ext cx="2057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cột sắt</a:t>
            </a:r>
            <a:r>
              <a:rPr lang="en-US"/>
              <a:t> </a:t>
            </a:r>
          </a:p>
        </p:txBody>
      </p:sp>
      <p:sp>
        <p:nvSpPr>
          <p:cNvPr id="3084" name="Text Box 12"/>
          <p:cNvSpPr txBox="1">
            <a:spLocks noChangeArrowheads="1"/>
          </p:cNvSpPr>
          <p:nvPr/>
        </p:nvSpPr>
        <p:spPr bwMode="auto">
          <a:xfrm>
            <a:off x="3886200" y="4572000"/>
            <a:ext cx="2743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đứng nghiêng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81"/>
                                        </p:tgtEl>
                                        <p:attrNameLst>
                                          <p:attrName>style.visibility</p:attrName>
                                        </p:attrNameLst>
                                      </p:cBhvr>
                                      <p:to>
                                        <p:strVal val="visible"/>
                                      </p:to>
                                    </p:set>
                                    <p:anim calcmode="lin" valueType="num">
                                      <p:cBhvr additive="base">
                                        <p:cTn id="7" dur="500" fill="hold"/>
                                        <p:tgtEl>
                                          <p:spTgt spid="3081"/>
                                        </p:tgtEl>
                                        <p:attrNameLst>
                                          <p:attrName>ppt_x</p:attrName>
                                        </p:attrNameLst>
                                      </p:cBhvr>
                                      <p:tavLst>
                                        <p:tav tm="0">
                                          <p:val>
                                            <p:strVal val="#ppt_x"/>
                                          </p:val>
                                        </p:tav>
                                        <p:tav tm="100000">
                                          <p:val>
                                            <p:strVal val="#ppt_x"/>
                                          </p:val>
                                        </p:tav>
                                      </p:tavLst>
                                    </p:anim>
                                    <p:anim calcmode="lin" valueType="num">
                                      <p:cBhvr additive="base">
                                        <p:cTn id="8" dur="500" fill="hold"/>
                                        <p:tgtEl>
                                          <p:spTgt spid="3081"/>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082"/>
                                        </p:tgtEl>
                                        <p:attrNameLst>
                                          <p:attrName>style.visibility</p:attrName>
                                        </p:attrNameLst>
                                      </p:cBhvr>
                                      <p:to>
                                        <p:strVal val="visible"/>
                                      </p:to>
                                    </p:set>
                                    <p:anim calcmode="lin" valueType="num">
                                      <p:cBhvr additive="base">
                                        <p:cTn id="13" dur="500" fill="hold"/>
                                        <p:tgtEl>
                                          <p:spTgt spid="3082"/>
                                        </p:tgtEl>
                                        <p:attrNameLst>
                                          <p:attrName>ppt_x</p:attrName>
                                        </p:attrNameLst>
                                      </p:cBhvr>
                                      <p:tavLst>
                                        <p:tav tm="0">
                                          <p:val>
                                            <p:strVal val="#ppt_x"/>
                                          </p:val>
                                        </p:tav>
                                        <p:tav tm="100000">
                                          <p:val>
                                            <p:strVal val="#ppt_x"/>
                                          </p:val>
                                        </p:tav>
                                      </p:tavLst>
                                    </p:anim>
                                    <p:anim calcmode="lin" valueType="num">
                                      <p:cBhvr additive="base">
                                        <p:cTn id="14" dur="500" fill="hold"/>
                                        <p:tgtEl>
                                          <p:spTgt spid="3082"/>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083"/>
                                        </p:tgtEl>
                                        <p:attrNameLst>
                                          <p:attrName>style.visibility</p:attrName>
                                        </p:attrNameLst>
                                      </p:cBhvr>
                                      <p:to>
                                        <p:strVal val="visible"/>
                                      </p:to>
                                    </p:set>
                                    <p:anim calcmode="lin" valueType="num">
                                      <p:cBhvr additive="base">
                                        <p:cTn id="19" dur="500" fill="hold"/>
                                        <p:tgtEl>
                                          <p:spTgt spid="3083"/>
                                        </p:tgtEl>
                                        <p:attrNameLst>
                                          <p:attrName>ppt_x</p:attrName>
                                        </p:attrNameLst>
                                      </p:cBhvr>
                                      <p:tavLst>
                                        <p:tav tm="0">
                                          <p:val>
                                            <p:strVal val="#ppt_x"/>
                                          </p:val>
                                        </p:tav>
                                        <p:tav tm="100000">
                                          <p:val>
                                            <p:strVal val="#ppt_x"/>
                                          </p:val>
                                        </p:tav>
                                      </p:tavLst>
                                    </p:anim>
                                    <p:anim calcmode="lin" valueType="num">
                                      <p:cBhvr additive="base">
                                        <p:cTn id="20" dur="500" fill="hold"/>
                                        <p:tgtEl>
                                          <p:spTgt spid="3083"/>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084"/>
                                        </p:tgtEl>
                                        <p:attrNameLst>
                                          <p:attrName>style.visibility</p:attrName>
                                        </p:attrNameLst>
                                      </p:cBhvr>
                                      <p:to>
                                        <p:strVal val="visible"/>
                                      </p:to>
                                    </p:set>
                                    <p:anim calcmode="lin" valueType="num">
                                      <p:cBhvr additive="base">
                                        <p:cTn id="25" dur="500" fill="hold"/>
                                        <p:tgtEl>
                                          <p:spTgt spid="3084"/>
                                        </p:tgtEl>
                                        <p:attrNameLst>
                                          <p:attrName>ppt_x</p:attrName>
                                        </p:attrNameLst>
                                      </p:cBhvr>
                                      <p:tavLst>
                                        <p:tav tm="0">
                                          <p:val>
                                            <p:strVal val="#ppt_x"/>
                                          </p:val>
                                        </p:tav>
                                        <p:tav tm="100000">
                                          <p:val>
                                            <p:strVal val="#ppt_x"/>
                                          </p:val>
                                        </p:tav>
                                      </p:tavLst>
                                    </p:anim>
                                    <p:anim calcmode="lin" valueType="num">
                                      <p:cBhvr additive="base">
                                        <p:cTn id="26" dur="500" fill="hold"/>
                                        <p:tgtEl>
                                          <p:spTgt spid="308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1" grpId="0"/>
      <p:bldP spid="3082" grpId="0"/>
      <p:bldP spid="3083" grpId="0"/>
      <p:bldP spid="308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0" y="0"/>
            <a:ext cx="9144000" cy="838200"/>
          </a:xfrm>
          <a:prstGeom prst="rect">
            <a:avLst/>
          </a:prstGeom>
          <a:gradFill rotWithShape="1">
            <a:gsLst>
              <a:gs pos="0">
                <a:srgbClr val="28F03B"/>
              </a:gs>
              <a:gs pos="100000">
                <a:srgbClr val="66FFFF"/>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4" name="WordArt 4" descr="White marble"/>
          <p:cNvSpPr>
            <a:spLocks noChangeArrowheads="1" noChangeShapeType="1" noTextEdit="1"/>
          </p:cNvSpPr>
          <p:nvPr/>
        </p:nvSpPr>
        <p:spPr bwMode="auto">
          <a:xfrm>
            <a:off x="3352800" y="1066800"/>
            <a:ext cx="2276475" cy="523875"/>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a:ln w="9525">
                  <a:round/>
                  <a:headEnd/>
                  <a:tailEnd/>
                </a:ln>
                <a:blipFill dpi="0" rotWithShape="0">
                  <a:blip r:embed="rId2"/>
                  <a:srcRect/>
                  <a:tile tx="0" ty="0" sx="100000" sy="100000" flip="none" algn="tl"/>
                </a:blipFill>
                <a:latin typeface="Arial"/>
                <a:cs typeface="Arial"/>
              </a:rPr>
              <a:t>CHÍNH TẢ :</a:t>
            </a:r>
          </a:p>
        </p:txBody>
      </p:sp>
      <p:pic>
        <p:nvPicPr>
          <p:cNvPr id="5130" name="Picture 10" descr="Picture 816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981200"/>
            <a:ext cx="8610600" cy="4876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5130"/>
                                        </p:tgtEl>
                                        <p:attrNameLst>
                                          <p:attrName>style.visibility</p:attrName>
                                        </p:attrNameLst>
                                      </p:cBhvr>
                                      <p:to>
                                        <p:strVal val="visible"/>
                                      </p:to>
                                    </p:set>
                                    <p:animEffect transition="in" filter="wheel(4)">
                                      <p:cBhvr>
                                        <p:cTn id="7" dur="2000"/>
                                        <p:tgtEl>
                                          <p:spTgt spid="513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xit" presetSubtype="0" fill="hold" nodeType="clickEffect">
                                  <p:stCondLst>
                                    <p:cond delay="0"/>
                                  </p:stCondLst>
                                  <p:childTnLst>
                                    <p:animEffect transition="out" filter="wedge">
                                      <p:cBhvr>
                                        <p:cTn id="11" dur="2000"/>
                                        <p:tgtEl>
                                          <p:spTgt spid="5130"/>
                                        </p:tgtEl>
                                      </p:cBhvr>
                                    </p:animEffect>
                                    <p:set>
                                      <p:cBhvr>
                                        <p:cTn id="12" dur="1" fill="hold">
                                          <p:stCondLst>
                                            <p:cond delay="1999"/>
                                          </p:stCondLst>
                                        </p:cTn>
                                        <p:tgtEl>
                                          <p:spTgt spid="513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7" name="Picture 3" descr="Picture1xkbv"/>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362200"/>
            <a:ext cx="9144000" cy="4724400"/>
          </a:xfrm>
          <a:prstGeom prst="rect">
            <a:avLst/>
          </a:prstGeom>
          <a:noFill/>
          <a:ln w="317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11268" name="Line 4"/>
          <p:cNvSpPr>
            <a:spLocks noChangeShapeType="1"/>
          </p:cNvSpPr>
          <p:nvPr/>
        </p:nvSpPr>
        <p:spPr bwMode="auto">
          <a:xfrm>
            <a:off x="3581400" y="1447800"/>
            <a:ext cx="4191000" cy="2286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1269" name="Line 5"/>
          <p:cNvSpPr>
            <a:spLocks noChangeShapeType="1"/>
          </p:cNvSpPr>
          <p:nvPr/>
        </p:nvSpPr>
        <p:spPr bwMode="auto">
          <a:xfrm>
            <a:off x="2209800" y="1371600"/>
            <a:ext cx="2590800" cy="762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1270" name="Line 6"/>
          <p:cNvSpPr>
            <a:spLocks noChangeShapeType="1"/>
          </p:cNvSpPr>
          <p:nvPr/>
        </p:nvSpPr>
        <p:spPr bwMode="auto">
          <a:xfrm>
            <a:off x="3886200" y="1143000"/>
            <a:ext cx="34290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1271" name="Line 7"/>
          <p:cNvSpPr>
            <a:spLocks noChangeShapeType="1"/>
          </p:cNvSpPr>
          <p:nvPr/>
        </p:nvSpPr>
        <p:spPr bwMode="auto">
          <a:xfrm>
            <a:off x="2286000" y="1752600"/>
            <a:ext cx="3962400" cy="1524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1272" name="Rectangle 8"/>
          <p:cNvSpPr>
            <a:spLocks noChangeArrowheads="1"/>
          </p:cNvSpPr>
          <p:nvPr/>
        </p:nvSpPr>
        <p:spPr bwMode="auto">
          <a:xfrm>
            <a:off x="4724400" y="2286000"/>
            <a:ext cx="1828800" cy="838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273" name="Oval 9"/>
          <p:cNvSpPr>
            <a:spLocks noChangeArrowheads="1"/>
          </p:cNvSpPr>
          <p:nvPr/>
        </p:nvSpPr>
        <p:spPr bwMode="auto">
          <a:xfrm>
            <a:off x="3200400" y="3733800"/>
            <a:ext cx="2514600" cy="1066800"/>
          </a:xfrm>
          <a:prstGeom prst="ellipse">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1274" name="Line 10"/>
          <p:cNvSpPr>
            <a:spLocks noChangeShapeType="1"/>
          </p:cNvSpPr>
          <p:nvPr/>
        </p:nvSpPr>
        <p:spPr bwMode="auto">
          <a:xfrm>
            <a:off x="2438400" y="2895600"/>
            <a:ext cx="44958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1275" name="Line 11"/>
          <p:cNvSpPr>
            <a:spLocks noChangeShapeType="1"/>
          </p:cNvSpPr>
          <p:nvPr/>
        </p:nvSpPr>
        <p:spPr bwMode="auto">
          <a:xfrm>
            <a:off x="2667000" y="2819400"/>
            <a:ext cx="2743200" cy="762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1276" name="Rectangle 12"/>
          <p:cNvSpPr>
            <a:spLocks noChangeArrowheads="1"/>
          </p:cNvSpPr>
          <p:nvPr/>
        </p:nvSpPr>
        <p:spPr bwMode="auto">
          <a:xfrm>
            <a:off x="0" y="3276600"/>
            <a:ext cx="9144000" cy="4449763"/>
          </a:xfrm>
          <a:prstGeom prst="rect">
            <a:avLst/>
          </a:prstGeom>
          <a:noFill/>
          <a:ln w="9525">
            <a:solidFill>
              <a:srgbClr val="ECE97D"/>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742950" lvl="1" indent="-285750">
              <a:spcBef>
                <a:spcPct val="20000"/>
              </a:spcBef>
              <a:buFontTx/>
              <a:buChar char="–"/>
            </a:pPr>
            <a:r>
              <a:rPr lang="en-US" sz="3200" b="1">
                <a:latin typeface="Times New Roman" pitchFamily="18" charset="0"/>
              </a:rPr>
              <a:t>    </a:t>
            </a:r>
            <a:r>
              <a:rPr lang="en-US" sz="3200" b="1">
                <a:solidFill>
                  <a:schemeClr val="accent2"/>
                </a:solidFill>
                <a:latin typeface="Times New Roman" pitchFamily="18" charset="0"/>
              </a:rPr>
              <a:t>Đến giờ xuất phát, chiêng trống nổi lên thì cả mười con voi lao đầu chạy. Cái dáng lầm lì, chậm chạp thường ngày bỗng dưng biến mất. Cả bầy hăng máu phóng như bay. Bụi cuốn mù mịt. Các chàng man – gát phải rất gan dạ và khéo léo điều khiển cho voi về trúng đích. </a:t>
            </a:r>
          </a:p>
        </p:txBody>
      </p:sp>
      <p:sp>
        <p:nvSpPr>
          <p:cNvPr id="11279" name="WordArt 15" descr="White marble"/>
          <p:cNvSpPr>
            <a:spLocks noChangeArrowheads="1" noChangeShapeType="1" noTextEdit="1"/>
          </p:cNvSpPr>
          <p:nvPr/>
        </p:nvSpPr>
        <p:spPr bwMode="auto">
          <a:xfrm>
            <a:off x="3581400" y="762000"/>
            <a:ext cx="2276475" cy="523875"/>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a:ln w="9525">
                  <a:round/>
                  <a:headEnd/>
                  <a:tailEnd/>
                </a:ln>
                <a:blipFill dpi="0" rotWithShape="0">
                  <a:blip r:embed="rId3"/>
                  <a:srcRect/>
                  <a:tile tx="0" ty="0" sx="100000" sy="100000" flip="none" algn="tl"/>
                </a:blipFill>
                <a:latin typeface="Arial"/>
                <a:cs typeface="Arial"/>
              </a:rPr>
              <a:t>CHÍNH TẢ :</a:t>
            </a:r>
          </a:p>
        </p:txBody>
      </p:sp>
      <p:sp>
        <p:nvSpPr>
          <p:cNvPr id="11280" name="WordArt 16"/>
          <p:cNvSpPr>
            <a:spLocks noChangeArrowheads="1" noChangeShapeType="1" noTextEdit="1"/>
          </p:cNvSpPr>
          <p:nvPr/>
        </p:nvSpPr>
        <p:spPr bwMode="auto">
          <a:xfrm>
            <a:off x="1524000" y="1524000"/>
            <a:ext cx="6515100" cy="698500"/>
          </a:xfrm>
          <a:prstGeom prst="rect">
            <a:avLst/>
          </a:prstGeom>
          <a:extLst>
            <a:ext uri="{AF507438-7753-43E0-B8FC-AC1667EBCBE1}">
              <a14:hiddenEffects xmlns:a14="http://schemas.microsoft.com/office/drawing/2010/main">
                <a:effectLst/>
              </a14:hiddenEffects>
            </a:ext>
          </a:extLst>
        </p:spPr>
        <p:txBody>
          <a:bodyPr wrap="none" fromWordArt="1">
            <a:prstTxWarp prst="textTriangle">
              <a:avLst>
                <a:gd name="adj" fmla="val 50000"/>
              </a:avLst>
            </a:prstTxWarp>
            <a:scene3d>
              <a:camera prst="legacyObliqueTopLeft"/>
              <a:lightRig rig="legacyNormal3" dir="r"/>
            </a:scene3d>
            <a:sp3d extrusionH="201600" prstMaterial="legacyMatte">
              <a:extrusionClr>
                <a:srgbClr val="0066CC"/>
              </a:extrusionClr>
            </a:sp3d>
          </a:bodyPr>
          <a:lstStyle/>
          <a:p>
            <a:pPr algn="ctr"/>
            <a:r>
              <a:rPr lang="en-US" sz="3600" kern="10">
                <a:ln w="9525">
                  <a:round/>
                  <a:headEnd/>
                  <a:tailEnd/>
                </a:ln>
                <a:solidFill>
                  <a:srgbClr val="FF0000"/>
                </a:solidFill>
                <a:latin typeface="Times New Roman"/>
                <a:cs typeface="Times New Roman"/>
              </a:rPr>
              <a:t>HỘI ĐUA VOI Ở TÂY NGUYÊN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Line 3"/>
          <p:cNvSpPr>
            <a:spLocks noChangeShapeType="1"/>
          </p:cNvSpPr>
          <p:nvPr/>
        </p:nvSpPr>
        <p:spPr bwMode="auto">
          <a:xfrm>
            <a:off x="3581400" y="1447800"/>
            <a:ext cx="4191000" cy="2286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5364" name="Line 4"/>
          <p:cNvSpPr>
            <a:spLocks noChangeShapeType="1"/>
          </p:cNvSpPr>
          <p:nvPr/>
        </p:nvSpPr>
        <p:spPr bwMode="auto">
          <a:xfrm>
            <a:off x="2209800" y="1371600"/>
            <a:ext cx="2590800" cy="762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5365" name="Line 5"/>
          <p:cNvSpPr>
            <a:spLocks noChangeShapeType="1"/>
          </p:cNvSpPr>
          <p:nvPr/>
        </p:nvSpPr>
        <p:spPr bwMode="auto">
          <a:xfrm>
            <a:off x="3886200" y="1143000"/>
            <a:ext cx="34290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5366" name="Line 6"/>
          <p:cNvSpPr>
            <a:spLocks noChangeShapeType="1"/>
          </p:cNvSpPr>
          <p:nvPr/>
        </p:nvSpPr>
        <p:spPr bwMode="auto">
          <a:xfrm>
            <a:off x="2286000" y="1752600"/>
            <a:ext cx="3962400" cy="1524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5367" name="Rectangle 7"/>
          <p:cNvSpPr>
            <a:spLocks noChangeArrowheads="1"/>
          </p:cNvSpPr>
          <p:nvPr/>
        </p:nvSpPr>
        <p:spPr bwMode="auto">
          <a:xfrm>
            <a:off x="4724400" y="2286000"/>
            <a:ext cx="1828800" cy="838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5368" name="Oval 8"/>
          <p:cNvSpPr>
            <a:spLocks noChangeArrowheads="1"/>
          </p:cNvSpPr>
          <p:nvPr/>
        </p:nvSpPr>
        <p:spPr bwMode="auto">
          <a:xfrm>
            <a:off x="3200400" y="3733800"/>
            <a:ext cx="2514600" cy="1066800"/>
          </a:xfrm>
          <a:prstGeom prst="ellipse">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5369" name="Line 9"/>
          <p:cNvSpPr>
            <a:spLocks noChangeShapeType="1"/>
          </p:cNvSpPr>
          <p:nvPr/>
        </p:nvSpPr>
        <p:spPr bwMode="auto">
          <a:xfrm>
            <a:off x="2438400" y="2895600"/>
            <a:ext cx="44958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5370" name="Line 10"/>
          <p:cNvSpPr>
            <a:spLocks noChangeShapeType="1"/>
          </p:cNvSpPr>
          <p:nvPr/>
        </p:nvSpPr>
        <p:spPr bwMode="auto">
          <a:xfrm>
            <a:off x="2667000" y="2819400"/>
            <a:ext cx="2743200" cy="762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5373" name="WordArt 13" descr="White marble"/>
          <p:cNvSpPr>
            <a:spLocks noChangeArrowheads="1" noChangeShapeType="1" noTextEdit="1"/>
          </p:cNvSpPr>
          <p:nvPr/>
        </p:nvSpPr>
        <p:spPr bwMode="auto">
          <a:xfrm>
            <a:off x="3581400" y="762000"/>
            <a:ext cx="2276475" cy="523875"/>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a:ln w="9525">
                  <a:round/>
                  <a:headEnd/>
                  <a:tailEnd/>
                </a:ln>
                <a:blipFill dpi="0" rotWithShape="0">
                  <a:blip r:embed="rId2"/>
                  <a:srcRect/>
                  <a:tile tx="0" ty="0" sx="100000" sy="100000" flip="none" algn="tl"/>
                </a:blipFill>
                <a:latin typeface="Arial"/>
                <a:cs typeface="Arial"/>
              </a:rPr>
              <a:t>CHÍNH TẢ :</a:t>
            </a:r>
          </a:p>
        </p:txBody>
      </p:sp>
      <p:sp>
        <p:nvSpPr>
          <p:cNvPr id="15374" name="WordArt 14"/>
          <p:cNvSpPr>
            <a:spLocks noChangeArrowheads="1" noChangeShapeType="1" noTextEdit="1"/>
          </p:cNvSpPr>
          <p:nvPr/>
        </p:nvSpPr>
        <p:spPr bwMode="auto">
          <a:xfrm>
            <a:off x="1524000" y="1524000"/>
            <a:ext cx="6515100" cy="698500"/>
          </a:xfrm>
          <a:prstGeom prst="rect">
            <a:avLst/>
          </a:prstGeom>
          <a:extLst>
            <a:ext uri="{AF507438-7753-43E0-B8FC-AC1667EBCBE1}">
              <a14:hiddenEffects xmlns:a14="http://schemas.microsoft.com/office/drawing/2010/main">
                <a:effectLst/>
              </a14:hiddenEffects>
            </a:ext>
          </a:extLst>
        </p:spPr>
        <p:txBody>
          <a:bodyPr wrap="none" fromWordArt="1">
            <a:prstTxWarp prst="textTriangle">
              <a:avLst>
                <a:gd name="adj" fmla="val 50000"/>
              </a:avLst>
            </a:prstTxWarp>
            <a:scene3d>
              <a:camera prst="legacyObliqueTopLeft"/>
              <a:lightRig rig="legacyNormal3" dir="r"/>
            </a:scene3d>
            <a:sp3d extrusionH="201600" prstMaterial="legacyMatte">
              <a:extrusionClr>
                <a:srgbClr val="0066CC"/>
              </a:extrusionClr>
            </a:sp3d>
          </a:bodyPr>
          <a:lstStyle/>
          <a:p>
            <a:pPr algn="ctr"/>
            <a:r>
              <a:rPr lang="en-US" sz="3600" kern="10">
                <a:ln w="9525">
                  <a:round/>
                  <a:headEnd/>
                  <a:tailEnd/>
                </a:ln>
                <a:solidFill>
                  <a:srgbClr val="FF0000"/>
                </a:solidFill>
                <a:latin typeface="Times New Roman"/>
                <a:cs typeface="Times New Roman"/>
              </a:rPr>
              <a:t>HỘI ĐUA VOI Ở TÂY NGUYÊN </a:t>
            </a:r>
          </a:p>
        </p:txBody>
      </p:sp>
      <p:sp>
        <p:nvSpPr>
          <p:cNvPr id="15376" name="Text Box 16"/>
          <p:cNvSpPr txBox="1">
            <a:spLocks noChangeArrowheads="1"/>
          </p:cNvSpPr>
          <p:nvPr/>
        </p:nvSpPr>
        <p:spPr bwMode="auto">
          <a:xfrm>
            <a:off x="990600" y="2743200"/>
            <a:ext cx="7696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solidFill>
                  <a:schemeClr val="accent2"/>
                </a:solidFill>
              </a:rPr>
              <a:t>   Voi đua có cử chỉ gì ngộ nghĩnh,dễ thương ?</a:t>
            </a:r>
          </a:p>
        </p:txBody>
      </p:sp>
      <p:sp>
        <p:nvSpPr>
          <p:cNvPr id="15377" name="Text Box 17"/>
          <p:cNvSpPr txBox="1">
            <a:spLocks noChangeArrowheads="1"/>
          </p:cNvSpPr>
          <p:nvPr/>
        </p:nvSpPr>
        <p:spPr bwMode="auto">
          <a:xfrm>
            <a:off x="381000" y="3200400"/>
            <a:ext cx="87630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           </a:t>
            </a:r>
            <a:r>
              <a:rPr lang="en-US" sz="2400" b="1">
                <a:solidFill>
                  <a:srgbClr val="FF0000"/>
                </a:solidFill>
              </a:rPr>
              <a:t>Những chú voi chạy đến đích trước tiên đều ghìm đà ,huơ vòi  chào những khán giả đã  nhiệt liệt cổ vũ khen ngợi chúng .</a:t>
            </a:r>
          </a:p>
        </p:txBody>
      </p:sp>
      <p:pic>
        <p:nvPicPr>
          <p:cNvPr id="15378" name="Picture 18" descr="E1D9D76DECD649AF8BEFAAC206169413"/>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81000" y="457200"/>
            <a:ext cx="857250" cy="2857500"/>
          </a:xfrm>
          <a:prstGeom prst="rect">
            <a:avLst/>
          </a:prstGeom>
          <a:noFill/>
          <a:extLst>
            <a:ext uri="{909E8E84-426E-40DD-AFC4-6F175D3DCCD1}">
              <a14:hiddenFill xmlns:a14="http://schemas.microsoft.com/office/drawing/2010/main">
                <a:solidFill>
                  <a:srgbClr val="FFFFFF"/>
                </a:solidFill>
              </a14:hiddenFill>
            </a:ext>
          </a:extLst>
        </p:spPr>
      </p:pic>
      <p:pic>
        <p:nvPicPr>
          <p:cNvPr id="15379" name="Picture 19" descr="E1D9D76DECD649AF8BEFAAC206169413"/>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001000" y="4000500"/>
            <a:ext cx="857250" cy="28575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5376">
                                            <p:txEl>
                                              <p:pRg st="0" end="0"/>
                                            </p:txEl>
                                          </p:spTgt>
                                        </p:tgtEl>
                                        <p:attrNameLst>
                                          <p:attrName>style.visibility</p:attrName>
                                        </p:attrNameLst>
                                      </p:cBhvr>
                                      <p:to>
                                        <p:strVal val="visible"/>
                                      </p:to>
                                    </p:set>
                                    <p:anim calcmode="lin" valueType="num">
                                      <p:cBhvr additive="base">
                                        <p:cTn id="7" dur="500" fill="hold"/>
                                        <p:tgtEl>
                                          <p:spTgt spid="1537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7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15377"/>
                                        </p:tgtEl>
                                        <p:attrNameLst>
                                          <p:attrName>style.visibility</p:attrName>
                                        </p:attrNameLst>
                                      </p:cBhvr>
                                      <p:to>
                                        <p:strVal val="visible"/>
                                      </p:to>
                                    </p:set>
                                    <p:animEffect transition="in" filter="diamond(in)">
                                      <p:cBhvr>
                                        <p:cTn id="13" dur="2000"/>
                                        <p:tgtEl>
                                          <p:spTgt spid="153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7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3" name="WordArt 5" descr="White marble"/>
          <p:cNvSpPr>
            <a:spLocks noChangeArrowheads="1" noChangeShapeType="1" noTextEdit="1"/>
          </p:cNvSpPr>
          <p:nvPr/>
        </p:nvSpPr>
        <p:spPr bwMode="auto">
          <a:xfrm>
            <a:off x="3352800" y="1066800"/>
            <a:ext cx="2276475" cy="523875"/>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a:ln w="9525">
                  <a:round/>
                  <a:headEnd/>
                  <a:tailEnd/>
                </a:ln>
                <a:blipFill dpi="0" rotWithShape="0">
                  <a:blip r:embed="rId2"/>
                  <a:srcRect/>
                  <a:tile tx="0" ty="0" sx="100000" sy="100000" flip="none" algn="tl"/>
                </a:blipFill>
                <a:latin typeface="Arial"/>
                <a:cs typeface="Arial"/>
              </a:rPr>
              <a:t>CHÍNH TẢ :</a:t>
            </a:r>
          </a:p>
        </p:txBody>
      </p:sp>
      <p:sp>
        <p:nvSpPr>
          <p:cNvPr id="12294" name="WordArt 6"/>
          <p:cNvSpPr>
            <a:spLocks noChangeArrowheads="1" noChangeShapeType="1" noTextEdit="1"/>
          </p:cNvSpPr>
          <p:nvPr/>
        </p:nvSpPr>
        <p:spPr bwMode="auto">
          <a:xfrm>
            <a:off x="1371600" y="1828800"/>
            <a:ext cx="6515100" cy="698500"/>
          </a:xfrm>
          <a:prstGeom prst="rect">
            <a:avLst/>
          </a:prstGeom>
          <a:extLst>
            <a:ext uri="{AF507438-7753-43E0-B8FC-AC1667EBCBE1}">
              <a14:hiddenEffects xmlns:a14="http://schemas.microsoft.com/office/drawing/2010/main">
                <a:effectLst/>
              </a14:hiddenEffects>
            </a:ext>
          </a:extLst>
        </p:spPr>
        <p:txBody>
          <a:bodyPr wrap="none" fromWordArt="1">
            <a:prstTxWarp prst="textTriangle">
              <a:avLst>
                <a:gd name="adj" fmla="val 50000"/>
              </a:avLst>
            </a:prstTxWarp>
            <a:scene3d>
              <a:camera prst="legacyObliqueTopLeft"/>
              <a:lightRig rig="legacyNormal3" dir="r"/>
            </a:scene3d>
            <a:sp3d extrusionH="201600" prstMaterial="legacyMatte">
              <a:extrusionClr>
                <a:srgbClr val="0066CC"/>
              </a:extrusionClr>
            </a:sp3d>
          </a:bodyPr>
          <a:lstStyle/>
          <a:p>
            <a:pPr algn="ctr"/>
            <a:r>
              <a:rPr lang="en-US" sz="3600" kern="10">
                <a:ln w="9525">
                  <a:round/>
                  <a:headEnd/>
                  <a:tailEnd/>
                </a:ln>
                <a:solidFill>
                  <a:srgbClr val="FF0000"/>
                </a:solidFill>
                <a:latin typeface="Times New Roman"/>
                <a:cs typeface="Times New Roman"/>
              </a:rPr>
              <a:t>HỘI ĐUA VOI Ở TÂY NGUYÊN </a:t>
            </a:r>
          </a:p>
        </p:txBody>
      </p:sp>
      <p:sp>
        <p:nvSpPr>
          <p:cNvPr id="12295" name="Text Box 7"/>
          <p:cNvSpPr txBox="1">
            <a:spLocks noChangeArrowheads="1"/>
          </p:cNvSpPr>
          <p:nvPr/>
        </p:nvSpPr>
        <p:spPr bwMode="auto">
          <a:xfrm>
            <a:off x="2362200" y="2971800"/>
            <a:ext cx="4191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LUYỆN VIẾT TỪ KHÓ </a:t>
            </a:r>
          </a:p>
        </p:txBody>
      </p:sp>
      <p:sp>
        <p:nvSpPr>
          <p:cNvPr id="12296" name="Text Box 8"/>
          <p:cNvSpPr txBox="1">
            <a:spLocks noChangeArrowheads="1"/>
          </p:cNvSpPr>
          <p:nvPr/>
        </p:nvSpPr>
        <p:spPr bwMode="auto">
          <a:xfrm>
            <a:off x="1905000" y="3962400"/>
            <a:ext cx="2286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xuất phát </a:t>
            </a:r>
          </a:p>
        </p:txBody>
      </p:sp>
      <p:sp>
        <p:nvSpPr>
          <p:cNvPr id="12297" name="Text Box 9"/>
          <p:cNvSpPr txBox="1">
            <a:spLocks noChangeArrowheads="1"/>
          </p:cNvSpPr>
          <p:nvPr/>
        </p:nvSpPr>
        <p:spPr bwMode="auto">
          <a:xfrm>
            <a:off x="1905000" y="46482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chiêng trống </a:t>
            </a:r>
          </a:p>
        </p:txBody>
      </p:sp>
      <p:sp>
        <p:nvSpPr>
          <p:cNvPr id="12298" name="Text Box 10"/>
          <p:cNvSpPr txBox="1">
            <a:spLocks noChangeArrowheads="1"/>
          </p:cNvSpPr>
          <p:nvPr/>
        </p:nvSpPr>
        <p:spPr bwMode="auto">
          <a:xfrm>
            <a:off x="1981200" y="5410200"/>
            <a:ext cx="2209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bỗng dưng </a:t>
            </a:r>
          </a:p>
        </p:txBody>
      </p:sp>
      <p:sp>
        <p:nvSpPr>
          <p:cNvPr id="12299" name="Text Box 11"/>
          <p:cNvSpPr txBox="1">
            <a:spLocks noChangeArrowheads="1"/>
          </p:cNvSpPr>
          <p:nvPr/>
        </p:nvSpPr>
        <p:spPr bwMode="auto">
          <a:xfrm>
            <a:off x="5257800" y="3962400"/>
            <a:ext cx="2438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hăng máu </a:t>
            </a:r>
          </a:p>
        </p:txBody>
      </p:sp>
      <p:sp>
        <p:nvSpPr>
          <p:cNvPr id="12300" name="Text Box 12"/>
          <p:cNvSpPr txBox="1">
            <a:spLocks noChangeArrowheads="1"/>
          </p:cNvSpPr>
          <p:nvPr/>
        </p:nvSpPr>
        <p:spPr bwMode="auto">
          <a:xfrm>
            <a:off x="5334000" y="4572000"/>
            <a:ext cx="259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man – gát </a:t>
            </a:r>
          </a:p>
        </p:txBody>
      </p:sp>
      <p:sp>
        <p:nvSpPr>
          <p:cNvPr id="12301" name="Text Box 13"/>
          <p:cNvSpPr txBox="1">
            <a:spLocks noChangeArrowheads="1"/>
          </p:cNvSpPr>
          <p:nvPr/>
        </p:nvSpPr>
        <p:spPr bwMode="auto">
          <a:xfrm>
            <a:off x="5486400" y="5334000"/>
            <a:ext cx="1600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gan dạ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2296"/>
                                        </p:tgtEl>
                                        <p:attrNameLst>
                                          <p:attrName>style.visibility</p:attrName>
                                        </p:attrNameLst>
                                      </p:cBhvr>
                                      <p:to>
                                        <p:strVal val="visible"/>
                                      </p:to>
                                    </p:set>
                                    <p:animEffect transition="in" filter="diamond(in)">
                                      <p:cBhvr>
                                        <p:cTn id="7" dur="2000"/>
                                        <p:tgtEl>
                                          <p:spTgt spid="1229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297"/>
                                        </p:tgtEl>
                                        <p:attrNameLst>
                                          <p:attrName>style.visibility</p:attrName>
                                        </p:attrNameLst>
                                      </p:cBhvr>
                                      <p:to>
                                        <p:strVal val="visible"/>
                                      </p:to>
                                    </p:set>
                                    <p:animEffect transition="in" filter="blinds(horizontal)">
                                      <p:cBhvr>
                                        <p:cTn id="12" dur="500"/>
                                        <p:tgtEl>
                                          <p:spTgt spid="1229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2298"/>
                                        </p:tgtEl>
                                        <p:attrNameLst>
                                          <p:attrName>style.visibility</p:attrName>
                                        </p:attrNameLst>
                                      </p:cBhvr>
                                      <p:to>
                                        <p:strVal val="visible"/>
                                      </p:to>
                                    </p:set>
                                    <p:animEffect transition="in" filter="checkerboard(across)">
                                      <p:cBhvr>
                                        <p:cTn id="17" dur="500"/>
                                        <p:tgtEl>
                                          <p:spTgt spid="1229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2299"/>
                                        </p:tgtEl>
                                        <p:attrNameLst>
                                          <p:attrName>style.visibility</p:attrName>
                                        </p:attrNameLst>
                                      </p:cBhvr>
                                      <p:to>
                                        <p:strVal val="visible"/>
                                      </p:to>
                                    </p:set>
                                    <p:animEffect transition="in" filter="box(in)">
                                      <p:cBhvr>
                                        <p:cTn id="22" dur="500"/>
                                        <p:tgtEl>
                                          <p:spTgt spid="1229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2300"/>
                                        </p:tgtEl>
                                        <p:attrNameLst>
                                          <p:attrName>style.visibility</p:attrName>
                                        </p:attrNameLst>
                                      </p:cBhvr>
                                      <p:to>
                                        <p:strVal val="visible"/>
                                      </p:to>
                                    </p:set>
                                    <p:animEffect transition="in" filter="box(in)">
                                      <p:cBhvr>
                                        <p:cTn id="27" dur="500"/>
                                        <p:tgtEl>
                                          <p:spTgt spid="1230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2301"/>
                                        </p:tgtEl>
                                        <p:attrNameLst>
                                          <p:attrName>style.visibility</p:attrName>
                                        </p:attrNameLst>
                                      </p:cBhvr>
                                      <p:to>
                                        <p:strVal val="visible"/>
                                      </p:to>
                                    </p:set>
                                    <p:animEffect transition="in" filter="box(in)">
                                      <p:cBhvr>
                                        <p:cTn id="32" dur="500"/>
                                        <p:tgtEl>
                                          <p:spTgt spid="123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6" grpId="0"/>
      <p:bldP spid="12297" grpId="0"/>
      <p:bldP spid="12298" grpId="0"/>
      <p:bldP spid="12299" grpId="0"/>
      <p:bldP spid="12300" grpId="0"/>
      <p:bldP spid="1230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Picture1xkbv"/>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362200"/>
            <a:ext cx="9144000" cy="4724400"/>
          </a:xfrm>
          <a:prstGeom prst="rect">
            <a:avLst/>
          </a:prstGeom>
          <a:noFill/>
          <a:ln w="317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13315" name="Line 3"/>
          <p:cNvSpPr>
            <a:spLocks noChangeShapeType="1"/>
          </p:cNvSpPr>
          <p:nvPr/>
        </p:nvSpPr>
        <p:spPr bwMode="auto">
          <a:xfrm>
            <a:off x="3581400" y="1447800"/>
            <a:ext cx="4191000" cy="2286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3316" name="Line 4"/>
          <p:cNvSpPr>
            <a:spLocks noChangeShapeType="1"/>
          </p:cNvSpPr>
          <p:nvPr/>
        </p:nvSpPr>
        <p:spPr bwMode="auto">
          <a:xfrm>
            <a:off x="2209800" y="1371600"/>
            <a:ext cx="2590800" cy="762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3317" name="Line 5"/>
          <p:cNvSpPr>
            <a:spLocks noChangeShapeType="1"/>
          </p:cNvSpPr>
          <p:nvPr/>
        </p:nvSpPr>
        <p:spPr bwMode="auto">
          <a:xfrm>
            <a:off x="3886200" y="1143000"/>
            <a:ext cx="34290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3318" name="Line 6"/>
          <p:cNvSpPr>
            <a:spLocks noChangeShapeType="1"/>
          </p:cNvSpPr>
          <p:nvPr/>
        </p:nvSpPr>
        <p:spPr bwMode="auto">
          <a:xfrm>
            <a:off x="2286000" y="1752600"/>
            <a:ext cx="3962400" cy="1524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3319" name="Rectangle 7"/>
          <p:cNvSpPr>
            <a:spLocks noChangeArrowheads="1"/>
          </p:cNvSpPr>
          <p:nvPr/>
        </p:nvSpPr>
        <p:spPr bwMode="auto">
          <a:xfrm>
            <a:off x="4724400" y="2286000"/>
            <a:ext cx="1828800" cy="838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3320" name="Oval 8"/>
          <p:cNvSpPr>
            <a:spLocks noChangeArrowheads="1"/>
          </p:cNvSpPr>
          <p:nvPr/>
        </p:nvSpPr>
        <p:spPr bwMode="auto">
          <a:xfrm>
            <a:off x="3200400" y="3733800"/>
            <a:ext cx="2514600" cy="1066800"/>
          </a:xfrm>
          <a:prstGeom prst="ellipse">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3321" name="Line 9"/>
          <p:cNvSpPr>
            <a:spLocks noChangeShapeType="1"/>
          </p:cNvSpPr>
          <p:nvPr/>
        </p:nvSpPr>
        <p:spPr bwMode="auto">
          <a:xfrm>
            <a:off x="2438400" y="2895600"/>
            <a:ext cx="44958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3322" name="Line 10"/>
          <p:cNvSpPr>
            <a:spLocks noChangeShapeType="1"/>
          </p:cNvSpPr>
          <p:nvPr/>
        </p:nvSpPr>
        <p:spPr bwMode="auto">
          <a:xfrm>
            <a:off x="2667000" y="2819400"/>
            <a:ext cx="2743200" cy="762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3323" name="Rectangle 11"/>
          <p:cNvSpPr>
            <a:spLocks noChangeArrowheads="1"/>
          </p:cNvSpPr>
          <p:nvPr/>
        </p:nvSpPr>
        <p:spPr bwMode="auto">
          <a:xfrm>
            <a:off x="0" y="3276600"/>
            <a:ext cx="9144000" cy="4449763"/>
          </a:xfrm>
          <a:prstGeom prst="rect">
            <a:avLst/>
          </a:prstGeom>
          <a:noFill/>
          <a:ln w="9525">
            <a:solidFill>
              <a:srgbClr val="ECE97D"/>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742950" lvl="1" indent="-285750">
              <a:spcBef>
                <a:spcPct val="20000"/>
              </a:spcBef>
              <a:buFontTx/>
              <a:buChar char="–"/>
            </a:pPr>
            <a:r>
              <a:rPr lang="en-US" sz="3200" b="1">
                <a:latin typeface="Times New Roman" pitchFamily="18" charset="0"/>
              </a:rPr>
              <a:t>    </a:t>
            </a:r>
            <a:r>
              <a:rPr lang="en-US" sz="3200" b="1">
                <a:solidFill>
                  <a:schemeClr val="accent2"/>
                </a:solidFill>
                <a:latin typeface="Times New Roman" pitchFamily="18" charset="0"/>
              </a:rPr>
              <a:t>Đến giờ </a:t>
            </a:r>
            <a:r>
              <a:rPr lang="en-US" sz="3200" b="1">
                <a:solidFill>
                  <a:srgbClr val="FF0000"/>
                </a:solidFill>
                <a:latin typeface="Times New Roman" pitchFamily="18" charset="0"/>
              </a:rPr>
              <a:t>xuất phát</a:t>
            </a:r>
            <a:r>
              <a:rPr lang="en-US" sz="3200" b="1">
                <a:solidFill>
                  <a:schemeClr val="accent2"/>
                </a:solidFill>
                <a:latin typeface="Times New Roman" pitchFamily="18" charset="0"/>
              </a:rPr>
              <a:t>, </a:t>
            </a:r>
            <a:r>
              <a:rPr lang="en-US" sz="3200" b="1">
                <a:solidFill>
                  <a:srgbClr val="FF0000"/>
                </a:solidFill>
                <a:latin typeface="Times New Roman" pitchFamily="18" charset="0"/>
              </a:rPr>
              <a:t>chiêng trống</a:t>
            </a:r>
            <a:r>
              <a:rPr lang="en-US" sz="3200" b="1">
                <a:solidFill>
                  <a:schemeClr val="accent2"/>
                </a:solidFill>
                <a:latin typeface="Times New Roman" pitchFamily="18" charset="0"/>
              </a:rPr>
              <a:t> nổi lên thì cả mười con voi lao đầu chạy. Cái dáng lầm lì, chậm chạp thường ngày </a:t>
            </a:r>
            <a:r>
              <a:rPr lang="en-US" sz="3200" b="1">
                <a:solidFill>
                  <a:srgbClr val="FF0000"/>
                </a:solidFill>
                <a:latin typeface="Times New Roman" pitchFamily="18" charset="0"/>
              </a:rPr>
              <a:t>bỗng dưng</a:t>
            </a:r>
            <a:r>
              <a:rPr lang="en-US" sz="3200" b="1">
                <a:solidFill>
                  <a:schemeClr val="accent2"/>
                </a:solidFill>
                <a:latin typeface="Times New Roman" pitchFamily="18" charset="0"/>
              </a:rPr>
              <a:t> biến mất. Cả bầy </a:t>
            </a:r>
            <a:r>
              <a:rPr lang="en-US" sz="3200" b="1">
                <a:solidFill>
                  <a:srgbClr val="FF0000"/>
                </a:solidFill>
                <a:latin typeface="Times New Roman" pitchFamily="18" charset="0"/>
              </a:rPr>
              <a:t>hăng máu</a:t>
            </a:r>
            <a:r>
              <a:rPr lang="en-US" sz="3200" b="1">
                <a:solidFill>
                  <a:schemeClr val="accent2"/>
                </a:solidFill>
                <a:latin typeface="Times New Roman" pitchFamily="18" charset="0"/>
              </a:rPr>
              <a:t> phóng như bay. Bụi cuốn mù mịt. Các chàng </a:t>
            </a:r>
            <a:r>
              <a:rPr lang="en-US" sz="3200" b="1">
                <a:solidFill>
                  <a:srgbClr val="FF0000"/>
                </a:solidFill>
                <a:latin typeface="Times New Roman" pitchFamily="18" charset="0"/>
              </a:rPr>
              <a:t>man – gát</a:t>
            </a:r>
            <a:r>
              <a:rPr lang="en-US" sz="3200" b="1">
                <a:solidFill>
                  <a:schemeClr val="accent2"/>
                </a:solidFill>
                <a:latin typeface="Times New Roman" pitchFamily="18" charset="0"/>
              </a:rPr>
              <a:t> phải rất </a:t>
            </a:r>
            <a:r>
              <a:rPr lang="en-US" sz="3200" b="1">
                <a:solidFill>
                  <a:srgbClr val="FF0000"/>
                </a:solidFill>
                <a:latin typeface="Times New Roman" pitchFamily="18" charset="0"/>
              </a:rPr>
              <a:t>gan dạ</a:t>
            </a:r>
            <a:r>
              <a:rPr lang="en-US" sz="3200" b="1">
                <a:solidFill>
                  <a:schemeClr val="accent2"/>
                </a:solidFill>
                <a:latin typeface="Times New Roman" pitchFamily="18" charset="0"/>
              </a:rPr>
              <a:t> và khéo léo điều khiển cho voi về trúng đích. </a:t>
            </a:r>
          </a:p>
        </p:txBody>
      </p:sp>
      <p:sp>
        <p:nvSpPr>
          <p:cNvPr id="13325" name="WordArt 13" descr="White marble"/>
          <p:cNvSpPr>
            <a:spLocks noChangeArrowheads="1" noChangeShapeType="1" noTextEdit="1"/>
          </p:cNvSpPr>
          <p:nvPr/>
        </p:nvSpPr>
        <p:spPr bwMode="auto">
          <a:xfrm>
            <a:off x="3581400" y="762000"/>
            <a:ext cx="2276475" cy="523875"/>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a:ln w="9525">
                  <a:round/>
                  <a:headEnd/>
                  <a:tailEnd/>
                </a:ln>
                <a:blipFill dpi="0" rotWithShape="0">
                  <a:blip r:embed="rId3"/>
                  <a:srcRect/>
                  <a:tile tx="0" ty="0" sx="100000" sy="100000" flip="none" algn="tl"/>
                </a:blipFill>
                <a:latin typeface="Arial"/>
                <a:cs typeface="Arial"/>
              </a:rPr>
              <a:t>CHÍNH TẢ :</a:t>
            </a:r>
          </a:p>
        </p:txBody>
      </p:sp>
      <p:sp>
        <p:nvSpPr>
          <p:cNvPr id="13326" name="WordArt 14"/>
          <p:cNvSpPr>
            <a:spLocks noChangeArrowheads="1" noChangeShapeType="1" noTextEdit="1"/>
          </p:cNvSpPr>
          <p:nvPr/>
        </p:nvSpPr>
        <p:spPr bwMode="auto">
          <a:xfrm>
            <a:off x="1524000" y="1524000"/>
            <a:ext cx="6515100" cy="698500"/>
          </a:xfrm>
          <a:prstGeom prst="rect">
            <a:avLst/>
          </a:prstGeom>
          <a:extLst>
            <a:ext uri="{AF507438-7753-43E0-B8FC-AC1667EBCBE1}">
              <a14:hiddenEffects xmlns:a14="http://schemas.microsoft.com/office/drawing/2010/main">
                <a:effectLst/>
              </a14:hiddenEffects>
            </a:ext>
          </a:extLst>
        </p:spPr>
        <p:txBody>
          <a:bodyPr wrap="none" fromWordArt="1">
            <a:prstTxWarp prst="textTriangle">
              <a:avLst>
                <a:gd name="adj" fmla="val 50000"/>
              </a:avLst>
            </a:prstTxWarp>
            <a:scene3d>
              <a:camera prst="legacyObliqueTopLeft"/>
              <a:lightRig rig="legacyNormal3" dir="r"/>
            </a:scene3d>
            <a:sp3d extrusionH="201600" prstMaterial="legacyMatte">
              <a:extrusionClr>
                <a:srgbClr val="0066CC"/>
              </a:extrusionClr>
            </a:sp3d>
          </a:bodyPr>
          <a:lstStyle/>
          <a:p>
            <a:pPr algn="ctr"/>
            <a:r>
              <a:rPr lang="en-US" sz="3600" kern="10">
                <a:ln w="9525">
                  <a:round/>
                  <a:headEnd/>
                  <a:tailEnd/>
                </a:ln>
                <a:solidFill>
                  <a:srgbClr val="FF0000"/>
                </a:solidFill>
                <a:latin typeface="Times New Roman"/>
                <a:cs typeface="Times New Roman"/>
              </a:rPr>
              <a:t>HỘI ĐUA VOI Ở TÂY NGUYÊN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Line 2"/>
          <p:cNvSpPr>
            <a:spLocks noChangeShapeType="1"/>
          </p:cNvSpPr>
          <p:nvPr/>
        </p:nvSpPr>
        <p:spPr bwMode="auto">
          <a:xfrm>
            <a:off x="3581400" y="1447800"/>
            <a:ext cx="4191000" cy="2286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7411" name="Line 3"/>
          <p:cNvSpPr>
            <a:spLocks noChangeShapeType="1"/>
          </p:cNvSpPr>
          <p:nvPr/>
        </p:nvSpPr>
        <p:spPr bwMode="auto">
          <a:xfrm>
            <a:off x="2209800" y="1371600"/>
            <a:ext cx="2590800" cy="762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7412" name="Line 4"/>
          <p:cNvSpPr>
            <a:spLocks noChangeShapeType="1"/>
          </p:cNvSpPr>
          <p:nvPr/>
        </p:nvSpPr>
        <p:spPr bwMode="auto">
          <a:xfrm>
            <a:off x="3886200" y="1143000"/>
            <a:ext cx="34290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7413" name="Line 5"/>
          <p:cNvSpPr>
            <a:spLocks noChangeShapeType="1"/>
          </p:cNvSpPr>
          <p:nvPr/>
        </p:nvSpPr>
        <p:spPr bwMode="auto">
          <a:xfrm>
            <a:off x="2286000" y="1752600"/>
            <a:ext cx="3962400" cy="1524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7414" name="Rectangle 6"/>
          <p:cNvSpPr>
            <a:spLocks noChangeArrowheads="1"/>
          </p:cNvSpPr>
          <p:nvPr/>
        </p:nvSpPr>
        <p:spPr bwMode="auto">
          <a:xfrm>
            <a:off x="4724400" y="2286000"/>
            <a:ext cx="1828800" cy="838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7415" name="Oval 7"/>
          <p:cNvSpPr>
            <a:spLocks noChangeArrowheads="1"/>
          </p:cNvSpPr>
          <p:nvPr/>
        </p:nvSpPr>
        <p:spPr bwMode="auto">
          <a:xfrm>
            <a:off x="3200400" y="3733800"/>
            <a:ext cx="2514600" cy="1066800"/>
          </a:xfrm>
          <a:prstGeom prst="ellipse">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7416" name="Line 8"/>
          <p:cNvSpPr>
            <a:spLocks noChangeShapeType="1"/>
          </p:cNvSpPr>
          <p:nvPr/>
        </p:nvSpPr>
        <p:spPr bwMode="auto">
          <a:xfrm>
            <a:off x="2438400" y="2895600"/>
            <a:ext cx="44958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7417" name="Line 9"/>
          <p:cNvSpPr>
            <a:spLocks noChangeShapeType="1"/>
          </p:cNvSpPr>
          <p:nvPr/>
        </p:nvSpPr>
        <p:spPr bwMode="auto">
          <a:xfrm>
            <a:off x="2667000" y="2819400"/>
            <a:ext cx="2743200" cy="762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7419" name="WordArt 11" descr="White marble"/>
          <p:cNvSpPr>
            <a:spLocks noChangeArrowheads="1" noChangeShapeType="1" noTextEdit="1"/>
          </p:cNvSpPr>
          <p:nvPr/>
        </p:nvSpPr>
        <p:spPr bwMode="auto">
          <a:xfrm>
            <a:off x="3581400" y="762000"/>
            <a:ext cx="2276475" cy="523875"/>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a:ln w="9525">
                  <a:round/>
                  <a:headEnd/>
                  <a:tailEnd/>
                </a:ln>
                <a:blipFill dpi="0" rotWithShape="0">
                  <a:blip r:embed="rId2"/>
                  <a:srcRect/>
                  <a:tile tx="0" ty="0" sx="100000" sy="100000" flip="none" algn="tl"/>
                </a:blipFill>
                <a:latin typeface="Arial"/>
                <a:cs typeface="Arial"/>
              </a:rPr>
              <a:t>CHÍNH TẢ :</a:t>
            </a:r>
          </a:p>
        </p:txBody>
      </p:sp>
      <p:sp>
        <p:nvSpPr>
          <p:cNvPr id="17420" name="WordArt 12"/>
          <p:cNvSpPr>
            <a:spLocks noChangeArrowheads="1" noChangeShapeType="1" noTextEdit="1"/>
          </p:cNvSpPr>
          <p:nvPr/>
        </p:nvSpPr>
        <p:spPr bwMode="auto">
          <a:xfrm>
            <a:off x="1524000" y="2133600"/>
            <a:ext cx="6515100" cy="698500"/>
          </a:xfrm>
          <a:prstGeom prst="rect">
            <a:avLst/>
          </a:prstGeom>
          <a:extLst>
            <a:ext uri="{AF507438-7753-43E0-B8FC-AC1667EBCBE1}">
              <a14:hiddenEffects xmlns:a14="http://schemas.microsoft.com/office/drawing/2010/main">
                <a:effectLst/>
              </a14:hiddenEffects>
            </a:ext>
          </a:extLst>
        </p:spPr>
        <p:txBody>
          <a:bodyPr wrap="none" fromWordArt="1">
            <a:prstTxWarp prst="textTriangle">
              <a:avLst>
                <a:gd name="adj" fmla="val 50000"/>
              </a:avLst>
            </a:prstTxWarp>
            <a:scene3d>
              <a:camera prst="legacyObliqueTopLeft"/>
              <a:lightRig rig="legacyNormal3" dir="r"/>
            </a:scene3d>
            <a:sp3d extrusionH="201600" prstMaterial="legacyMatte">
              <a:extrusionClr>
                <a:srgbClr val="0066CC"/>
              </a:extrusionClr>
            </a:sp3d>
          </a:bodyPr>
          <a:lstStyle/>
          <a:p>
            <a:pPr algn="ctr"/>
            <a:r>
              <a:rPr lang="en-US" sz="3600" kern="10">
                <a:ln w="9525">
                  <a:round/>
                  <a:headEnd/>
                  <a:tailEnd/>
                </a:ln>
                <a:solidFill>
                  <a:srgbClr val="FF0000"/>
                </a:solidFill>
                <a:latin typeface="Times New Roman"/>
                <a:cs typeface="Times New Roman"/>
              </a:rPr>
              <a:t>HỘI ĐUA VOI Ở TÂY NGUYÊN </a:t>
            </a:r>
          </a:p>
        </p:txBody>
      </p:sp>
      <p:sp>
        <p:nvSpPr>
          <p:cNvPr id="17422" name="Text Box 14"/>
          <p:cNvSpPr txBox="1">
            <a:spLocks noChangeArrowheads="1"/>
          </p:cNvSpPr>
          <p:nvPr/>
        </p:nvSpPr>
        <p:spPr bwMode="auto">
          <a:xfrm>
            <a:off x="381000" y="3505200"/>
            <a:ext cx="876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400" b="1"/>
              <a:t>           </a:t>
            </a:r>
            <a:endParaRPr lang="en-US" sz="2400" b="1">
              <a:solidFill>
                <a:srgbClr val="FF0000"/>
              </a:solidFill>
            </a:endParaRPr>
          </a:p>
        </p:txBody>
      </p:sp>
      <p:pic>
        <p:nvPicPr>
          <p:cNvPr id="17423" name="Picture 15" descr="Rose-04-jun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3429000"/>
            <a:ext cx="228600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17424" name="Picture 16" descr="Rose-04-jun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4191000"/>
            <a:ext cx="2286000" cy="1905000"/>
          </a:xfrm>
          <a:prstGeom prst="rect">
            <a:avLst/>
          </a:prstGeom>
          <a:noFill/>
          <a:extLst>
            <a:ext uri="{909E8E84-426E-40DD-AFC4-6F175D3DCCD1}">
              <a14:hiddenFill xmlns:a14="http://schemas.microsoft.com/office/drawing/2010/main">
                <a:solidFill>
                  <a:srgbClr val="FFFFFF"/>
                </a:solidFill>
              </a14:hiddenFill>
            </a:ext>
          </a:extLst>
        </p:spPr>
      </p:pic>
      <p:pic>
        <p:nvPicPr>
          <p:cNvPr id="17425" name="Picture 17" descr="Rose-04-jun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4191000"/>
            <a:ext cx="2286000" cy="1905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Picture1xkbv"/>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362200"/>
            <a:ext cx="9144000" cy="4724400"/>
          </a:xfrm>
          <a:prstGeom prst="rect">
            <a:avLst/>
          </a:prstGeom>
          <a:noFill/>
          <a:ln w="317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18435" name="Line 3"/>
          <p:cNvSpPr>
            <a:spLocks noChangeShapeType="1"/>
          </p:cNvSpPr>
          <p:nvPr/>
        </p:nvSpPr>
        <p:spPr bwMode="auto">
          <a:xfrm>
            <a:off x="3581400" y="1447800"/>
            <a:ext cx="4191000" cy="2286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8436" name="Line 4"/>
          <p:cNvSpPr>
            <a:spLocks noChangeShapeType="1"/>
          </p:cNvSpPr>
          <p:nvPr/>
        </p:nvSpPr>
        <p:spPr bwMode="auto">
          <a:xfrm>
            <a:off x="2209800" y="1371600"/>
            <a:ext cx="2590800" cy="762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8437" name="Line 5"/>
          <p:cNvSpPr>
            <a:spLocks noChangeShapeType="1"/>
          </p:cNvSpPr>
          <p:nvPr/>
        </p:nvSpPr>
        <p:spPr bwMode="auto">
          <a:xfrm>
            <a:off x="3886200" y="1143000"/>
            <a:ext cx="34290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8438" name="Line 6"/>
          <p:cNvSpPr>
            <a:spLocks noChangeShapeType="1"/>
          </p:cNvSpPr>
          <p:nvPr/>
        </p:nvSpPr>
        <p:spPr bwMode="auto">
          <a:xfrm>
            <a:off x="2286000" y="1752600"/>
            <a:ext cx="3962400" cy="1524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8439" name="Rectangle 7"/>
          <p:cNvSpPr>
            <a:spLocks noChangeArrowheads="1"/>
          </p:cNvSpPr>
          <p:nvPr/>
        </p:nvSpPr>
        <p:spPr bwMode="auto">
          <a:xfrm>
            <a:off x="4724400" y="2286000"/>
            <a:ext cx="1828800" cy="838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8440" name="Oval 8"/>
          <p:cNvSpPr>
            <a:spLocks noChangeArrowheads="1"/>
          </p:cNvSpPr>
          <p:nvPr/>
        </p:nvSpPr>
        <p:spPr bwMode="auto">
          <a:xfrm>
            <a:off x="3200400" y="3733800"/>
            <a:ext cx="2514600" cy="1066800"/>
          </a:xfrm>
          <a:prstGeom prst="ellipse">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8441" name="Line 9"/>
          <p:cNvSpPr>
            <a:spLocks noChangeShapeType="1"/>
          </p:cNvSpPr>
          <p:nvPr/>
        </p:nvSpPr>
        <p:spPr bwMode="auto">
          <a:xfrm>
            <a:off x="2438400" y="2895600"/>
            <a:ext cx="449580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8442" name="Line 10"/>
          <p:cNvSpPr>
            <a:spLocks noChangeShapeType="1"/>
          </p:cNvSpPr>
          <p:nvPr/>
        </p:nvSpPr>
        <p:spPr bwMode="auto">
          <a:xfrm>
            <a:off x="2667000" y="2819400"/>
            <a:ext cx="2743200" cy="7620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8443" name="Rectangle 11"/>
          <p:cNvSpPr>
            <a:spLocks noChangeArrowheads="1"/>
          </p:cNvSpPr>
          <p:nvPr/>
        </p:nvSpPr>
        <p:spPr bwMode="auto">
          <a:xfrm>
            <a:off x="0" y="3276600"/>
            <a:ext cx="9144000" cy="4449763"/>
          </a:xfrm>
          <a:prstGeom prst="rect">
            <a:avLst/>
          </a:prstGeom>
          <a:noFill/>
          <a:ln w="9525">
            <a:solidFill>
              <a:srgbClr val="ECE97D"/>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742950" lvl="1" indent="-285750">
              <a:spcBef>
                <a:spcPct val="20000"/>
              </a:spcBef>
              <a:buFontTx/>
              <a:buChar char="–"/>
            </a:pPr>
            <a:r>
              <a:rPr lang="en-US" sz="3200" b="1">
                <a:latin typeface="Times New Roman" pitchFamily="18" charset="0"/>
              </a:rPr>
              <a:t>    </a:t>
            </a:r>
            <a:r>
              <a:rPr lang="en-US" sz="3200" b="1">
                <a:solidFill>
                  <a:schemeClr val="accent2"/>
                </a:solidFill>
                <a:latin typeface="Times New Roman" pitchFamily="18" charset="0"/>
              </a:rPr>
              <a:t>Đến giờ xuất phát, chiêng trống nổi lên thì cả mười con voi lao đầu chạy. Cái dáng lầm lì, chậm chạp thường ngày bỗng dưng biến mất. Cả bầy hăng máu phóng như bay. Bụi cuốn mù mịt. Các chàng man – gát phải rất gan dạ và khéo léo điều khiển cho voi về trúng đích. </a:t>
            </a:r>
          </a:p>
        </p:txBody>
      </p:sp>
      <p:sp>
        <p:nvSpPr>
          <p:cNvPr id="18445" name="WordArt 13" descr="White marble"/>
          <p:cNvSpPr>
            <a:spLocks noChangeArrowheads="1" noChangeShapeType="1" noTextEdit="1"/>
          </p:cNvSpPr>
          <p:nvPr/>
        </p:nvSpPr>
        <p:spPr bwMode="auto">
          <a:xfrm>
            <a:off x="3581400" y="762000"/>
            <a:ext cx="2276475" cy="523875"/>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a:ln w="9525">
                  <a:round/>
                  <a:headEnd/>
                  <a:tailEnd/>
                </a:ln>
                <a:blipFill dpi="0" rotWithShape="0">
                  <a:blip r:embed="rId3"/>
                  <a:srcRect/>
                  <a:tile tx="0" ty="0" sx="100000" sy="100000" flip="none" algn="tl"/>
                </a:blipFill>
                <a:latin typeface="Arial"/>
                <a:cs typeface="Arial"/>
              </a:rPr>
              <a:t>CHÍNH TẢ :</a:t>
            </a:r>
          </a:p>
        </p:txBody>
      </p:sp>
      <p:sp>
        <p:nvSpPr>
          <p:cNvPr id="18446" name="WordArt 14"/>
          <p:cNvSpPr>
            <a:spLocks noChangeArrowheads="1" noChangeShapeType="1" noTextEdit="1"/>
          </p:cNvSpPr>
          <p:nvPr/>
        </p:nvSpPr>
        <p:spPr bwMode="auto">
          <a:xfrm>
            <a:off x="1524000" y="1524000"/>
            <a:ext cx="6515100" cy="698500"/>
          </a:xfrm>
          <a:prstGeom prst="rect">
            <a:avLst/>
          </a:prstGeom>
          <a:extLst>
            <a:ext uri="{AF507438-7753-43E0-B8FC-AC1667EBCBE1}">
              <a14:hiddenEffects xmlns:a14="http://schemas.microsoft.com/office/drawing/2010/main">
                <a:effectLst/>
              </a14:hiddenEffects>
            </a:ext>
          </a:extLst>
        </p:spPr>
        <p:txBody>
          <a:bodyPr wrap="none" fromWordArt="1">
            <a:prstTxWarp prst="textTriangle">
              <a:avLst>
                <a:gd name="adj" fmla="val 50000"/>
              </a:avLst>
            </a:prstTxWarp>
            <a:scene3d>
              <a:camera prst="legacyObliqueTopLeft"/>
              <a:lightRig rig="legacyNormal3" dir="r"/>
            </a:scene3d>
            <a:sp3d extrusionH="201600" prstMaterial="legacyMatte">
              <a:extrusionClr>
                <a:srgbClr val="0066CC"/>
              </a:extrusionClr>
            </a:sp3d>
          </a:bodyPr>
          <a:lstStyle/>
          <a:p>
            <a:pPr algn="ctr"/>
            <a:r>
              <a:rPr lang="en-US" sz="3600" kern="10">
                <a:ln w="9525">
                  <a:round/>
                  <a:headEnd/>
                  <a:tailEnd/>
                </a:ln>
                <a:solidFill>
                  <a:srgbClr val="FF0000"/>
                </a:solidFill>
                <a:latin typeface="Times New Roman"/>
                <a:cs typeface="Times New Roman"/>
              </a:rPr>
              <a:t>HỘI ĐUA VOI Ở TÂY NGUYÊN </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VIOLETID" val="11268308"/>
  <p:tag name="VIOLETTITLE" val="CHÍNH TẢ BÀI HỘI ĐUA VOI Ở TÂY NGUYÊN"/>
  <p:tag name="VIOLETLESSON" val="48"/>
  <p:tag name="VIOLETCATID" val="8048908"/>
  <p:tag name="VIOLETSUBJECT" val="Chính tả 3"/>
  <p:tag name="VIOLETAUTHORID" val="1964047"/>
  <p:tag name="VIOLETAUTHORNAME" val="Hoàng Thị Lan"/>
  <p:tag name="VIOLETAUTHORAVATAR" val="1/964/47/avatar.jpg"/>
  <p:tag name="VIOLETAUTHORADDRESS" val="Trường TH Đinh Bộ Lĩnh - Quảng Nam"/>
  <p:tag name="VIOLETAUTHORHOMEPAGE" val="http://violet.vn/Hoalantm60"/>
  <p:tag name="VIOLETDATE" val="2011-03-03 20:13:51"/>
  <p:tag name="VIOLETHIT" val="347"/>
  <p:tag name="VIOLETLIKE" val="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130</TotalTime>
  <Words>424</Words>
  <Application>Microsoft Office PowerPoint</Application>
  <PresentationFormat>On-screen Show (4:3)</PresentationFormat>
  <Paragraphs>51</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Tahoma</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Smart</dc:creator>
  <cp:lastModifiedBy>OanhTu</cp:lastModifiedBy>
  <cp:revision>12</cp:revision>
  <dcterms:created xsi:type="dcterms:W3CDTF">2011-03-03T10:53:20Z</dcterms:created>
  <dcterms:modified xsi:type="dcterms:W3CDTF">2021-02-28T10:01:55Z</dcterms:modified>
</cp:coreProperties>
</file>