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56" r:id="rId4"/>
    <p:sldId id="257" r:id="rId5"/>
    <p:sldId id="261" r:id="rId6"/>
    <p:sldId id="262" r:id="rId7"/>
    <p:sldId id="263" r:id="rId8"/>
    <p:sldId id="264" r:id="rId9"/>
    <p:sldId id="265" r:id="rId10"/>
  </p:sldIdLst>
  <p:sldSz cx="9144000" cy="6858000" type="screen4x3"/>
  <p:notesSz cx="6858000" cy="9144000"/>
  <p:custDataLst>
    <p:tags r:id="rId11"/>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92913E3-347C-4678-813F-69AFFA1092CD}" type="slidenum">
              <a:rPr lang="en-US"/>
              <a:pPr/>
              <a:t>‹#›</a:t>
            </a:fld>
            <a:endParaRPr lang="en-US"/>
          </a:p>
        </p:txBody>
      </p:sp>
    </p:spTree>
    <p:extLst>
      <p:ext uri="{BB962C8B-B14F-4D97-AF65-F5344CB8AC3E}">
        <p14:creationId xmlns:p14="http://schemas.microsoft.com/office/powerpoint/2010/main" val="3667198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0B43385-A78F-4CBA-930D-71934A5CC42E}" type="slidenum">
              <a:rPr lang="en-US"/>
              <a:pPr/>
              <a:t>‹#›</a:t>
            </a:fld>
            <a:endParaRPr lang="en-US"/>
          </a:p>
        </p:txBody>
      </p:sp>
    </p:spTree>
    <p:extLst>
      <p:ext uri="{BB962C8B-B14F-4D97-AF65-F5344CB8AC3E}">
        <p14:creationId xmlns:p14="http://schemas.microsoft.com/office/powerpoint/2010/main" val="4247544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7A757C4-45B7-49B2-AAF6-E2632E287A61}" type="slidenum">
              <a:rPr lang="en-US"/>
              <a:pPr/>
              <a:t>‹#›</a:t>
            </a:fld>
            <a:endParaRPr lang="en-US"/>
          </a:p>
        </p:txBody>
      </p:sp>
    </p:spTree>
    <p:extLst>
      <p:ext uri="{BB962C8B-B14F-4D97-AF65-F5344CB8AC3E}">
        <p14:creationId xmlns:p14="http://schemas.microsoft.com/office/powerpoint/2010/main" val="1463074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67DE3C-BEDC-482B-97C6-EA652E0B84BB}" type="slidenum">
              <a:rPr lang="en-US"/>
              <a:pPr/>
              <a:t>‹#›</a:t>
            </a:fld>
            <a:endParaRPr lang="en-US"/>
          </a:p>
        </p:txBody>
      </p:sp>
    </p:spTree>
    <p:extLst>
      <p:ext uri="{BB962C8B-B14F-4D97-AF65-F5344CB8AC3E}">
        <p14:creationId xmlns:p14="http://schemas.microsoft.com/office/powerpoint/2010/main" val="806345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46FCEF-41BE-4B9C-8D57-EFB534BC515F}" type="slidenum">
              <a:rPr lang="en-US"/>
              <a:pPr/>
              <a:t>‹#›</a:t>
            </a:fld>
            <a:endParaRPr lang="en-US"/>
          </a:p>
        </p:txBody>
      </p:sp>
    </p:spTree>
    <p:extLst>
      <p:ext uri="{BB962C8B-B14F-4D97-AF65-F5344CB8AC3E}">
        <p14:creationId xmlns:p14="http://schemas.microsoft.com/office/powerpoint/2010/main" val="1013142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C761748-C31B-4139-B45D-8E7AE0667CC4}" type="slidenum">
              <a:rPr lang="en-US"/>
              <a:pPr/>
              <a:t>‹#›</a:t>
            </a:fld>
            <a:endParaRPr lang="en-US"/>
          </a:p>
        </p:txBody>
      </p:sp>
    </p:spTree>
    <p:extLst>
      <p:ext uri="{BB962C8B-B14F-4D97-AF65-F5344CB8AC3E}">
        <p14:creationId xmlns:p14="http://schemas.microsoft.com/office/powerpoint/2010/main" val="452313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3CE6035-A3F1-444C-A93C-039447F7A1DB}" type="slidenum">
              <a:rPr lang="en-US"/>
              <a:pPr/>
              <a:t>‹#›</a:t>
            </a:fld>
            <a:endParaRPr lang="en-US"/>
          </a:p>
        </p:txBody>
      </p:sp>
    </p:spTree>
    <p:extLst>
      <p:ext uri="{BB962C8B-B14F-4D97-AF65-F5344CB8AC3E}">
        <p14:creationId xmlns:p14="http://schemas.microsoft.com/office/powerpoint/2010/main" val="4206526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EE781D9-F42C-4731-8805-A84ACEB26151}" type="slidenum">
              <a:rPr lang="en-US"/>
              <a:pPr/>
              <a:t>‹#›</a:t>
            </a:fld>
            <a:endParaRPr lang="en-US"/>
          </a:p>
        </p:txBody>
      </p:sp>
    </p:spTree>
    <p:extLst>
      <p:ext uri="{BB962C8B-B14F-4D97-AF65-F5344CB8AC3E}">
        <p14:creationId xmlns:p14="http://schemas.microsoft.com/office/powerpoint/2010/main" val="4273338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2FF77B8-8F8E-4424-A46E-E93B5C111BE9}" type="slidenum">
              <a:rPr lang="en-US"/>
              <a:pPr/>
              <a:t>‹#›</a:t>
            </a:fld>
            <a:endParaRPr lang="en-US"/>
          </a:p>
        </p:txBody>
      </p:sp>
    </p:spTree>
    <p:extLst>
      <p:ext uri="{BB962C8B-B14F-4D97-AF65-F5344CB8AC3E}">
        <p14:creationId xmlns:p14="http://schemas.microsoft.com/office/powerpoint/2010/main" val="2507245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3655C3A-A3B4-4666-BB22-395C02A89AB5}" type="slidenum">
              <a:rPr lang="en-US"/>
              <a:pPr/>
              <a:t>‹#›</a:t>
            </a:fld>
            <a:endParaRPr lang="en-US"/>
          </a:p>
        </p:txBody>
      </p:sp>
    </p:spTree>
    <p:extLst>
      <p:ext uri="{BB962C8B-B14F-4D97-AF65-F5344CB8AC3E}">
        <p14:creationId xmlns:p14="http://schemas.microsoft.com/office/powerpoint/2010/main" val="2849528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65CEBB-0F69-4DF6-A01F-F426EBD15792}" type="slidenum">
              <a:rPr lang="en-US"/>
              <a:pPr/>
              <a:t>‹#›</a:t>
            </a:fld>
            <a:endParaRPr lang="en-US"/>
          </a:p>
        </p:txBody>
      </p:sp>
    </p:spTree>
    <p:extLst>
      <p:ext uri="{BB962C8B-B14F-4D97-AF65-F5344CB8AC3E}">
        <p14:creationId xmlns:p14="http://schemas.microsoft.com/office/powerpoint/2010/main" val="1506833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FA12134-2FB4-43FE-B642-E163D7ED880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2.xml"/><Relationship Id="rId4" Type="http://schemas.openxmlformats.org/officeDocument/2006/relationships/image" Target="../media/image6.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endParaRPr lang="en-US"/>
          </a:p>
        </p:txBody>
      </p:sp>
      <p:pic>
        <p:nvPicPr>
          <p:cNvPr id="5123" name="Picture 3" descr="002108bg3md5rt"/>
          <p:cNvPicPr>
            <a:picLocks noGrp="1" noChangeAspect="1" noChangeArrowheads="1" noCrop="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124" name="Picture 4" descr="j03049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181600"/>
            <a:ext cx="342900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5125" name="Picture 5" descr="HinhDongLoGo1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895600"/>
            <a:ext cx="866775" cy="1247775"/>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HinhDongLoGo1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3810000"/>
            <a:ext cx="866775" cy="1247775"/>
          </a:xfrm>
          <a:prstGeom prst="rect">
            <a:avLst/>
          </a:prstGeom>
          <a:noFill/>
          <a:extLst>
            <a:ext uri="{909E8E84-426E-40DD-AFC4-6F175D3DCCD1}">
              <a14:hiddenFill xmlns:a14="http://schemas.microsoft.com/office/drawing/2010/main">
                <a:solidFill>
                  <a:srgbClr val="FFFFFF"/>
                </a:solidFill>
              </a14:hiddenFill>
            </a:ext>
          </a:extLst>
        </p:spPr>
      </p:pic>
      <p:pic>
        <p:nvPicPr>
          <p:cNvPr id="5127" name="Picture 7" descr="HinhDongLoGo1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3429000"/>
            <a:ext cx="866775" cy="1247775"/>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HinhDongLoGo1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4343400"/>
            <a:ext cx="866775" cy="1247775"/>
          </a:xfrm>
          <a:prstGeom prst="rect">
            <a:avLst/>
          </a:prstGeom>
          <a:noFill/>
          <a:extLst>
            <a:ext uri="{909E8E84-426E-40DD-AFC4-6F175D3DCCD1}">
              <a14:hiddenFill xmlns:a14="http://schemas.microsoft.com/office/drawing/2010/main">
                <a:solidFill>
                  <a:srgbClr val="FFFFFF"/>
                </a:solidFill>
              </a14:hiddenFill>
            </a:ext>
          </a:extLst>
        </p:spPr>
      </p:pic>
      <p:pic>
        <p:nvPicPr>
          <p:cNvPr id="5129" name="Picture 9" descr="HinhDongLoGo1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277225" y="4800600"/>
            <a:ext cx="866775" cy="1247775"/>
          </a:xfrm>
          <a:prstGeom prst="rect">
            <a:avLst/>
          </a:prstGeom>
          <a:noFill/>
          <a:extLst>
            <a:ext uri="{909E8E84-426E-40DD-AFC4-6F175D3DCCD1}">
              <a14:hiddenFill xmlns:a14="http://schemas.microsoft.com/office/drawing/2010/main">
                <a:solidFill>
                  <a:srgbClr val="FFFFFF"/>
                </a:solidFill>
              </a14:hiddenFill>
            </a:ext>
          </a:extLst>
        </p:spPr>
      </p:pic>
      <p:pic>
        <p:nvPicPr>
          <p:cNvPr id="5130" name="Picture 10" descr="HinhDongLoGo1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3429000"/>
            <a:ext cx="866775" cy="1247775"/>
          </a:xfrm>
          <a:prstGeom prst="rect">
            <a:avLst/>
          </a:prstGeom>
          <a:noFill/>
          <a:extLst>
            <a:ext uri="{909E8E84-426E-40DD-AFC4-6F175D3DCCD1}">
              <a14:hiddenFill xmlns:a14="http://schemas.microsoft.com/office/drawing/2010/main">
                <a:solidFill>
                  <a:srgbClr val="FFFFFF"/>
                </a:solidFill>
              </a14:hiddenFill>
            </a:ext>
          </a:extLst>
        </p:spPr>
      </p:pic>
      <p:pic>
        <p:nvPicPr>
          <p:cNvPr id="5131" name="Picture 11" descr="HinhDongLoGo1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971800"/>
            <a:ext cx="866775" cy="1247775"/>
          </a:xfrm>
          <a:prstGeom prst="rect">
            <a:avLst/>
          </a:prstGeom>
          <a:noFill/>
          <a:extLst>
            <a:ext uri="{909E8E84-426E-40DD-AFC4-6F175D3DCCD1}">
              <a14:hiddenFill xmlns:a14="http://schemas.microsoft.com/office/drawing/2010/main">
                <a:solidFill>
                  <a:srgbClr val="FFFFFF"/>
                </a:solidFill>
              </a14:hiddenFill>
            </a:ext>
          </a:extLst>
        </p:spPr>
      </p:pic>
      <p:pic>
        <p:nvPicPr>
          <p:cNvPr id="5132" name="Picture 12" descr="HinhDongLoGo1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3200400"/>
            <a:ext cx="866775" cy="1247775"/>
          </a:xfrm>
          <a:prstGeom prst="rect">
            <a:avLst/>
          </a:prstGeom>
          <a:noFill/>
          <a:extLst>
            <a:ext uri="{909E8E84-426E-40DD-AFC4-6F175D3DCCD1}">
              <a14:hiddenFill xmlns:a14="http://schemas.microsoft.com/office/drawing/2010/main">
                <a:solidFill>
                  <a:srgbClr val="FFFFFF"/>
                </a:solidFill>
              </a14:hiddenFill>
            </a:ext>
          </a:extLst>
        </p:spPr>
      </p:pic>
      <p:sp>
        <p:nvSpPr>
          <p:cNvPr id="5133" name="WordArt 13"/>
          <p:cNvSpPr>
            <a:spLocks noChangeArrowheads="1" noChangeShapeType="1" noTextEdit="1"/>
          </p:cNvSpPr>
          <p:nvPr/>
        </p:nvSpPr>
        <p:spPr bwMode="auto">
          <a:xfrm>
            <a:off x="1447800" y="2676525"/>
            <a:ext cx="6019800" cy="1143000"/>
          </a:xfrm>
          <a:prstGeom prst="rect">
            <a:avLst/>
          </a:prstGeom>
        </p:spPr>
        <p:txBody>
          <a:bodyPr wrap="none" fromWordArt="1">
            <a:prstTxWarp prst="textPlain">
              <a:avLst>
                <a:gd name="adj" fmla="val 50000"/>
              </a:avLst>
            </a:prstTxWarp>
          </a:bodyPr>
          <a:lstStyle/>
          <a:p>
            <a:pPr algn="ctr"/>
            <a:r>
              <a:rPr lang="en-US" sz="6000" b="1" kern="10">
                <a:ln w="19050">
                  <a:solidFill>
                    <a:srgbClr val="FFFF99"/>
                  </a:solidFill>
                  <a:round/>
                  <a:headEnd/>
                  <a:tailEnd/>
                </a:ln>
                <a:solidFill>
                  <a:srgbClr val="FF0000"/>
                </a:solidFill>
                <a:effectLst>
                  <a:outerShdw dist="35921" dir="2700000" algn="ctr" rotWithShape="0">
                    <a:srgbClr val="990000"/>
                  </a:outerShdw>
                </a:effectLst>
                <a:latin typeface="Times New Roman"/>
                <a:cs typeface="Times New Roman"/>
              </a:rPr>
              <a:t>Môn: Chính tả</a:t>
            </a:r>
          </a:p>
        </p:txBody>
      </p:sp>
      <p:sp>
        <p:nvSpPr>
          <p:cNvPr id="5134" name="WordArt 14"/>
          <p:cNvSpPr>
            <a:spLocks noChangeArrowheads="1" noChangeShapeType="1" noTextEdit="1"/>
          </p:cNvSpPr>
          <p:nvPr/>
        </p:nvSpPr>
        <p:spPr bwMode="auto">
          <a:xfrm>
            <a:off x="2590800" y="4429125"/>
            <a:ext cx="3886200" cy="7524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3600" b="1" kern="10">
                <a:ln w="9525">
                  <a:solidFill>
                    <a:srgbClr val="FFFFFF"/>
                  </a:solidFill>
                  <a:round/>
                  <a:headEnd/>
                  <a:tailEnd/>
                </a:ln>
                <a:solidFill>
                  <a:srgbClr val="000080"/>
                </a:solidFill>
                <a:latin typeface="Times New Roman"/>
                <a:cs typeface="Times New Roman"/>
              </a:rPr>
              <a:t>LỚP BA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133"/>
                                        </p:tgtEl>
                                        <p:attrNameLst>
                                          <p:attrName>style.visibility</p:attrName>
                                        </p:attrNameLst>
                                      </p:cBhvr>
                                      <p:to>
                                        <p:strVal val="visible"/>
                                      </p:to>
                                    </p:set>
                                    <p:animEffect transition="in" filter="wipe(left)">
                                      <p:cBhvr>
                                        <p:cTn id="7" dur="2000"/>
                                        <p:tgtEl>
                                          <p:spTgt spid="5133"/>
                                        </p:tgtEl>
                                      </p:cBhvr>
                                    </p:animEffect>
                                  </p:childTnLst>
                                </p:cTn>
                              </p:par>
                            </p:childTnLst>
                          </p:cTn>
                        </p:par>
                        <p:par>
                          <p:cTn id="8" fill="hold" nodeType="afterGroup">
                            <p:stCondLst>
                              <p:cond delay="2000"/>
                            </p:stCondLst>
                            <p:childTnLst>
                              <p:par>
                                <p:cTn id="9" presetID="22" presetClass="entr" presetSubtype="8" fill="hold" grpId="0" nodeType="afterEffect">
                                  <p:stCondLst>
                                    <p:cond delay="0"/>
                                  </p:stCondLst>
                                  <p:childTnLst>
                                    <p:set>
                                      <p:cBhvr>
                                        <p:cTn id="10" dur="1" fill="hold">
                                          <p:stCondLst>
                                            <p:cond delay="0"/>
                                          </p:stCondLst>
                                        </p:cTn>
                                        <p:tgtEl>
                                          <p:spTgt spid="5134"/>
                                        </p:tgtEl>
                                        <p:attrNameLst>
                                          <p:attrName>style.visibility</p:attrName>
                                        </p:attrNameLst>
                                      </p:cBhvr>
                                      <p:to>
                                        <p:strVal val="visible"/>
                                      </p:to>
                                    </p:set>
                                    <p:animEffect transition="in" filter="wipe(left)">
                                      <p:cBhvr>
                                        <p:cTn id="11" dur="2000"/>
                                        <p:tgtEl>
                                          <p:spTgt spid="5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3" grpId="0" animBg="1"/>
      <p:bldP spid="513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3657600" y="557213"/>
            <a:ext cx="1676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6148" name="AutoShape 4"/>
          <p:cNvSpPr>
            <a:spLocks noChangeArrowheads="1"/>
          </p:cNvSpPr>
          <p:nvPr/>
        </p:nvSpPr>
        <p:spPr bwMode="gray">
          <a:xfrm>
            <a:off x="228600" y="1143000"/>
            <a:ext cx="2743200" cy="5334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990000"/>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Kiểm tra bài cũ</a:t>
            </a:r>
          </a:p>
        </p:txBody>
      </p:sp>
      <p:sp>
        <p:nvSpPr>
          <p:cNvPr id="6149" name="Text Box 5"/>
          <p:cNvSpPr txBox="1">
            <a:spLocks noChangeArrowheads="1"/>
          </p:cNvSpPr>
          <p:nvPr/>
        </p:nvSpPr>
        <p:spPr bwMode="auto">
          <a:xfrm>
            <a:off x="990600" y="2209800"/>
            <a:ext cx="2514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chemeClr val="accent2"/>
                </a:solidFill>
                <a:latin typeface="Times New Roman" pitchFamily="18" charset="0"/>
              </a:rPr>
              <a:t>- mênh mông</a:t>
            </a:r>
            <a:r>
              <a:rPr lang="en-US" sz="3200" b="1" i="1">
                <a:solidFill>
                  <a:schemeClr val="accent2"/>
                </a:solidFill>
              </a:rPr>
              <a:t> </a:t>
            </a:r>
          </a:p>
        </p:txBody>
      </p:sp>
      <p:sp>
        <p:nvSpPr>
          <p:cNvPr id="6150" name="Text Box 6"/>
          <p:cNvSpPr txBox="1">
            <a:spLocks noChangeArrowheads="1"/>
          </p:cNvSpPr>
          <p:nvPr/>
        </p:nvSpPr>
        <p:spPr bwMode="auto">
          <a:xfrm>
            <a:off x="990600" y="2863850"/>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600" b="1" i="1">
                <a:solidFill>
                  <a:schemeClr val="accent2"/>
                </a:solidFill>
                <a:latin typeface="Times New Roman" pitchFamily="18" charset="0"/>
              </a:rPr>
              <a:t>- bến bờ</a:t>
            </a:r>
            <a:r>
              <a:rPr lang="en-US" sz="2400" b="1">
                <a:solidFill>
                  <a:schemeClr val="accent2"/>
                </a:solidFill>
              </a:rPr>
              <a:t> </a:t>
            </a:r>
          </a:p>
        </p:txBody>
      </p:sp>
      <p:sp>
        <p:nvSpPr>
          <p:cNvPr id="6151" name="Text Box 7"/>
          <p:cNvSpPr txBox="1">
            <a:spLocks noChangeArrowheads="1"/>
          </p:cNvSpPr>
          <p:nvPr/>
        </p:nvSpPr>
        <p:spPr bwMode="auto">
          <a:xfrm>
            <a:off x="914400" y="3581400"/>
            <a:ext cx="1981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chemeClr val="accent2"/>
                </a:solidFill>
              </a:rPr>
              <a:t>-  </a:t>
            </a:r>
            <a:r>
              <a:rPr lang="en-US" sz="3200" b="1" i="1">
                <a:solidFill>
                  <a:schemeClr val="accent2"/>
                </a:solidFill>
                <a:latin typeface="Times New Roman" pitchFamily="18" charset="0"/>
              </a:rPr>
              <a:t>rên rỉ</a:t>
            </a:r>
          </a:p>
        </p:txBody>
      </p:sp>
      <p:sp>
        <p:nvSpPr>
          <p:cNvPr id="6152" name="Text Box 8"/>
          <p:cNvSpPr txBox="1">
            <a:spLocks noChangeArrowheads="1"/>
          </p:cNvSpPr>
          <p:nvPr/>
        </p:nvSpPr>
        <p:spPr bwMode="auto">
          <a:xfrm>
            <a:off x="990600" y="4281488"/>
            <a:ext cx="2438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chemeClr val="accent2"/>
                </a:solidFill>
                <a:latin typeface="Times New Roman" pitchFamily="18" charset="0"/>
              </a:rPr>
              <a:t>- mệnh lệnh</a:t>
            </a:r>
          </a:p>
        </p:txBody>
      </p:sp>
      <p:sp>
        <p:nvSpPr>
          <p:cNvPr id="6153" name="Text Box 9"/>
          <p:cNvSpPr txBox="1">
            <a:spLocks noChangeArrowheads="1"/>
          </p:cNvSpPr>
          <p:nvPr/>
        </p:nvSpPr>
        <p:spPr bwMode="auto">
          <a:xfrm>
            <a:off x="3505200" y="1524000"/>
            <a:ext cx="2209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6600"/>
                </a:solidFill>
                <a:latin typeface="Times New Roman" pitchFamily="18" charset="0"/>
              </a:rPr>
              <a:t>Viết các từ:</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wheel(4)">
                                      <p:cBhvr>
                                        <p:cTn id="7" dur="2000"/>
                                        <p:tgtEl>
                                          <p:spTgt spid="61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153"/>
                                        </p:tgtEl>
                                        <p:attrNameLst>
                                          <p:attrName>style.visibility</p:attrName>
                                        </p:attrNameLst>
                                      </p:cBhvr>
                                      <p:to>
                                        <p:strVal val="visible"/>
                                      </p:to>
                                    </p:set>
                                    <p:animEffect transition="in" filter="checkerboard(across)">
                                      <p:cBhvr>
                                        <p:cTn id="12" dur="500"/>
                                        <p:tgtEl>
                                          <p:spTgt spid="615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149"/>
                                        </p:tgtEl>
                                        <p:attrNameLst>
                                          <p:attrName>style.visibility</p:attrName>
                                        </p:attrNameLst>
                                      </p:cBhvr>
                                      <p:to>
                                        <p:strVal val="visible"/>
                                      </p:to>
                                    </p:set>
                                    <p:animEffect transition="in" filter="checkerboard(across)">
                                      <p:cBhvr>
                                        <p:cTn id="17" dur="500"/>
                                        <p:tgtEl>
                                          <p:spTgt spid="614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6150">
                                            <p:txEl>
                                              <p:pRg st="0" end="0"/>
                                            </p:txEl>
                                          </p:spTgt>
                                        </p:tgtEl>
                                        <p:attrNameLst>
                                          <p:attrName>style.visibility</p:attrName>
                                        </p:attrNameLst>
                                      </p:cBhvr>
                                      <p:to>
                                        <p:strVal val="visible"/>
                                      </p:to>
                                    </p:set>
                                    <p:animEffect transition="in" filter="blinds(horizontal)">
                                      <p:cBhvr>
                                        <p:cTn id="22" dur="500"/>
                                        <p:tgtEl>
                                          <p:spTgt spid="6150">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nodeType="clickEffect">
                                  <p:stCondLst>
                                    <p:cond delay="0"/>
                                  </p:stCondLst>
                                  <p:childTnLst>
                                    <p:set>
                                      <p:cBhvr>
                                        <p:cTn id="26" dur="1" fill="hold">
                                          <p:stCondLst>
                                            <p:cond delay="0"/>
                                          </p:stCondLst>
                                        </p:cTn>
                                        <p:tgtEl>
                                          <p:spTgt spid="6151">
                                            <p:txEl>
                                              <p:pRg st="0" end="0"/>
                                            </p:txEl>
                                          </p:spTgt>
                                        </p:tgtEl>
                                        <p:attrNameLst>
                                          <p:attrName>style.visibility</p:attrName>
                                        </p:attrNameLst>
                                      </p:cBhvr>
                                      <p:to>
                                        <p:strVal val="visible"/>
                                      </p:to>
                                    </p:set>
                                    <p:animEffect transition="in" filter="wheel(4)">
                                      <p:cBhvr>
                                        <p:cTn id="27" dur="2000"/>
                                        <p:tgtEl>
                                          <p:spTgt spid="6151">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6152">
                                            <p:txEl>
                                              <p:pRg st="0" end="0"/>
                                            </p:txEl>
                                          </p:spTgt>
                                        </p:tgtEl>
                                        <p:attrNameLst>
                                          <p:attrName>style.visibility</p:attrName>
                                        </p:attrNameLst>
                                      </p:cBhvr>
                                      <p:to>
                                        <p:strVal val="visible"/>
                                      </p:to>
                                    </p:set>
                                    <p:animEffect transition="in" filter="box(in)">
                                      <p:cBhvr>
                                        <p:cTn id="32" dur="500"/>
                                        <p:tgtEl>
                                          <p:spTgt spid="615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P spid="6149" grpId="0"/>
      <p:bldP spid="615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3505200" y="533400"/>
            <a:ext cx="1676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dirty="0" err="1">
                <a:solidFill>
                  <a:srgbClr val="006600"/>
                </a:solidFill>
                <a:latin typeface="Times New Roman" pitchFamily="18" charset="0"/>
              </a:rPr>
              <a:t>Chính</a:t>
            </a:r>
            <a:r>
              <a:rPr lang="en-US" sz="3200" b="1" i="1" u="sng" dirty="0">
                <a:solidFill>
                  <a:srgbClr val="006600"/>
                </a:solidFill>
                <a:latin typeface="Times New Roman" pitchFamily="18" charset="0"/>
              </a:rPr>
              <a:t> </a:t>
            </a:r>
            <a:r>
              <a:rPr lang="en-US" sz="3200" b="1" i="1" u="sng" dirty="0" err="1">
                <a:solidFill>
                  <a:srgbClr val="006600"/>
                </a:solidFill>
                <a:latin typeface="Times New Roman" pitchFamily="18" charset="0"/>
              </a:rPr>
              <a:t>tả</a:t>
            </a:r>
            <a:endParaRPr lang="en-US" sz="3200" b="1" i="1" dirty="0">
              <a:solidFill>
                <a:srgbClr val="006600"/>
              </a:solidFill>
              <a:latin typeface="Times New Roman" pitchFamily="18" charset="0"/>
            </a:endParaRPr>
          </a:p>
        </p:txBody>
      </p:sp>
      <p:sp>
        <p:nvSpPr>
          <p:cNvPr id="2054" name="Text Box 6"/>
          <p:cNvSpPr txBox="1">
            <a:spLocks noChangeArrowheads="1"/>
          </p:cNvSpPr>
          <p:nvPr/>
        </p:nvSpPr>
        <p:spPr bwMode="auto">
          <a:xfrm>
            <a:off x="2286000" y="1066800"/>
            <a:ext cx="4876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Cuộc chạy đua trong rừng</a:t>
            </a:r>
          </a:p>
        </p:txBody>
      </p:sp>
      <p:sp>
        <p:nvSpPr>
          <p:cNvPr id="2055" name="Text Box 7"/>
          <p:cNvSpPr txBox="1">
            <a:spLocks noChangeArrowheads="1"/>
          </p:cNvSpPr>
          <p:nvPr/>
        </p:nvSpPr>
        <p:spPr bwMode="auto">
          <a:xfrm>
            <a:off x="457200" y="1860550"/>
            <a:ext cx="8686800" cy="301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latin typeface="Times New Roman" pitchFamily="18" charset="0"/>
              </a:rPr>
              <a:t>   Ngựa Con chuẩn bị tham gia hội thi chạy. Vốn khỏe và nhanh nhẹn, chú tin chắc sẽ giành được vòng nguyệt quế nên chỉ mải ngắm mình dưới suối, chẳng nghe lời cha đến bác thợ rèn kiểm tra lại móng. Khi thua cuộc, Ngựa Con mới rút ra được bài học quý: đừng bao giờ chủ quan.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AutoShape 4"/>
          <p:cNvSpPr>
            <a:spLocks noChangeArrowheads="1"/>
          </p:cNvSpPr>
          <p:nvPr/>
        </p:nvSpPr>
        <p:spPr bwMode="gray">
          <a:xfrm>
            <a:off x="304800" y="1752600"/>
            <a:ext cx="2590800" cy="6858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990000"/>
            </a:solidFill>
            <a:round/>
            <a:headEnd/>
            <a:tailEnd/>
          </a:ln>
          <a:effectLst>
            <a:outerShdw dist="135003" dir="2928844" algn="ctr" rotWithShape="0">
              <a:srgbClr val="000000">
                <a:alpha val="50000"/>
              </a:srgbClr>
            </a:outerShdw>
          </a:effectLst>
        </p:spPr>
        <p:txBody>
          <a:bodyPr wrap="none" anchor="ctr"/>
          <a:lstStyle/>
          <a:p>
            <a:r>
              <a:rPr lang="en-US" sz="3600" b="1" i="1">
                <a:latin typeface="Times New Roman" pitchFamily="18" charset="0"/>
              </a:rPr>
              <a:t>Viết từ khó:</a:t>
            </a:r>
          </a:p>
        </p:txBody>
      </p:sp>
      <p:sp>
        <p:nvSpPr>
          <p:cNvPr id="3078" name="Text Box 6"/>
          <p:cNvSpPr txBox="1">
            <a:spLocks noChangeArrowheads="1"/>
          </p:cNvSpPr>
          <p:nvPr/>
        </p:nvSpPr>
        <p:spPr bwMode="auto">
          <a:xfrm>
            <a:off x="3505200" y="533400"/>
            <a:ext cx="1676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3079" name="Text Box 7"/>
          <p:cNvSpPr txBox="1">
            <a:spLocks noChangeArrowheads="1"/>
          </p:cNvSpPr>
          <p:nvPr/>
        </p:nvSpPr>
        <p:spPr bwMode="auto">
          <a:xfrm>
            <a:off x="2286000" y="1066800"/>
            <a:ext cx="4876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Cuộc chạy đua trong rừng</a:t>
            </a:r>
          </a:p>
        </p:txBody>
      </p:sp>
      <p:sp>
        <p:nvSpPr>
          <p:cNvPr id="3081" name="Rectangle 9"/>
          <p:cNvSpPr>
            <a:spLocks noChangeArrowheads="1"/>
          </p:cNvSpPr>
          <p:nvPr/>
        </p:nvSpPr>
        <p:spPr bwMode="auto">
          <a:xfrm>
            <a:off x="923925" y="2743200"/>
            <a:ext cx="21653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b="1" i="1">
                <a:solidFill>
                  <a:srgbClr val="000099"/>
                </a:solidFill>
                <a:latin typeface="Times New Roman" pitchFamily="18" charset="0"/>
              </a:rPr>
              <a:t>- Ngựa Con</a:t>
            </a:r>
          </a:p>
        </p:txBody>
      </p:sp>
      <p:sp>
        <p:nvSpPr>
          <p:cNvPr id="3083" name="Rectangle 11"/>
          <p:cNvSpPr>
            <a:spLocks noChangeArrowheads="1"/>
          </p:cNvSpPr>
          <p:nvPr/>
        </p:nvSpPr>
        <p:spPr bwMode="auto">
          <a:xfrm>
            <a:off x="914400" y="3352800"/>
            <a:ext cx="123348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b="1" i="1">
                <a:solidFill>
                  <a:srgbClr val="000099"/>
                </a:solidFill>
                <a:latin typeface="Times New Roman" pitchFamily="18" charset="0"/>
              </a:rPr>
              <a:t>- khỏe</a:t>
            </a:r>
          </a:p>
        </p:txBody>
      </p:sp>
      <p:sp>
        <p:nvSpPr>
          <p:cNvPr id="3085" name="Rectangle 13"/>
          <p:cNvSpPr>
            <a:spLocks noChangeArrowheads="1"/>
          </p:cNvSpPr>
          <p:nvPr/>
        </p:nvSpPr>
        <p:spPr bwMode="auto">
          <a:xfrm>
            <a:off x="838200" y="3962400"/>
            <a:ext cx="24844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b="1" i="1">
                <a:solidFill>
                  <a:srgbClr val="000099"/>
                </a:solidFill>
                <a:latin typeface="Times New Roman" pitchFamily="18" charset="0"/>
              </a:rPr>
              <a:t>- nhanh nhẹn</a:t>
            </a:r>
          </a:p>
        </p:txBody>
      </p:sp>
      <p:sp>
        <p:nvSpPr>
          <p:cNvPr id="3087" name="Rectangle 15"/>
          <p:cNvSpPr>
            <a:spLocks noChangeArrowheads="1"/>
          </p:cNvSpPr>
          <p:nvPr/>
        </p:nvSpPr>
        <p:spPr bwMode="auto">
          <a:xfrm>
            <a:off x="809625" y="4533900"/>
            <a:ext cx="2260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b="1" i="1">
                <a:solidFill>
                  <a:srgbClr val="000099"/>
                </a:solidFill>
                <a:latin typeface="Times New Roman" pitchFamily="18" charset="0"/>
              </a:rPr>
              <a:t>- nguyệt quế</a:t>
            </a:r>
          </a:p>
        </p:txBody>
      </p:sp>
      <p:sp>
        <p:nvSpPr>
          <p:cNvPr id="3089" name="Rectangle 17"/>
          <p:cNvSpPr>
            <a:spLocks noChangeArrowheads="1"/>
          </p:cNvSpPr>
          <p:nvPr/>
        </p:nvSpPr>
        <p:spPr bwMode="auto">
          <a:xfrm>
            <a:off x="795338" y="5105400"/>
            <a:ext cx="1643062"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b="1" i="1">
                <a:solidFill>
                  <a:srgbClr val="000099"/>
                </a:solidFill>
                <a:latin typeface="Times New Roman" pitchFamily="18" charset="0"/>
              </a:rPr>
              <a:t>- thợ rèn</a:t>
            </a:r>
          </a:p>
        </p:txBody>
      </p:sp>
      <p:sp>
        <p:nvSpPr>
          <p:cNvPr id="3091" name="Rectangle 19"/>
          <p:cNvSpPr>
            <a:spLocks noChangeArrowheads="1"/>
          </p:cNvSpPr>
          <p:nvPr/>
        </p:nvSpPr>
        <p:spPr bwMode="auto">
          <a:xfrm>
            <a:off x="838200" y="5791200"/>
            <a:ext cx="147002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b="1" i="1">
                <a:solidFill>
                  <a:srgbClr val="000099"/>
                </a:solidFill>
                <a:latin typeface="Times New Roman" pitchFamily="18" charset="0"/>
              </a:rPr>
              <a:t>- móng.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wheel(4)">
                                      <p:cBhvr>
                                        <p:cTn id="7" dur="2000"/>
                                        <p:tgtEl>
                                          <p:spTgt spid="30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081"/>
                                        </p:tgtEl>
                                        <p:attrNameLst>
                                          <p:attrName>style.visibility</p:attrName>
                                        </p:attrNameLst>
                                      </p:cBhvr>
                                      <p:to>
                                        <p:strVal val="visible"/>
                                      </p:to>
                                    </p:set>
                                    <p:animEffect transition="in" filter="checkerboard(across)">
                                      <p:cBhvr>
                                        <p:cTn id="12" dur="500"/>
                                        <p:tgtEl>
                                          <p:spTgt spid="30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083"/>
                                        </p:tgtEl>
                                        <p:attrNameLst>
                                          <p:attrName>style.visibility</p:attrName>
                                        </p:attrNameLst>
                                      </p:cBhvr>
                                      <p:to>
                                        <p:strVal val="visible"/>
                                      </p:to>
                                    </p:set>
                                    <p:animEffect transition="in" filter="checkerboard(across)">
                                      <p:cBhvr>
                                        <p:cTn id="17" dur="500"/>
                                        <p:tgtEl>
                                          <p:spTgt spid="308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085"/>
                                        </p:tgtEl>
                                        <p:attrNameLst>
                                          <p:attrName>style.visibility</p:attrName>
                                        </p:attrNameLst>
                                      </p:cBhvr>
                                      <p:to>
                                        <p:strVal val="visible"/>
                                      </p:to>
                                    </p:set>
                                    <p:animEffect transition="in" filter="checkerboard(across)">
                                      <p:cBhvr>
                                        <p:cTn id="22" dur="500"/>
                                        <p:tgtEl>
                                          <p:spTgt spid="308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087"/>
                                        </p:tgtEl>
                                        <p:attrNameLst>
                                          <p:attrName>style.visibility</p:attrName>
                                        </p:attrNameLst>
                                      </p:cBhvr>
                                      <p:to>
                                        <p:strVal val="visible"/>
                                      </p:to>
                                    </p:set>
                                    <p:animEffect transition="in" filter="checkerboard(across)">
                                      <p:cBhvr>
                                        <p:cTn id="27" dur="500"/>
                                        <p:tgtEl>
                                          <p:spTgt spid="308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089"/>
                                        </p:tgtEl>
                                        <p:attrNameLst>
                                          <p:attrName>style.visibility</p:attrName>
                                        </p:attrNameLst>
                                      </p:cBhvr>
                                      <p:to>
                                        <p:strVal val="visible"/>
                                      </p:to>
                                    </p:set>
                                    <p:animEffect transition="in" filter="checkerboard(across)">
                                      <p:cBhvr>
                                        <p:cTn id="32" dur="500"/>
                                        <p:tgtEl>
                                          <p:spTgt spid="308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091"/>
                                        </p:tgtEl>
                                        <p:attrNameLst>
                                          <p:attrName>style.visibility</p:attrName>
                                        </p:attrNameLst>
                                      </p:cBhvr>
                                      <p:to>
                                        <p:strVal val="visible"/>
                                      </p:to>
                                    </p:set>
                                    <p:animEffect transition="in" filter="checkerboard(across)">
                                      <p:cBhvr>
                                        <p:cTn id="37" dur="500"/>
                                        <p:tgtEl>
                                          <p:spTgt spid="30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animBg="1"/>
      <p:bldP spid="3081" grpId="0"/>
      <p:bldP spid="3083" grpId="0"/>
      <p:bldP spid="3085" grpId="0"/>
      <p:bldP spid="3087" grpId="0"/>
      <p:bldP spid="3089" grpId="0"/>
      <p:bldP spid="309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3"/>
          <p:cNvSpPr txBox="1">
            <a:spLocks noChangeArrowheads="1"/>
          </p:cNvSpPr>
          <p:nvPr/>
        </p:nvSpPr>
        <p:spPr bwMode="auto">
          <a:xfrm>
            <a:off x="3505200" y="533400"/>
            <a:ext cx="1676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7172" name="Text Box 4"/>
          <p:cNvSpPr txBox="1">
            <a:spLocks noChangeArrowheads="1"/>
          </p:cNvSpPr>
          <p:nvPr/>
        </p:nvSpPr>
        <p:spPr bwMode="auto">
          <a:xfrm>
            <a:off x="2286000" y="1066800"/>
            <a:ext cx="4876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Cuộc chạy đua trong rừng</a:t>
            </a:r>
          </a:p>
        </p:txBody>
      </p:sp>
      <p:sp>
        <p:nvSpPr>
          <p:cNvPr id="7173" name="Text Box 5"/>
          <p:cNvSpPr txBox="1">
            <a:spLocks noChangeArrowheads="1"/>
          </p:cNvSpPr>
          <p:nvPr/>
        </p:nvSpPr>
        <p:spPr bwMode="auto">
          <a:xfrm>
            <a:off x="457200" y="1860550"/>
            <a:ext cx="8686800" cy="301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latin typeface="Times New Roman" pitchFamily="18" charset="0"/>
              </a:rPr>
              <a:t>   </a:t>
            </a:r>
            <a:r>
              <a:rPr lang="en-US" sz="3200" b="1" i="1">
                <a:solidFill>
                  <a:srgbClr val="990000"/>
                </a:solidFill>
                <a:latin typeface="Times New Roman" pitchFamily="18" charset="0"/>
              </a:rPr>
              <a:t>Ngựa Con</a:t>
            </a:r>
            <a:r>
              <a:rPr lang="en-US" sz="3200" b="1" i="1">
                <a:latin typeface="Times New Roman" pitchFamily="18" charset="0"/>
              </a:rPr>
              <a:t> chuẩn bị tham gia hội thi chạy. Vốn </a:t>
            </a:r>
            <a:r>
              <a:rPr lang="en-US" sz="3200" b="1" i="1">
                <a:solidFill>
                  <a:srgbClr val="990000"/>
                </a:solidFill>
                <a:latin typeface="Times New Roman" pitchFamily="18" charset="0"/>
              </a:rPr>
              <a:t>khỏe</a:t>
            </a:r>
            <a:r>
              <a:rPr lang="en-US" sz="3200" b="1" i="1">
                <a:latin typeface="Times New Roman" pitchFamily="18" charset="0"/>
              </a:rPr>
              <a:t> và </a:t>
            </a:r>
            <a:r>
              <a:rPr lang="en-US" sz="3200" b="1" i="1">
                <a:solidFill>
                  <a:srgbClr val="990000"/>
                </a:solidFill>
                <a:latin typeface="Times New Roman" pitchFamily="18" charset="0"/>
              </a:rPr>
              <a:t>nhanh nhẹn</a:t>
            </a:r>
            <a:r>
              <a:rPr lang="en-US" sz="3200" b="1" i="1">
                <a:latin typeface="Times New Roman" pitchFamily="18" charset="0"/>
              </a:rPr>
              <a:t>, chú tin chắc sẽ</a:t>
            </a:r>
            <a:r>
              <a:rPr lang="en-US" sz="3200" b="1" i="1">
                <a:solidFill>
                  <a:srgbClr val="990000"/>
                </a:solidFill>
                <a:latin typeface="Times New Roman" pitchFamily="18" charset="0"/>
              </a:rPr>
              <a:t> giành</a:t>
            </a:r>
            <a:r>
              <a:rPr lang="en-US" sz="3200" b="1" i="1">
                <a:latin typeface="Times New Roman" pitchFamily="18" charset="0"/>
              </a:rPr>
              <a:t> được vòng </a:t>
            </a:r>
            <a:r>
              <a:rPr lang="en-US" sz="3200" b="1" i="1">
                <a:solidFill>
                  <a:srgbClr val="990000"/>
                </a:solidFill>
                <a:latin typeface="Times New Roman" pitchFamily="18" charset="0"/>
              </a:rPr>
              <a:t>nguyệt quế</a:t>
            </a:r>
            <a:r>
              <a:rPr lang="en-US" sz="3200" b="1" i="1">
                <a:latin typeface="Times New Roman" pitchFamily="18" charset="0"/>
              </a:rPr>
              <a:t> nên chỉ </a:t>
            </a:r>
            <a:r>
              <a:rPr lang="en-US" sz="3200" b="1" i="1">
                <a:solidFill>
                  <a:srgbClr val="990000"/>
                </a:solidFill>
                <a:latin typeface="Times New Roman" pitchFamily="18" charset="0"/>
              </a:rPr>
              <a:t>mải</a:t>
            </a:r>
            <a:r>
              <a:rPr lang="en-US" sz="3200" b="1" i="1">
                <a:latin typeface="Times New Roman" pitchFamily="18" charset="0"/>
              </a:rPr>
              <a:t> </a:t>
            </a:r>
            <a:r>
              <a:rPr lang="en-US" sz="3200" b="1" i="1">
                <a:solidFill>
                  <a:srgbClr val="990000"/>
                </a:solidFill>
                <a:latin typeface="Times New Roman" pitchFamily="18" charset="0"/>
              </a:rPr>
              <a:t>ngắm mình</a:t>
            </a:r>
            <a:r>
              <a:rPr lang="en-US" sz="3200" b="1" i="1">
                <a:latin typeface="Times New Roman" pitchFamily="18" charset="0"/>
              </a:rPr>
              <a:t> dưới suối, chẳng nghe lời cha đến bác </a:t>
            </a:r>
            <a:r>
              <a:rPr lang="en-US" sz="3200" b="1" i="1">
                <a:solidFill>
                  <a:srgbClr val="990000"/>
                </a:solidFill>
                <a:latin typeface="Times New Roman" pitchFamily="18" charset="0"/>
              </a:rPr>
              <a:t>thợ rèn</a:t>
            </a:r>
            <a:r>
              <a:rPr lang="en-US" sz="3200" b="1" i="1">
                <a:latin typeface="Times New Roman" pitchFamily="18" charset="0"/>
              </a:rPr>
              <a:t> kiểm tra lại </a:t>
            </a:r>
            <a:r>
              <a:rPr lang="en-US" sz="3200" b="1" i="1">
                <a:solidFill>
                  <a:srgbClr val="990000"/>
                </a:solidFill>
                <a:latin typeface="Times New Roman" pitchFamily="18" charset="0"/>
              </a:rPr>
              <a:t>móng</a:t>
            </a:r>
            <a:r>
              <a:rPr lang="en-US" sz="3200" b="1" i="1">
                <a:latin typeface="Times New Roman" pitchFamily="18" charset="0"/>
              </a:rPr>
              <a:t>. Khi thua cuộc, Ngựa Con mới rút ra được bài học quý: đừng bao giờ chủ quan.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3505200" y="533400"/>
            <a:ext cx="1676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8196" name="Text Box 4"/>
          <p:cNvSpPr txBox="1">
            <a:spLocks noChangeArrowheads="1"/>
          </p:cNvSpPr>
          <p:nvPr/>
        </p:nvSpPr>
        <p:spPr bwMode="auto">
          <a:xfrm>
            <a:off x="2286000" y="1066800"/>
            <a:ext cx="4876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Cuộc chạy đua trong rừng</a:t>
            </a:r>
          </a:p>
        </p:txBody>
      </p:sp>
      <p:sp>
        <p:nvSpPr>
          <p:cNvPr id="8197" name="Text Box 5"/>
          <p:cNvSpPr txBox="1">
            <a:spLocks noChangeArrowheads="1"/>
          </p:cNvSpPr>
          <p:nvPr/>
        </p:nvSpPr>
        <p:spPr bwMode="auto">
          <a:xfrm>
            <a:off x="457200" y="1860550"/>
            <a:ext cx="8686800" cy="301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latin typeface="Times New Roman" pitchFamily="18" charset="0"/>
              </a:rPr>
              <a:t>   </a:t>
            </a:r>
            <a:r>
              <a:rPr lang="en-US" sz="3200" b="1" i="1">
                <a:solidFill>
                  <a:srgbClr val="990000"/>
                </a:solidFill>
                <a:latin typeface="Times New Roman" pitchFamily="18" charset="0"/>
              </a:rPr>
              <a:t>Ngựa Con</a:t>
            </a:r>
            <a:r>
              <a:rPr lang="en-US" sz="3200" b="1" i="1">
                <a:latin typeface="Times New Roman" pitchFamily="18" charset="0"/>
              </a:rPr>
              <a:t> chuẩn bị tham gia hội thi chạy. Vốn </a:t>
            </a:r>
            <a:r>
              <a:rPr lang="en-US" sz="3200" b="1" i="1">
                <a:solidFill>
                  <a:srgbClr val="990000"/>
                </a:solidFill>
                <a:latin typeface="Times New Roman" pitchFamily="18" charset="0"/>
              </a:rPr>
              <a:t>khỏe</a:t>
            </a:r>
            <a:r>
              <a:rPr lang="en-US" sz="3200" b="1" i="1">
                <a:latin typeface="Times New Roman" pitchFamily="18" charset="0"/>
              </a:rPr>
              <a:t> và </a:t>
            </a:r>
            <a:r>
              <a:rPr lang="en-US" sz="3200" b="1" i="1">
                <a:solidFill>
                  <a:srgbClr val="990000"/>
                </a:solidFill>
                <a:latin typeface="Times New Roman" pitchFamily="18" charset="0"/>
              </a:rPr>
              <a:t>nhanh nhẹn</a:t>
            </a:r>
            <a:r>
              <a:rPr lang="en-US" sz="3200" b="1" i="1">
                <a:latin typeface="Times New Roman" pitchFamily="18" charset="0"/>
              </a:rPr>
              <a:t>, chú tin chắc sẽ</a:t>
            </a:r>
            <a:r>
              <a:rPr lang="en-US" sz="3200" b="1" i="1">
                <a:solidFill>
                  <a:srgbClr val="990000"/>
                </a:solidFill>
                <a:latin typeface="Times New Roman" pitchFamily="18" charset="0"/>
              </a:rPr>
              <a:t> giành</a:t>
            </a:r>
            <a:r>
              <a:rPr lang="en-US" sz="3200" b="1" i="1">
                <a:latin typeface="Times New Roman" pitchFamily="18" charset="0"/>
              </a:rPr>
              <a:t> được vòng </a:t>
            </a:r>
            <a:r>
              <a:rPr lang="en-US" sz="3200" b="1" i="1">
                <a:solidFill>
                  <a:srgbClr val="990000"/>
                </a:solidFill>
                <a:latin typeface="Times New Roman" pitchFamily="18" charset="0"/>
              </a:rPr>
              <a:t>nguyệt quế</a:t>
            </a:r>
            <a:r>
              <a:rPr lang="en-US" sz="3200" b="1" i="1">
                <a:latin typeface="Times New Roman" pitchFamily="18" charset="0"/>
              </a:rPr>
              <a:t> nên chỉ </a:t>
            </a:r>
            <a:r>
              <a:rPr lang="en-US" sz="3200" b="1" i="1">
                <a:solidFill>
                  <a:srgbClr val="990000"/>
                </a:solidFill>
                <a:latin typeface="Times New Roman" pitchFamily="18" charset="0"/>
              </a:rPr>
              <a:t>mải</a:t>
            </a:r>
            <a:r>
              <a:rPr lang="en-US" sz="3200" b="1" i="1">
                <a:latin typeface="Times New Roman" pitchFamily="18" charset="0"/>
              </a:rPr>
              <a:t> </a:t>
            </a:r>
            <a:r>
              <a:rPr lang="en-US" sz="3200" b="1" i="1">
                <a:solidFill>
                  <a:srgbClr val="990000"/>
                </a:solidFill>
                <a:latin typeface="Times New Roman" pitchFamily="18" charset="0"/>
              </a:rPr>
              <a:t>ngắm mình</a:t>
            </a:r>
            <a:r>
              <a:rPr lang="en-US" sz="3200" b="1" i="1">
                <a:latin typeface="Times New Roman" pitchFamily="18" charset="0"/>
              </a:rPr>
              <a:t> dưới suối, chẳng nghe lời cha đến bác </a:t>
            </a:r>
            <a:r>
              <a:rPr lang="en-US" sz="3200" b="1" i="1">
                <a:solidFill>
                  <a:srgbClr val="990000"/>
                </a:solidFill>
                <a:latin typeface="Times New Roman" pitchFamily="18" charset="0"/>
              </a:rPr>
              <a:t>thợ rèn</a:t>
            </a:r>
            <a:r>
              <a:rPr lang="en-US" sz="3200" b="1" i="1">
                <a:latin typeface="Times New Roman" pitchFamily="18" charset="0"/>
              </a:rPr>
              <a:t> kiểm tra lại </a:t>
            </a:r>
            <a:r>
              <a:rPr lang="en-US" sz="3200" b="1" i="1">
                <a:solidFill>
                  <a:srgbClr val="990000"/>
                </a:solidFill>
                <a:latin typeface="Times New Roman" pitchFamily="18" charset="0"/>
              </a:rPr>
              <a:t>móng</a:t>
            </a:r>
            <a:r>
              <a:rPr lang="en-US" sz="3200" b="1" i="1">
                <a:latin typeface="Times New Roman" pitchFamily="18" charset="0"/>
              </a:rPr>
              <a:t>. Khi thua cuộc, Ngựa Con mới rút ra được bài học quý: đừng bao giờ chủ quan.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 Box 5"/>
          <p:cNvSpPr txBox="1">
            <a:spLocks noChangeArrowheads="1"/>
          </p:cNvSpPr>
          <p:nvPr/>
        </p:nvSpPr>
        <p:spPr bwMode="auto">
          <a:xfrm>
            <a:off x="3505200" y="533400"/>
            <a:ext cx="1676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9222" name="Text Box 6"/>
          <p:cNvSpPr txBox="1">
            <a:spLocks noChangeArrowheads="1"/>
          </p:cNvSpPr>
          <p:nvPr/>
        </p:nvSpPr>
        <p:spPr bwMode="auto">
          <a:xfrm>
            <a:off x="2286000" y="1066800"/>
            <a:ext cx="4876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Cuộc chạy đua trong rừng</a:t>
            </a:r>
          </a:p>
        </p:txBody>
      </p:sp>
      <p:sp>
        <p:nvSpPr>
          <p:cNvPr id="9223" name="WordArt 7"/>
          <p:cNvSpPr>
            <a:spLocks noChangeArrowheads="1" noChangeShapeType="1" noTextEdit="1"/>
          </p:cNvSpPr>
          <p:nvPr/>
        </p:nvSpPr>
        <p:spPr bwMode="auto">
          <a:xfrm>
            <a:off x="381000" y="1219200"/>
            <a:ext cx="1828800" cy="787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b="1" i="1" kern="10">
                <a:ln w="9525">
                  <a:round/>
                  <a:headEnd/>
                  <a:tailEnd/>
                </a:ln>
                <a:gradFill rotWithShape="0">
                  <a:gsLst>
                    <a:gs pos="0">
                      <a:srgbClr val="FFE701"/>
                    </a:gs>
                    <a:gs pos="100000">
                      <a:srgbClr val="FE3E02"/>
                    </a:gs>
                  </a:gsLst>
                  <a:lin ang="5400000" scaled="1"/>
                </a:gradFill>
                <a:latin typeface="Times New Roman"/>
                <a:cs typeface="Times New Roman"/>
              </a:rPr>
              <a:t>Bài tập</a:t>
            </a:r>
          </a:p>
        </p:txBody>
      </p:sp>
      <p:sp>
        <p:nvSpPr>
          <p:cNvPr id="9224" name="Text Box 8"/>
          <p:cNvSpPr txBox="1">
            <a:spLocks noChangeArrowheads="1"/>
          </p:cNvSpPr>
          <p:nvPr/>
        </p:nvSpPr>
        <p:spPr bwMode="auto">
          <a:xfrm>
            <a:off x="609600" y="1905000"/>
            <a:ext cx="6629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a) Điền vào chỗ trống </a:t>
            </a:r>
            <a:r>
              <a:rPr lang="en-US" sz="3200" b="1" i="1">
                <a:solidFill>
                  <a:srgbClr val="990000"/>
                </a:solidFill>
                <a:latin typeface="Times New Roman" pitchFamily="18" charset="0"/>
              </a:rPr>
              <a:t>l</a:t>
            </a:r>
            <a:r>
              <a:rPr lang="en-US" sz="3200" b="1" i="1">
                <a:solidFill>
                  <a:srgbClr val="000099"/>
                </a:solidFill>
                <a:latin typeface="Times New Roman" pitchFamily="18" charset="0"/>
              </a:rPr>
              <a:t> hay </a:t>
            </a:r>
            <a:r>
              <a:rPr lang="en-US" sz="3200" b="1" i="1">
                <a:solidFill>
                  <a:srgbClr val="990000"/>
                </a:solidFill>
                <a:latin typeface="Times New Roman" pitchFamily="18" charset="0"/>
              </a:rPr>
              <a:t>n</a:t>
            </a:r>
            <a:r>
              <a:rPr lang="en-US" sz="3200" b="1" i="1">
                <a:solidFill>
                  <a:srgbClr val="000099"/>
                </a:solidFill>
                <a:latin typeface="Times New Roman" pitchFamily="18" charset="0"/>
              </a:rPr>
              <a:t> ?</a:t>
            </a:r>
          </a:p>
        </p:txBody>
      </p:sp>
      <p:sp>
        <p:nvSpPr>
          <p:cNvPr id="9225" name="Text Box 9"/>
          <p:cNvSpPr txBox="1">
            <a:spLocks noChangeArrowheads="1"/>
          </p:cNvSpPr>
          <p:nvPr/>
        </p:nvSpPr>
        <p:spPr bwMode="auto">
          <a:xfrm>
            <a:off x="609600" y="2362200"/>
            <a:ext cx="8077200" cy="350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   Một thiếu …iên ghì cương ngựa trước cửa hàng cơm. Chàng …ai nịt gọn gàng, đầu đội mũ đen, cổ quấn một cái khăn …ụa trắng thắt …ỏng, mối bỏ rủ sau …ưng. Con ngựa của chàng sắc …âu sẫm, dáng nhỏ thon. Trời …ạnh buốt căm căm mà mình …ó ướt đẫm mồ hôi, đủ đoán biết chủ …ó từ xa …ại.</a:t>
            </a:r>
          </a:p>
        </p:txBody>
      </p:sp>
      <p:sp>
        <p:nvSpPr>
          <p:cNvPr id="9226" name="Text Box 10"/>
          <p:cNvSpPr txBox="1">
            <a:spLocks noChangeArrowheads="1"/>
          </p:cNvSpPr>
          <p:nvPr/>
        </p:nvSpPr>
        <p:spPr bwMode="auto">
          <a:xfrm>
            <a:off x="5334000" y="5867400"/>
            <a:ext cx="3200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Theo Khái Hưng</a:t>
            </a:r>
          </a:p>
        </p:txBody>
      </p:sp>
      <p:sp>
        <p:nvSpPr>
          <p:cNvPr id="9228" name="Rectangle 12"/>
          <p:cNvSpPr>
            <a:spLocks noChangeArrowheads="1"/>
          </p:cNvSpPr>
          <p:nvPr/>
        </p:nvSpPr>
        <p:spPr bwMode="auto">
          <a:xfrm>
            <a:off x="2728913" y="2471738"/>
            <a:ext cx="419100" cy="381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 n</a:t>
            </a:r>
          </a:p>
        </p:txBody>
      </p:sp>
      <p:sp>
        <p:nvSpPr>
          <p:cNvPr id="9229" name="Rectangle 13"/>
          <p:cNvSpPr>
            <a:spLocks noChangeArrowheads="1"/>
          </p:cNvSpPr>
          <p:nvPr/>
        </p:nvSpPr>
        <p:spPr bwMode="auto">
          <a:xfrm>
            <a:off x="3752850" y="2957513"/>
            <a:ext cx="419100" cy="381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 n</a:t>
            </a:r>
          </a:p>
        </p:txBody>
      </p:sp>
      <p:sp>
        <p:nvSpPr>
          <p:cNvPr id="9230" name="Rectangle 14"/>
          <p:cNvSpPr>
            <a:spLocks noChangeArrowheads="1"/>
          </p:cNvSpPr>
          <p:nvPr/>
        </p:nvSpPr>
        <p:spPr bwMode="auto">
          <a:xfrm>
            <a:off x="5881688" y="3457575"/>
            <a:ext cx="419100" cy="381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 l</a:t>
            </a:r>
          </a:p>
        </p:txBody>
      </p:sp>
      <p:sp>
        <p:nvSpPr>
          <p:cNvPr id="9231" name="Rectangle 15"/>
          <p:cNvSpPr>
            <a:spLocks noChangeArrowheads="1"/>
          </p:cNvSpPr>
          <p:nvPr/>
        </p:nvSpPr>
        <p:spPr bwMode="auto">
          <a:xfrm>
            <a:off x="685800" y="3929063"/>
            <a:ext cx="419100" cy="381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 l</a:t>
            </a:r>
          </a:p>
        </p:txBody>
      </p:sp>
      <p:sp>
        <p:nvSpPr>
          <p:cNvPr id="9232" name="Rectangle 16"/>
          <p:cNvSpPr>
            <a:spLocks noChangeArrowheads="1"/>
          </p:cNvSpPr>
          <p:nvPr/>
        </p:nvSpPr>
        <p:spPr bwMode="auto">
          <a:xfrm>
            <a:off x="4348163" y="3919538"/>
            <a:ext cx="419100" cy="381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 l</a:t>
            </a:r>
          </a:p>
        </p:txBody>
      </p:sp>
      <p:sp>
        <p:nvSpPr>
          <p:cNvPr id="9233" name="Rectangle 17"/>
          <p:cNvSpPr>
            <a:spLocks noChangeArrowheads="1"/>
          </p:cNvSpPr>
          <p:nvPr/>
        </p:nvSpPr>
        <p:spPr bwMode="auto">
          <a:xfrm>
            <a:off x="2462213" y="4419600"/>
            <a:ext cx="419100" cy="381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 n</a:t>
            </a:r>
          </a:p>
        </p:txBody>
      </p:sp>
      <p:sp>
        <p:nvSpPr>
          <p:cNvPr id="9234" name="Rectangle 18"/>
          <p:cNvSpPr>
            <a:spLocks noChangeArrowheads="1"/>
          </p:cNvSpPr>
          <p:nvPr/>
        </p:nvSpPr>
        <p:spPr bwMode="auto">
          <a:xfrm>
            <a:off x="700088" y="4895850"/>
            <a:ext cx="419100" cy="381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 l</a:t>
            </a:r>
          </a:p>
        </p:txBody>
      </p:sp>
      <p:sp>
        <p:nvSpPr>
          <p:cNvPr id="9235" name="Rectangle 19"/>
          <p:cNvSpPr>
            <a:spLocks noChangeArrowheads="1"/>
          </p:cNvSpPr>
          <p:nvPr/>
        </p:nvSpPr>
        <p:spPr bwMode="auto">
          <a:xfrm>
            <a:off x="5891213" y="4891088"/>
            <a:ext cx="419100" cy="381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 n</a:t>
            </a:r>
          </a:p>
        </p:txBody>
      </p:sp>
      <p:sp>
        <p:nvSpPr>
          <p:cNvPr id="9236" name="Rectangle 20"/>
          <p:cNvSpPr>
            <a:spLocks noChangeArrowheads="1"/>
          </p:cNvSpPr>
          <p:nvPr/>
        </p:nvSpPr>
        <p:spPr bwMode="auto">
          <a:xfrm>
            <a:off x="4943475" y="5367338"/>
            <a:ext cx="419100" cy="381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 n</a:t>
            </a:r>
          </a:p>
        </p:txBody>
      </p:sp>
      <p:sp>
        <p:nvSpPr>
          <p:cNvPr id="9237" name="Rectangle 21"/>
          <p:cNvSpPr>
            <a:spLocks noChangeArrowheads="1"/>
          </p:cNvSpPr>
          <p:nvPr/>
        </p:nvSpPr>
        <p:spPr bwMode="auto">
          <a:xfrm>
            <a:off x="6662738" y="5367338"/>
            <a:ext cx="419100" cy="3810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 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223"/>
                                        </p:tgtEl>
                                        <p:attrNameLst>
                                          <p:attrName>style.visibility</p:attrName>
                                        </p:attrNameLst>
                                      </p:cBhvr>
                                      <p:to>
                                        <p:strVal val="visible"/>
                                      </p:to>
                                    </p:set>
                                    <p:anim to="" calcmode="lin" valueType="num">
                                      <p:cBhvr>
                                        <p:cTn id="7" dur="1" fill="hold"/>
                                        <p:tgtEl>
                                          <p:spTgt spid="9223"/>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224"/>
                                        </p:tgtEl>
                                        <p:attrNameLst>
                                          <p:attrName>style.visibility</p:attrName>
                                        </p:attrNameLst>
                                      </p:cBhvr>
                                      <p:to>
                                        <p:strVal val="visible"/>
                                      </p:to>
                                    </p:set>
                                    <p:animEffect transition="in" filter="checkerboard(across)">
                                      <p:cBhvr>
                                        <p:cTn id="12" dur="500"/>
                                        <p:tgtEl>
                                          <p:spTgt spid="9224"/>
                                        </p:tgtEl>
                                      </p:cBhvr>
                                    </p:animEffect>
                                  </p:childTnLst>
                                </p:cTn>
                              </p:par>
                            </p:childTnLst>
                          </p:cTn>
                        </p:par>
                        <p:par>
                          <p:cTn id="13" fill="hold" nodeType="afterGroup">
                            <p:stCondLst>
                              <p:cond delay="500"/>
                            </p:stCondLst>
                            <p:childTnLst>
                              <p:par>
                                <p:cTn id="14" presetID="5" presetClass="entr" presetSubtype="10" fill="hold" grpId="0" nodeType="afterEffect">
                                  <p:stCondLst>
                                    <p:cond delay="0"/>
                                  </p:stCondLst>
                                  <p:childTnLst>
                                    <p:set>
                                      <p:cBhvr>
                                        <p:cTn id="15" dur="1" fill="hold">
                                          <p:stCondLst>
                                            <p:cond delay="0"/>
                                          </p:stCondLst>
                                        </p:cTn>
                                        <p:tgtEl>
                                          <p:spTgt spid="9225"/>
                                        </p:tgtEl>
                                        <p:attrNameLst>
                                          <p:attrName>style.visibility</p:attrName>
                                        </p:attrNameLst>
                                      </p:cBhvr>
                                      <p:to>
                                        <p:strVal val="visible"/>
                                      </p:to>
                                    </p:set>
                                    <p:animEffect transition="in" filter="checkerboard(across)">
                                      <p:cBhvr>
                                        <p:cTn id="16" dur="500"/>
                                        <p:tgtEl>
                                          <p:spTgt spid="9225"/>
                                        </p:tgtEl>
                                      </p:cBhvr>
                                    </p:animEffect>
                                  </p:childTnLst>
                                </p:cTn>
                              </p:par>
                            </p:childTnLst>
                          </p:cTn>
                        </p:par>
                        <p:par>
                          <p:cTn id="17" fill="hold" nodeType="afterGroup">
                            <p:stCondLst>
                              <p:cond delay="1000"/>
                            </p:stCondLst>
                            <p:childTnLst>
                              <p:par>
                                <p:cTn id="18" presetID="5" presetClass="entr" presetSubtype="10" fill="hold" grpId="0" nodeType="afterEffect">
                                  <p:stCondLst>
                                    <p:cond delay="0"/>
                                  </p:stCondLst>
                                  <p:childTnLst>
                                    <p:set>
                                      <p:cBhvr>
                                        <p:cTn id="19" dur="1" fill="hold">
                                          <p:stCondLst>
                                            <p:cond delay="0"/>
                                          </p:stCondLst>
                                        </p:cTn>
                                        <p:tgtEl>
                                          <p:spTgt spid="9226"/>
                                        </p:tgtEl>
                                        <p:attrNameLst>
                                          <p:attrName>style.visibility</p:attrName>
                                        </p:attrNameLst>
                                      </p:cBhvr>
                                      <p:to>
                                        <p:strVal val="visible"/>
                                      </p:to>
                                    </p:set>
                                    <p:animEffect transition="in" filter="checkerboard(across)">
                                      <p:cBhvr>
                                        <p:cTn id="20" dur="500"/>
                                        <p:tgtEl>
                                          <p:spTgt spid="922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4" presetClass="entr" presetSubtype="0" fill="hold" grpId="0" nodeType="clickEffect">
                                  <p:stCondLst>
                                    <p:cond delay="0"/>
                                  </p:stCondLst>
                                  <p:childTnLst>
                                    <p:set>
                                      <p:cBhvr>
                                        <p:cTn id="24" dur="1" fill="hold">
                                          <p:stCondLst>
                                            <p:cond delay="0"/>
                                          </p:stCondLst>
                                        </p:cTn>
                                        <p:tgtEl>
                                          <p:spTgt spid="9228"/>
                                        </p:tgtEl>
                                        <p:attrNameLst>
                                          <p:attrName>style.visibility</p:attrName>
                                        </p:attrNameLst>
                                      </p:cBhvr>
                                      <p:to>
                                        <p:strVal val="visible"/>
                                      </p:to>
                                    </p:set>
                                    <p:anim to="" calcmode="lin" valueType="num">
                                      <p:cBhvr>
                                        <p:cTn id="25" dur="1" fill="hold"/>
                                        <p:tgtEl>
                                          <p:spTgt spid="9228"/>
                                        </p:tgtEl>
                                        <p:attrNameLst>
                                          <p:attrName/>
                                        </p:attrNameLst>
                                      </p:cBhvr>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4" presetClass="entr" presetSubtype="0" fill="hold" grpId="0" nodeType="clickEffect">
                                  <p:stCondLst>
                                    <p:cond delay="0"/>
                                  </p:stCondLst>
                                  <p:childTnLst>
                                    <p:set>
                                      <p:cBhvr>
                                        <p:cTn id="29" dur="1" fill="hold">
                                          <p:stCondLst>
                                            <p:cond delay="0"/>
                                          </p:stCondLst>
                                        </p:cTn>
                                        <p:tgtEl>
                                          <p:spTgt spid="9229"/>
                                        </p:tgtEl>
                                        <p:attrNameLst>
                                          <p:attrName>style.visibility</p:attrName>
                                        </p:attrNameLst>
                                      </p:cBhvr>
                                      <p:to>
                                        <p:strVal val="visible"/>
                                      </p:to>
                                    </p:set>
                                    <p:anim to="" calcmode="lin" valueType="num">
                                      <p:cBhvr>
                                        <p:cTn id="30" dur="1" fill="hold"/>
                                        <p:tgtEl>
                                          <p:spTgt spid="9229"/>
                                        </p:tgtEl>
                                        <p:attrNameLst>
                                          <p:attrName/>
                                        </p:attrNameLst>
                                      </p:cBhvr>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4" presetClass="entr" presetSubtype="0" fill="hold" grpId="0" nodeType="clickEffect">
                                  <p:stCondLst>
                                    <p:cond delay="0"/>
                                  </p:stCondLst>
                                  <p:childTnLst>
                                    <p:set>
                                      <p:cBhvr>
                                        <p:cTn id="34" dur="1" fill="hold">
                                          <p:stCondLst>
                                            <p:cond delay="0"/>
                                          </p:stCondLst>
                                        </p:cTn>
                                        <p:tgtEl>
                                          <p:spTgt spid="9230"/>
                                        </p:tgtEl>
                                        <p:attrNameLst>
                                          <p:attrName>style.visibility</p:attrName>
                                        </p:attrNameLst>
                                      </p:cBhvr>
                                      <p:to>
                                        <p:strVal val="visible"/>
                                      </p:to>
                                    </p:set>
                                    <p:anim to="" calcmode="lin" valueType="num">
                                      <p:cBhvr>
                                        <p:cTn id="35" dur="1" fill="hold"/>
                                        <p:tgtEl>
                                          <p:spTgt spid="9230"/>
                                        </p:tgtEl>
                                        <p:attrNameLst>
                                          <p:attrName/>
                                        </p:attrNameLst>
                                      </p:cBhvr>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4" presetClass="entr" presetSubtype="0" fill="hold" grpId="0" nodeType="clickEffect">
                                  <p:stCondLst>
                                    <p:cond delay="0"/>
                                  </p:stCondLst>
                                  <p:childTnLst>
                                    <p:set>
                                      <p:cBhvr>
                                        <p:cTn id="39" dur="1" fill="hold">
                                          <p:stCondLst>
                                            <p:cond delay="0"/>
                                          </p:stCondLst>
                                        </p:cTn>
                                        <p:tgtEl>
                                          <p:spTgt spid="9231"/>
                                        </p:tgtEl>
                                        <p:attrNameLst>
                                          <p:attrName>style.visibility</p:attrName>
                                        </p:attrNameLst>
                                      </p:cBhvr>
                                      <p:to>
                                        <p:strVal val="visible"/>
                                      </p:to>
                                    </p:set>
                                    <p:anim to="" calcmode="lin" valueType="num">
                                      <p:cBhvr>
                                        <p:cTn id="40" dur="1" fill="hold"/>
                                        <p:tgtEl>
                                          <p:spTgt spid="9231"/>
                                        </p:tgtEl>
                                        <p:attrNameLst>
                                          <p:attrName/>
                                        </p:attrNameLst>
                                      </p:cBhvr>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4" presetClass="entr" presetSubtype="0" fill="hold" grpId="0" nodeType="clickEffect">
                                  <p:stCondLst>
                                    <p:cond delay="0"/>
                                  </p:stCondLst>
                                  <p:childTnLst>
                                    <p:set>
                                      <p:cBhvr>
                                        <p:cTn id="44" dur="1" fill="hold">
                                          <p:stCondLst>
                                            <p:cond delay="0"/>
                                          </p:stCondLst>
                                        </p:cTn>
                                        <p:tgtEl>
                                          <p:spTgt spid="9232"/>
                                        </p:tgtEl>
                                        <p:attrNameLst>
                                          <p:attrName>style.visibility</p:attrName>
                                        </p:attrNameLst>
                                      </p:cBhvr>
                                      <p:to>
                                        <p:strVal val="visible"/>
                                      </p:to>
                                    </p:set>
                                    <p:anim to="" calcmode="lin" valueType="num">
                                      <p:cBhvr>
                                        <p:cTn id="45" dur="1" fill="hold"/>
                                        <p:tgtEl>
                                          <p:spTgt spid="9232"/>
                                        </p:tgtEl>
                                        <p:attrNameLst>
                                          <p:attrName/>
                                        </p:attrNameLst>
                                      </p:cBhvr>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4" presetClass="entr" presetSubtype="0" fill="hold" grpId="0" nodeType="clickEffect">
                                  <p:stCondLst>
                                    <p:cond delay="0"/>
                                  </p:stCondLst>
                                  <p:childTnLst>
                                    <p:set>
                                      <p:cBhvr>
                                        <p:cTn id="49" dur="1" fill="hold">
                                          <p:stCondLst>
                                            <p:cond delay="0"/>
                                          </p:stCondLst>
                                        </p:cTn>
                                        <p:tgtEl>
                                          <p:spTgt spid="9233"/>
                                        </p:tgtEl>
                                        <p:attrNameLst>
                                          <p:attrName>style.visibility</p:attrName>
                                        </p:attrNameLst>
                                      </p:cBhvr>
                                      <p:to>
                                        <p:strVal val="visible"/>
                                      </p:to>
                                    </p:set>
                                    <p:anim to="" calcmode="lin" valueType="num">
                                      <p:cBhvr>
                                        <p:cTn id="50" dur="1" fill="hold"/>
                                        <p:tgtEl>
                                          <p:spTgt spid="9233"/>
                                        </p:tgtEl>
                                        <p:attrNameLst>
                                          <p:attrName/>
                                        </p:attrNameLst>
                                      </p:cBhvr>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4" presetClass="entr" presetSubtype="0" fill="hold" grpId="0" nodeType="clickEffect">
                                  <p:stCondLst>
                                    <p:cond delay="0"/>
                                  </p:stCondLst>
                                  <p:childTnLst>
                                    <p:set>
                                      <p:cBhvr>
                                        <p:cTn id="54" dur="1" fill="hold">
                                          <p:stCondLst>
                                            <p:cond delay="0"/>
                                          </p:stCondLst>
                                        </p:cTn>
                                        <p:tgtEl>
                                          <p:spTgt spid="9234"/>
                                        </p:tgtEl>
                                        <p:attrNameLst>
                                          <p:attrName>style.visibility</p:attrName>
                                        </p:attrNameLst>
                                      </p:cBhvr>
                                      <p:to>
                                        <p:strVal val="visible"/>
                                      </p:to>
                                    </p:set>
                                    <p:anim to="" calcmode="lin" valueType="num">
                                      <p:cBhvr>
                                        <p:cTn id="55" dur="1" fill="hold"/>
                                        <p:tgtEl>
                                          <p:spTgt spid="9234"/>
                                        </p:tgtEl>
                                        <p:attrNameLst>
                                          <p:attrName/>
                                        </p:attrNameLst>
                                      </p:cBhvr>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4" presetClass="entr" presetSubtype="0" fill="hold" grpId="0" nodeType="clickEffect">
                                  <p:stCondLst>
                                    <p:cond delay="0"/>
                                  </p:stCondLst>
                                  <p:childTnLst>
                                    <p:set>
                                      <p:cBhvr>
                                        <p:cTn id="59" dur="1" fill="hold">
                                          <p:stCondLst>
                                            <p:cond delay="0"/>
                                          </p:stCondLst>
                                        </p:cTn>
                                        <p:tgtEl>
                                          <p:spTgt spid="9235"/>
                                        </p:tgtEl>
                                        <p:attrNameLst>
                                          <p:attrName>style.visibility</p:attrName>
                                        </p:attrNameLst>
                                      </p:cBhvr>
                                      <p:to>
                                        <p:strVal val="visible"/>
                                      </p:to>
                                    </p:set>
                                    <p:anim to="" calcmode="lin" valueType="num">
                                      <p:cBhvr>
                                        <p:cTn id="60" dur="1" fill="hold"/>
                                        <p:tgtEl>
                                          <p:spTgt spid="9235"/>
                                        </p:tgtEl>
                                        <p:attrNameLst>
                                          <p:attrName/>
                                        </p:attrNameLst>
                                      </p:cBhvr>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24" presetClass="entr" presetSubtype="0" fill="hold" grpId="0" nodeType="clickEffect">
                                  <p:stCondLst>
                                    <p:cond delay="0"/>
                                  </p:stCondLst>
                                  <p:childTnLst>
                                    <p:set>
                                      <p:cBhvr>
                                        <p:cTn id="64" dur="1" fill="hold">
                                          <p:stCondLst>
                                            <p:cond delay="0"/>
                                          </p:stCondLst>
                                        </p:cTn>
                                        <p:tgtEl>
                                          <p:spTgt spid="9236"/>
                                        </p:tgtEl>
                                        <p:attrNameLst>
                                          <p:attrName>style.visibility</p:attrName>
                                        </p:attrNameLst>
                                      </p:cBhvr>
                                      <p:to>
                                        <p:strVal val="visible"/>
                                      </p:to>
                                    </p:set>
                                    <p:anim to="" calcmode="lin" valueType="num">
                                      <p:cBhvr>
                                        <p:cTn id="65" dur="1" fill="hold"/>
                                        <p:tgtEl>
                                          <p:spTgt spid="9236"/>
                                        </p:tgtEl>
                                        <p:attrNameLst>
                                          <p:attrName/>
                                        </p:attrNameLst>
                                      </p:cBhvr>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24" presetClass="entr" presetSubtype="0" fill="hold" grpId="0" nodeType="clickEffect">
                                  <p:stCondLst>
                                    <p:cond delay="0"/>
                                  </p:stCondLst>
                                  <p:childTnLst>
                                    <p:set>
                                      <p:cBhvr>
                                        <p:cTn id="69" dur="1" fill="hold">
                                          <p:stCondLst>
                                            <p:cond delay="0"/>
                                          </p:stCondLst>
                                        </p:cTn>
                                        <p:tgtEl>
                                          <p:spTgt spid="9237"/>
                                        </p:tgtEl>
                                        <p:attrNameLst>
                                          <p:attrName>style.visibility</p:attrName>
                                        </p:attrNameLst>
                                      </p:cBhvr>
                                      <p:to>
                                        <p:strVal val="visible"/>
                                      </p:to>
                                    </p:set>
                                    <p:anim to="" calcmode="lin" valueType="num">
                                      <p:cBhvr>
                                        <p:cTn id="70" dur="1" fill="hold"/>
                                        <p:tgtEl>
                                          <p:spTgt spid="923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animBg="1"/>
      <p:bldP spid="9224" grpId="0"/>
      <p:bldP spid="9225" grpId="0"/>
      <p:bldP spid="9226" grpId="0"/>
      <p:bldP spid="9228" grpId="0" animBg="1"/>
      <p:bldP spid="9229" grpId="0" animBg="1"/>
      <p:bldP spid="9230" grpId="0" animBg="1"/>
      <p:bldP spid="9231" grpId="0" animBg="1"/>
      <p:bldP spid="9232" grpId="0" animBg="1"/>
      <p:bldP spid="9233" grpId="0" animBg="1"/>
      <p:bldP spid="9234" grpId="0" animBg="1"/>
      <p:bldP spid="9235" grpId="0" animBg="1"/>
      <p:bldP spid="9236" grpId="0" animBg="1"/>
      <p:bldP spid="923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Text Box 5"/>
          <p:cNvSpPr txBox="1">
            <a:spLocks noChangeArrowheads="1"/>
          </p:cNvSpPr>
          <p:nvPr/>
        </p:nvSpPr>
        <p:spPr bwMode="auto">
          <a:xfrm>
            <a:off x="3505200" y="533400"/>
            <a:ext cx="1676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u="sng">
                <a:solidFill>
                  <a:srgbClr val="006600"/>
                </a:solidFill>
                <a:latin typeface="Times New Roman" pitchFamily="18" charset="0"/>
              </a:rPr>
              <a:t>Chính tả</a:t>
            </a:r>
            <a:endParaRPr lang="en-US" sz="3200" b="1" i="1">
              <a:solidFill>
                <a:srgbClr val="006600"/>
              </a:solidFill>
              <a:latin typeface="Times New Roman" pitchFamily="18" charset="0"/>
            </a:endParaRPr>
          </a:p>
        </p:txBody>
      </p:sp>
      <p:sp>
        <p:nvSpPr>
          <p:cNvPr id="10246" name="Text Box 6"/>
          <p:cNvSpPr txBox="1">
            <a:spLocks noChangeArrowheads="1"/>
          </p:cNvSpPr>
          <p:nvPr/>
        </p:nvSpPr>
        <p:spPr bwMode="auto">
          <a:xfrm>
            <a:off x="2286000" y="1066800"/>
            <a:ext cx="4876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Cuộc chạy đua trong rừng</a:t>
            </a:r>
          </a:p>
        </p:txBody>
      </p:sp>
      <p:sp>
        <p:nvSpPr>
          <p:cNvPr id="10247" name="WordArt 7"/>
          <p:cNvSpPr>
            <a:spLocks noChangeArrowheads="1" noChangeShapeType="1" noTextEdit="1"/>
          </p:cNvSpPr>
          <p:nvPr/>
        </p:nvSpPr>
        <p:spPr bwMode="auto">
          <a:xfrm>
            <a:off x="238125" y="1090613"/>
            <a:ext cx="1828800" cy="787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b="1" i="1" kern="10">
                <a:ln w="9525">
                  <a:round/>
                  <a:headEnd/>
                  <a:tailEnd/>
                </a:ln>
                <a:gradFill rotWithShape="0">
                  <a:gsLst>
                    <a:gs pos="0">
                      <a:srgbClr val="FFE701"/>
                    </a:gs>
                    <a:gs pos="100000">
                      <a:srgbClr val="FE3E02"/>
                    </a:gs>
                  </a:gsLst>
                  <a:lin ang="5400000" scaled="1"/>
                </a:gradFill>
                <a:latin typeface="Times New Roman"/>
                <a:cs typeface="Times New Roman"/>
              </a:rPr>
              <a:t>Bài tập</a:t>
            </a:r>
          </a:p>
        </p:txBody>
      </p:sp>
      <p:sp>
        <p:nvSpPr>
          <p:cNvPr id="10248" name="Text Box 8"/>
          <p:cNvSpPr txBox="1">
            <a:spLocks noChangeArrowheads="1"/>
          </p:cNvSpPr>
          <p:nvPr/>
        </p:nvSpPr>
        <p:spPr bwMode="auto">
          <a:xfrm>
            <a:off x="0" y="19050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b) Đặt trên những chữ in đậm dấu </a:t>
            </a:r>
            <a:r>
              <a:rPr lang="en-US" sz="3200" b="1" i="1">
                <a:solidFill>
                  <a:srgbClr val="990000"/>
                </a:solidFill>
                <a:latin typeface="Times New Roman" pitchFamily="18" charset="0"/>
              </a:rPr>
              <a:t>hỏi</a:t>
            </a:r>
            <a:r>
              <a:rPr lang="en-US" sz="3200" b="1" i="1">
                <a:solidFill>
                  <a:srgbClr val="000099"/>
                </a:solidFill>
                <a:latin typeface="Times New Roman" pitchFamily="18" charset="0"/>
              </a:rPr>
              <a:t> hay dấu </a:t>
            </a:r>
            <a:r>
              <a:rPr lang="en-US" sz="3200" b="1" i="1">
                <a:solidFill>
                  <a:srgbClr val="990000"/>
                </a:solidFill>
                <a:latin typeface="Times New Roman" pitchFamily="18" charset="0"/>
              </a:rPr>
              <a:t>ngã</a:t>
            </a:r>
            <a:r>
              <a:rPr lang="en-US" sz="3200" b="1" i="1">
                <a:solidFill>
                  <a:srgbClr val="000099"/>
                </a:solidFill>
                <a:latin typeface="Times New Roman" pitchFamily="18" charset="0"/>
              </a:rPr>
              <a:t>?</a:t>
            </a:r>
          </a:p>
        </p:txBody>
      </p:sp>
      <p:sp>
        <p:nvSpPr>
          <p:cNvPr id="10249" name="Text Box 9"/>
          <p:cNvSpPr txBox="1">
            <a:spLocks noChangeArrowheads="1"/>
          </p:cNvSpPr>
          <p:nvPr/>
        </p:nvSpPr>
        <p:spPr bwMode="auto">
          <a:xfrm>
            <a:off x="609600" y="2362200"/>
            <a:ext cx="8077200" cy="3748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000099"/>
                </a:solidFill>
                <a:latin typeface="Times New Roman" pitchFamily="18" charset="0"/>
              </a:rPr>
              <a:t>   </a:t>
            </a:r>
            <a:r>
              <a:rPr lang="en-US" sz="3200" i="1">
                <a:solidFill>
                  <a:srgbClr val="000099"/>
                </a:solidFill>
                <a:latin typeface="Times New Roman" pitchFamily="18" charset="0"/>
              </a:rPr>
              <a:t>Hạng A Cháng đẹp người thật. Mười tám </a:t>
            </a:r>
            <a:r>
              <a:rPr lang="en-US" sz="3200" b="1" i="1">
                <a:solidFill>
                  <a:srgbClr val="000099"/>
                </a:solidFill>
                <a:latin typeface="Times New Roman" pitchFamily="18" charset="0"/>
              </a:rPr>
              <a:t>tuôi</a:t>
            </a:r>
            <a:r>
              <a:rPr lang="en-US" sz="3200" i="1">
                <a:solidFill>
                  <a:srgbClr val="000099"/>
                </a:solidFill>
                <a:latin typeface="Times New Roman" pitchFamily="18" charset="0"/>
              </a:rPr>
              <a:t>, ngực </a:t>
            </a:r>
            <a:r>
              <a:rPr lang="en-US" sz="3200" b="1" i="1">
                <a:solidFill>
                  <a:srgbClr val="000099"/>
                </a:solidFill>
                <a:latin typeface="Times New Roman" pitchFamily="18" charset="0"/>
              </a:rPr>
              <a:t>nơ</a:t>
            </a:r>
            <a:r>
              <a:rPr lang="en-US" sz="3200" i="1">
                <a:solidFill>
                  <a:srgbClr val="000099"/>
                </a:solidFill>
                <a:latin typeface="Times New Roman" pitchFamily="18" charset="0"/>
              </a:rPr>
              <a:t> vòng cung, da </a:t>
            </a:r>
            <a:r>
              <a:rPr lang="en-US" sz="3200" b="1" i="1">
                <a:solidFill>
                  <a:srgbClr val="000099"/>
                </a:solidFill>
                <a:latin typeface="Times New Roman" pitchFamily="18" charset="0"/>
              </a:rPr>
              <a:t>đo</a:t>
            </a:r>
            <a:r>
              <a:rPr lang="en-US" sz="3200" i="1">
                <a:solidFill>
                  <a:srgbClr val="000099"/>
                </a:solidFill>
                <a:latin typeface="Times New Roman" pitchFamily="18" charset="0"/>
              </a:rPr>
              <a:t> như lim, bắp chân rắn như trắc gụ. Vóc cao, vai rộng, người đứng </a:t>
            </a:r>
            <a:r>
              <a:rPr lang="en-US" sz="3200" b="1" i="1">
                <a:solidFill>
                  <a:srgbClr val="000099"/>
                </a:solidFill>
                <a:latin typeface="Times New Roman" pitchFamily="18" charset="0"/>
              </a:rPr>
              <a:t>thăng </a:t>
            </a:r>
            <a:r>
              <a:rPr lang="en-US" sz="3200" i="1">
                <a:solidFill>
                  <a:srgbClr val="000099"/>
                </a:solidFill>
                <a:latin typeface="Times New Roman" pitchFamily="18" charset="0"/>
              </a:rPr>
              <a:t>như cái cột đá trời trồng.</a:t>
            </a:r>
          </a:p>
          <a:p>
            <a:pPr>
              <a:spcBef>
                <a:spcPct val="50000"/>
              </a:spcBef>
            </a:pPr>
            <a:r>
              <a:rPr lang="en-US" sz="3200" i="1">
                <a:solidFill>
                  <a:srgbClr val="000099"/>
                </a:solidFill>
                <a:latin typeface="Times New Roman" pitchFamily="18" charset="0"/>
              </a:rPr>
              <a:t>   Nhưng phải nhìn A Cháng cày ruộng mới thấy hết </a:t>
            </a:r>
            <a:r>
              <a:rPr lang="en-US" sz="3200" b="1" i="1">
                <a:solidFill>
                  <a:srgbClr val="000099"/>
                </a:solidFill>
                <a:latin typeface="Times New Roman" pitchFamily="18" charset="0"/>
              </a:rPr>
              <a:t>ve </a:t>
            </a:r>
            <a:r>
              <a:rPr lang="en-US" sz="3200" i="1">
                <a:solidFill>
                  <a:srgbClr val="000099"/>
                </a:solidFill>
                <a:latin typeface="Times New Roman" pitchFamily="18" charset="0"/>
              </a:rPr>
              <a:t>đẹp </a:t>
            </a:r>
            <a:r>
              <a:rPr lang="en-US" sz="3200" b="1" i="1">
                <a:solidFill>
                  <a:srgbClr val="000099"/>
                </a:solidFill>
                <a:latin typeface="Times New Roman" pitchFamily="18" charset="0"/>
              </a:rPr>
              <a:t>cua</a:t>
            </a:r>
            <a:r>
              <a:rPr lang="en-US" sz="3200" i="1">
                <a:solidFill>
                  <a:srgbClr val="000099"/>
                </a:solidFill>
                <a:latin typeface="Times New Roman" pitchFamily="18" charset="0"/>
              </a:rPr>
              <a:t> anh. Trông anh hùng </a:t>
            </a:r>
            <a:r>
              <a:rPr lang="en-US" sz="3200" b="1" i="1">
                <a:solidFill>
                  <a:srgbClr val="000099"/>
                </a:solidFill>
                <a:latin typeface="Times New Roman" pitchFamily="18" charset="0"/>
              </a:rPr>
              <a:t>dung</a:t>
            </a:r>
            <a:r>
              <a:rPr lang="en-US" sz="3200" i="1">
                <a:solidFill>
                  <a:srgbClr val="000099"/>
                </a:solidFill>
                <a:latin typeface="Times New Roman" pitchFamily="18" charset="0"/>
              </a:rPr>
              <a:t> như một chàng hiệp </a:t>
            </a:r>
            <a:r>
              <a:rPr lang="en-US" sz="3200" b="1" i="1">
                <a:solidFill>
                  <a:srgbClr val="000099"/>
                </a:solidFill>
                <a:latin typeface="Times New Roman" pitchFamily="18" charset="0"/>
              </a:rPr>
              <a:t>si</a:t>
            </a:r>
            <a:r>
              <a:rPr lang="en-US" sz="3200" i="1">
                <a:solidFill>
                  <a:srgbClr val="000099"/>
                </a:solidFill>
                <a:latin typeface="Times New Roman" pitchFamily="18" charset="0"/>
              </a:rPr>
              <a:t> đeo cung ra trận</a:t>
            </a:r>
            <a:r>
              <a:rPr lang="en-US" sz="3200" b="1" i="1">
                <a:solidFill>
                  <a:srgbClr val="000099"/>
                </a:solidFill>
                <a:latin typeface="Times New Roman" pitchFamily="18" charset="0"/>
              </a:rPr>
              <a:t>.</a:t>
            </a:r>
          </a:p>
        </p:txBody>
      </p:sp>
      <p:sp>
        <p:nvSpPr>
          <p:cNvPr id="10250" name="Text Box 10"/>
          <p:cNvSpPr txBox="1">
            <a:spLocks noChangeArrowheads="1"/>
          </p:cNvSpPr>
          <p:nvPr/>
        </p:nvSpPr>
        <p:spPr bwMode="auto">
          <a:xfrm>
            <a:off x="5029200" y="6126163"/>
            <a:ext cx="38100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i="1">
                <a:solidFill>
                  <a:srgbClr val="990000"/>
                </a:solidFill>
                <a:latin typeface="Times New Roman" pitchFamily="18" charset="0"/>
              </a:rPr>
              <a:t>Theo Ma Văn Kháng</a:t>
            </a:r>
          </a:p>
        </p:txBody>
      </p:sp>
      <p:sp>
        <p:nvSpPr>
          <p:cNvPr id="10251" name="Rectangle 11"/>
          <p:cNvSpPr>
            <a:spLocks noChangeArrowheads="1"/>
          </p:cNvSpPr>
          <p:nvPr/>
        </p:nvSpPr>
        <p:spPr bwMode="auto">
          <a:xfrm>
            <a:off x="7772400" y="2438400"/>
            <a:ext cx="762000" cy="457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tuổi</a:t>
            </a:r>
          </a:p>
        </p:txBody>
      </p:sp>
      <p:sp>
        <p:nvSpPr>
          <p:cNvPr id="10252" name="Rectangle 12"/>
          <p:cNvSpPr>
            <a:spLocks noChangeArrowheads="1"/>
          </p:cNvSpPr>
          <p:nvPr/>
        </p:nvSpPr>
        <p:spPr bwMode="auto">
          <a:xfrm>
            <a:off x="1600200" y="2914650"/>
            <a:ext cx="533400" cy="457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nở</a:t>
            </a:r>
          </a:p>
        </p:txBody>
      </p:sp>
      <p:sp>
        <p:nvSpPr>
          <p:cNvPr id="10253" name="Rectangle 13"/>
          <p:cNvSpPr>
            <a:spLocks noChangeArrowheads="1"/>
          </p:cNvSpPr>
          <p:nvPr/>
        </p:nvSpPr>
        <p:spPr bwMode="auto">
          <a:xfrm>
            <a:off x="4495800" y="2924175"/>
            <a:ext cx="533400" cy="457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đỏ</a:t>
            </a:r>
          </a:p>
        </p:txBody>
      </p:sp>
      <p:sp>
        <p:nvSpPr>
          <p:cNvPr id="10254" name="Rectangle 14"/>
          <p:cNvSpPr>
            <a:spLocks noChangeArrowheads="1"/>
          </p:cNvSpPr>
          <p:nvPr/>
        </p:nvSpPr>
        <p:spPr bwMode="auto">
          <a:xfrm>
            <a:off x="685800" y="3886200"/>
            <a:ext cx="990600" cy="457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thẳng</a:t>
            </a:r>
          </a:p>
        </p:txBody>
      </p:sp>
      <p:sp>
        <p:nvSpPr>
          <p:cNvPr id="10255" name="Rectangle 15"/>
          <p:cNvSpPr>
            <a:spLocks noChangeArrowheads="1"/>
          </p:cNvSpPr>
          <p:nvPr/>
        </p:nvSpPr>
        <p:spPr bwMode="auto">
          <a:xfrm>
            <a:off x="1219200" y="5100638"/>
            <a:ext cx="533400" cy="457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vẻ</a:t>
            </a:r>
          </a:p>
        </p:txBody>
      </p:sp>
      <p:sp>
        <p:nvSpPr>
          <p:cNvPr id="10256" name="Rectangle 16"/>
          <p:cNvSpPr>
            <a:spLocks noChangeArrowheads="1"/>
          </p:cNvSpPr>
          <p:nvPr/>
        </p:nvSpPr>
        <p:spPr bwMode="auto">
          <a:xfrm>
            <a:off x="2466975" y="5091113"/>
            <a:ext cx="609600" cy="457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của</a:t>
            </a:r>
          </a:p>
        </p:txBody>
      </p:sp>
      <p:sp>
        <p:nvSpPr>
          <p:cNvPr id="10257" name="Rectangle 17"/>
          <p:cNvSpPr>
            <a:spLocks noChangeArrowheads="1"/>
          </p:cNvSpPr>
          <p:nvPr/>
        </p:nvSpPr>
        <p:spPr bwMode="auto">
          <a:xfrm>
            <a:off x="6715125" y="5110163"/>
            <a:ext cx="838200" cy="457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dũng</a:t>
            </a:r>
          </a:p>
        </p:txBody>
      </p:sp>
      <p:sp>
        <p:nvSpPr>
          <p:cNvPr id="10258" name="Rectangle 18"/>
          <p:cNvSpPr>
            <a:spLocks noChangeArrowheads="1"/>
          </p:cNvSpPr>
          <p:nvPr/>
        </p:nvSpPr>
        <p:spPr bwMode="auto">
          <a:xfrm>
            <a:off x="3186113" y="5595938"/>
            <a:ext cx="457200" cy="457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b="1" i="1">
                <a:solidFill>
                  <a:srgbClr val="990000"/>
                </a:solidFill>
                <a:latin typeface="Times New Roman" pitchFamily="18" charset="0"/>
              </a:rPr>
              <a:t>sĩ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48"/>
                                        </p:tgtEl>
                                        <p:attrNameLst>
                                          <p:attrName>style.visibility</p:attrName>
                                        </p:attrNameLst>
                                      </p:cBhvr>
                                      <p:to>
                                        <p:strVal val="visible"/>
                                      </p:to>
                                    </p:set>
                                    <p:animEffect transition="in" filter="checkerboard(across)">
                                      <p:cBhvr>
                                        <p:cTn id="7" dur="500"/>
                                        <p:tgtEl>
                                          <p:spTgt spid="10248"/>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0249"/>
                                        </p:tgtEl>
                                        <p:attrNameLst>
                                          <p:attrName>style.visibility</p:attrName>
                                        </p:attrNameLst>
                                      </p:cBhvr>
                                      <p:to>
                                        <p:strVal val="visible"/>
                                      </p:to>
                                    </p:set>
                                    <p:animEffect transition="in" filter="checkerboard(across)">
                                      <p:cBhvr>
                                        <p:cTn id="11" dur="500"/>
                                        <p:tgtEl>
                                          <p:spTgt spid="10249"/>
                                        </p:tgtEl>
                                      </p:cBhvr>
                                    </p:animEffec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10250"/>
                                        </p:tgtEl>
                                        <p:attrNameLst>
                                          <p:attrName>style.visibility</p:attrName>
                                        </p:attrNameLst>
                                      </p:cBhvr>
                                      <p:to>
                                        <p:strVal val="visible"/>
                                      </p:to>
                                    </p:set>
                                    <p:animEffect transition="in" filter="checkerboard(across)">
                                      <p:cBhvr>
                                        <p:cTn id="15" dur="500"/>
                                        <p:tgtEl>
                                          <p:spTgt spid="1025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10251"/>
                                        </p:tgtEl>
                                        <p:attrNameLst>
                                          <p:attrName>style.visibility</p:attrName>
                                        </p:attrNameLst>
                                      </p:cBhvr>
                                      <p:to>
                                        <p:strVal val="visible"/>
                                      </p:to>
                                    </p:set>
                                    <p:anim to="" calcmode="lin" valueType="num">
                                      <p:cBhvr>
                                        <p:cTn id="20" dur="1" fill="hold"/>
                                        <p:tgtEl>
                                          <p:spTgt spid="10251"/>
                                        </p:tgtEl>
                                        <p:attrNameLst>
                                          <p:attrName/>
                                        </p:attrNameLst>
                                      </p:cBhvr>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4" presetClass="entr" presetSubtype="0" fill="hold" grpId="0" nodeType="clickEffect">
                                  <p:stCondLst>
                                    <p:cond delay="0"/>
                                  </p:stCondLst>
                                  <p:childTnLst>
                                    <p:set>
                                      <p:cBhvr>
                                        <p:cTn id="24" dur="1" fill="hold">
                                          <p:stCondLst>
                                            <p:cond delay="0"/>
                                          </p:stCondLst>
                                        </p:cTn>
                                        <p:tgtEl>
                                          <p:spTgt spid="10252"/>
                                        </p:tgtEl>
                                        <p:attrNameLst>
                                          <p:attrName>style.visibility</p:attrName>
                                        </p:attrNameLst>
                                      </p:cBhvr>
                                      <p:to>
                                        <p:strVal val="visible"/>
                                      </p:to>
                                    </p:set>
                                    <p:anim to="" calcmode="lin" valueType="num">
                                      <p:cBhvr>
                                        <p:cTn id="25" dur="1" fill="hold"/>
                                        <p:tgtEl>
                                          <p:spTgt spid="10252"/>
                                        </p:tgtEl>
                                        <p:attrNameLst>
                                          <p:attrName/>
                                        </p:attrNameLst>
                                      </p:cBhvr>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4" presetClass="entr" presetSubtype="0" fill="hold" grpId="0" nodeType="clickEffect">
                                  <p:stCondLst>
                                    <p:cond delay="0"/>
                                  </p:stCondLst>
                                  <p:childTnLst>
                                    <p:set>
                                      <p:cBhvr>
                                        <p:cTn id="29" dur="1" fill="hold">
                                          <p:stCondLst>
                                            <p:cond delay="0"/>
                                          </p:stCondLst>
                                        </p:cTn>
                                        <p:tgtEl>
                                          <p:spTgt spid="10253"/>
                                        </p:tgtEl>
                                        <p:attrNameLst>
                                          <p:attrName>style.visibility</p:attrName>
                                        </p:attrNameLst>
                                      </p:cBhvr>
                                      <p:to>
                                        <p:strVal val="visible"/>
                                      </p:to>
                                    </p:set>
                                    <p:anim to="" calcmode="lin" valueType="num">
                                      <p:cBhvr>
                                        <p:cTn id="30" dur="1" fill="hold"/>
                                        <p:tgtEl>
                                          <p:spTgt spid="10253"/>
                                        </p:tgtEl>
                                        <p:attrNameLst>
                                          <p:attrName/>
                                        </p:attrNameLst>
                                      </p:cBhvr>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4" presetClass="entr" presetSubtype="0" fill="hold" grpId="0" nodeType="clickEffect">
                                  <p:stCondLst>
                                    <p:cond delay="0"/>
                                  </p:stCondLst>
                                  <p:childTnLst>
                                    <p:set>
                                      <p:cBhvr>
                                        <p:cTn id="34" dur="1" fill="hold">
                                          <p:stCondLst>
                                            <p:cond delay="0"/>
                                          </p:stCondLst>
                                        </p:cTn>
                                        <p:tgtEl>
                                          <p:spTgt spid="10254"/>
                                        </p:tgtEl>
                                        <p:attrNameLst>
                                          <p:attrName>style.visibility</p:attrName>
                                        </p:attrNameLst>
                                      </p:cBhvr>
                                      <p:to>
                                        <p:strVal val="visible"/>
                                      </p:to>
                                    </p:set>
                                    <p:anim to="" calcmode="lin" valueType="num">
                                      <p:cBhvr>
                                        <p:cTn id="35" dur="1" fill="hold"/>
                                        <p:tgtEl>
                                          <p:spTgt spid="10254"/>
                                        </p:tgtEl>
                                        <p:attrNameLst>
                                          <p:attrName/>
                                        </p:attrNameLst>
                                      </p:cBhvr>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4" presetClass="entr" presetSubtype="0" fill="hold" grpId="0" nodeType="clickEffect">
                                  <p:stCondLst>
                                    <p:cond delay="0"/>
                                  </p:stCondLst>
                                  <p:childTnLst>
                                    <p:set>
                                      <p:cBhvr>
                                        <p:cTn id="39" dur="1" fill="hold">
                                          <p:stCondLst>
                                            <p:cond delay="0"/>
                                          </p:stCondLst>
                                        </p:cTn>
                                        <p:tgtEl>
                                          <p:spTgt spid="10255"/>
                                        </p:tgtEl>
                                        <p:attrNameLst>
                                          <p:attrName>style.visibility</p:attrName>
                                        </p:attrNameLst>
                                      </p:cBhvr>
                                      <p:to>
                                        <p:strVal val="visible"/>
                                      </p:to>
                                    </p:set>
                                    <p:anim to="" calcmode="lin" valueType="num">
                                      <p:cBhvr>
                                        <p:cTn id="40" dur="1" fill="hold"/>
                                        <p:tgtEl>
                                          <p:spTgt spid="10255"/>
                                        </p:tgtEl>
                                        <p:attrNameLst>
                                          <p:attrName/>
                                        </p:attrNameLst>
                                      </p:cBhvr>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4" presetClass="entr" presetSubtype="0" fill="hold" grpId="0" nodeType="clickEffect">
                                  <p:stCondLst>
                                    <p:cond delay="0"/>
                                  </p:stCondLst>
                                  <p:childTnLst>
                                    <p:set>
                                      <p:cBhvr>
                                        <p:cTn id="44" dur="1" fill="hold">
                                          <p:stCondLst>
                                            <p:cond delay="0"/>
                                          </p:stCondLst>
                                        </p:cTn>
                                        <p:tgtEl>
                                          <p:spTgt spid="10256"/>
                                        </p:tgtEl>
                                        <p:attrNameLst>
                                          <p:attrName>style.visibility</p:attrName>
                                        </p:attrNameLst>
                                      </p:cBhvr>
                                      <p:to>
                                        <p:strVal val="visible"/>
                                      </p:to>
                                    </p:set>
                                    <p:anim to="" calcmode="lin" valueType="num">
                                      <p:cBhvr>
                                        <p:cTn id="45" dur="1" fill="hold"/>
                                        <p:tgtEl>
                                          <p:spTgt spid="10256"/>
                                        </p:tgtEl>
                                        <p:attrNameLst>
                                          <p:attrName/>
                                        </p:attrNameLst>
                                      </p:cBhvr>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4" presetClass="entr" presetSubtype="0" fill="hold" grpId="0" nodeType="clickEffect">
                                  <p:stCondLst>
                                    <p:cond delay="0"/>
                                  </p:stCondLst>
                                  <p:childTnLst>
                                    <p:set>
                                      <p:cBhvr>
                                        <p:cTn id="49" dur="1" fill="hold">
                                          <p:stCondLst>
                                            <p:cond delay="0"/>
                                          </p:stCondLst>
                                        </p:cTn>
                                        <p:tgtEl>
                                          <p:spTgt spid="10257"/>
                                        </p:tgtEl>
                                        <p:attrNameLst>
                                          <p:attrName>style.visibility</p:attrName>
                                        </p:attrNameLst>
                                      </p:cBhvr>
                                      <p:to>
                                        <p:strVal val="visible"/>
                                      </p:to>
                                    </p:set>
                                    <p:anim to="" calcmode="lin" valueType="num">
                                      <p:cBhvr>
                                        <p:cTn id="50" dur="1" fill="hold"/>
                                        <p:tgtEl>
                                          <p:spTgt spid="10257"/>
                                        </p:tgtEl>
                                        <p:attrNameLst>
                                          <p:attrName/>
                                        </p:attrNameLst>
                                      </p:cBhvr>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4" presetClass="entr" presetSubtype="0" fill="hold" grpId="0" nodeType="clickEffect">
                                  <p:stCondLst>
                                    <p:cond delay="0"/>
                                  </p:stCondLst>
                                  <p:childTnLst>
                                    <p:set>
                                      <p:cBhvr>
                                        <p:cTn id="54" dur="1" fill="hold">
                                          <p:stCondLst>
                                            <p:cond delay="0"/>
                                          </p:stCondLst>
                                        </p:cTn>
                                        <p:tgtEl>
                                          <p:spTgt spid="10258"/>
                                        </p:tgtEl>
                                        <p:attrNameLst>
                                          <p:attrName>style.visibility</p:attrName>
                                        </p:attrNameLst>
                                      </p:cBhvr>
                                      <p:to>
                                        <p:strVal val="visible"/>
                                      </p:to>
                                    </p:set>
                                    <p:anim to="" calcmode="lin" valueType="num">
                                      <p:cBhvr>
                                        <p:cTn id="55" dur="1" fill="hold"/>
                                        <p:tgtEl>
                                          <p:spTgt spid="1025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8" grpId="0"/>
      <p:bldP spid="10249" grpId="0"/>
      <p:bldP spid="10250" grpId="0"/>
      <p:bldP spid="10251" grpId="0" animBg="1"/>
      <p:bldP spid="10252" grpId="0" animBg="1"/>
      <p:bldP spid="10253" grpId="0" animBg="1"/>
      <p:bldP spid="10254" grpId="0" animBg="1"/>
      <p:bldP spid="10255" grpId="0" animBg="1"/>
      <p:bldP spid="10256" grpId="0" animBg="1"/>
      <p:bldP spid="10257" grpId="0" animBg="1"/>
      <p:bldP spid="1025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endParaRPr lang="en-US"/>
          </a:p>
        </p:txBody>
      </p:sp>
      <p:sp>
        <p:nvSpPr>
          <p:cNvPr id="12291" name="Rectangle 3"/>
          <p:cNvSpPr>
            <a:spLocks noGrp="1" noChangeArrowheads="1"/>
          </p:cNvSpPr>
          <p:nvPr>
            <p:ph type="body" idx="1"/>
          </p:nvPr>
        </p:nvSpPr>
        <p:spPr/>
        <p:txBody>
          <a:bodyPr/>
          <a:lstStyle/>
          <a:p>
            <a:endParaRPr lang="en-US"/>
          </a:p>
        </p:txBody>
      </p:sp>
      <p:pic>
        <p:nvPicPr>
          <p:cNvPr id="12292" name="Picture 4" descr="felicitsh71-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2293" name="Picture 11" descr="E:\image\Y.Best.hinhdong\Dove-02-june.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6172200" y="2209800"/>
            <a:ext cx="106680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11" descr="E:\image\Y.Best.hinhdong\Dove-02-june.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5181600" y="1676400"/>
            <a:ext cx="106680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11" descr="E:\image\Y.Best.hinhdong\Dove-02-june.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3276600" y="1828800"/>
            <a:ext cx="106680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5" descr="E:\image\anhdong moi\hd36.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8742573">
            <a:off x="0" y="5791200"/>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7" name="Picture 5" descr="E:\image\anhdong moi\hd36.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8742573">
            <a:off x="0" y="0"/>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8" name="Picture 5" descr="E:\image\anhdong moi\hd36.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8742573">
            <a:off x="8067675" y="0"/>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9" name="Picture 5" descr="E:\image\anhdong moi\hd36.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8742573">
            <a:off x="8067675" y="5638800"/>
            <a:ext cx="1076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00" name="WordArt 12"/>
          <p:cNvSpPr>
            <a:spLocks noChangeArrowheads="1" noChangeShapeType="1" noTextEdit="1"/>
          </p:cNvSpPr>
          <p:nvPr/>
        </p:nvSpPr>
        <p:spPr bwMode="auto">
          <a:xfrm>
            <a:off x="381000" y="914400"/>
            <a:ext cx="8486775" cy="1676400"/>
          </a:xfrm>
          <a:prstGeom prst="rect">
            <a:avLst/>
          </a:prstGeom>
        </p:spPr>
        <p:txBody>
          <a:bodyPr wrap="none" fromWordArt="1">
            <a:prstTxWarp prst="textPlain">
              <a:avLst>
                <a:gd name="adj" fmla="val 50000"/>
              </a:avLst>
            </a:prstTxWarp>
          </a:bodyPr>
          <a:lstStyle/>
          <a:p>
            <a:pPr algn="ctr"/>
            <a:r>
              <a:rPr lang="vi-VN" sz="3200" b="1" i="1" kern="10">
                <a:ln w="9525">
                  <a:solidFill>
                    <a:srgbClr val="FF0000"/>
                  </a:solidFill>
                  <a:round/>
                  <a:headEnd/>
                  <a:tailEnd/>
                </a:ln>
                <a:solidFill>
                  <a:srgbClr val="FFFF00">
                    <a:alpha val="72000"/>
                  </a:srgbClr>
                </a:solidFill>
                <a:effectLst>
                  <a:outerShdw dist="107763" dir="13500000" algn="ctr" rotWithShape="0">
                    <a:srgbClr val="808080">
                      <a:alpha val="50000"/>
                    </a:srgbClr>
                  </a:outerShdw>
                </a:effectLst>
                <a:latin typeface="Times New Roman"/>
                <a:cs typeface="Times New Roman"/>
              </a:rPr>
              <a:t>XIN CHÂN THÀNH CẢM ƠN QUÝ THẦY CÔ</a:t>
            </a:r>
          </a:p>
          <a:p>
            <a:pPr algn="ctr"/>
            <a:r>
              <a:rPr lang="vi-VN" sz="3200" b="1" i="1" kern="10">
                <a:ln w="9525">
                  <a:solidFill>
                    <a:srgbClr val="FF0000"/>
                  </a:solidFill>
                  <a:round/>
                  <a:headEnd/>
                  <a:tailEnd/>
                </a:ln>
                <a:solidFill>
                  <a:srgbClr val="FFFF00">
                    <a:alpha val="72000"/>
                  </a:srgbClr>
                </a:solidFill>
                <a:effectLst>
                  <a:outerShdw dist="107763" dir="13500000" algn="ctr" rotWithShape="0">
                    <a:srgbClr val="808080">
                      <a:alpha val="50000"/>
                    </a:srgbClr>
                  </a:outerShdw>
                </a:effectLst>
                <a:latin typeface="Times New Roman"/>
                <a:cs typeface="Times New Roman"/>
              </a:rPr>
              <a:t> CÙNG CÁC EM HỌC SINH</a:t>
            </a:r>
            <a:endParaRPr lang="en-US" sz="3200" b="1" i="1" kern="10">
              <a:ln w="9525">
                <a:solidFill>
                  <a:srgbClr val="FF0000"/>
                </a:solidFill>
                <a:round/>
                <a:headEnd/>
                <a:tailEnd/>
              </a:ln>
              <a:solidFill>
                <a:srgbClr val="FFFF00">
                  <a:alpha val="72000"/>
                </a:srgbClr>
              </a:solidFill>
              <a:effectLst>
                <a:outerShdw dist="107763" dir="13500000" algn="ctr" rotWithShape="0">
                  <a:srgbClr val="808080">
                    <a:alpha val="50000"/>
                  </a:srgbClr>
                </a:outerShdw>
              </a:effectLst>
              <a:latin typeface="Times New Roman"/>
              <a:cs typeface="Times New Roman"/>
            </a:endParaRPr>
          </a:p>
        </p:txBody>
      </p:sp>
      <p:sp>
        <p:nvSpPr>
          <p:cNvPr id="12301" name="WordArt 13"/>
          <p:cNvSpPr>
            <a:spLocks noChangeArrowheads="1" noChangeShapeType="1" noTextEdit="1"/>
          </p:cNvSpPr>
          <p:nvPr/>
        </p:nvSpPr>
        <p:spPr bwMode="auto">
          <a:xfrm>
            <a:off x="2514600" y="5638800"/>
            <a:ext cx="4600575" cy="85725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PerspectiveTop"/>
              <a:lightRig rig="legacyHarsh3" dir="b"/>
            </a:scene3d>
            <a:sp3d extrusionH="121893000" prstMaterial="legacyMatte">
              <a:extrusionClr>
                <a:srgbClr val="663300"/>
              </a:extrusionClr>
            </a:sp3d>
          </a:bodyPr>
          <a:lstStyle/>
          <a:p>
            <a:pPr algn="ctr"/>
            <a:r>
              <a:rPr lang="en-US" sz="6000" b="1" kern="10">
                <a:ln w="9525">
                  <a:round/>
                  <a:headEnd/>
                  <a:tailEnd/>
                </a:ln>
                <a:gradFill rotWithShape="1">
                  <a:gsLst>
                    <a:gs pos="0">
                      <a:srgbClr val="FF00FF">
                        <a:alpha val="57001"/>
                      </a:srgbClr>
                    </a:gs>
                    <a:gs pos="100000">
                      <a:srgbClr val="FFFF00"/>
                    </a:gs>
                  </a:gsLst>
                  <a:lin ang="2700000" scaled="1"/>
                </a:gradFill>
                <a:latin typeface="Times New Roman"/>
                <a:cs typeface="Times New Roman"/>
              </a:rPr>
              <a:t>Chào tạm biệt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12300"/>
                                        </p:tgtEl>
                                        <p:attrNameLst>
                                          <p:attrName>style.visibility</p:attrName>
                                        </p:attrNameLst>
                                      </p:cBhvr>
                                      <p:to>
                                        <p:strVal val="visible"/>
                                      </p:to>
                                    </p:set>
                                    <p:anim calcmode="lin" valueType="num">
                                      <p:cBhvr>
                                        <p:cTn id="7" dur="500" fill="hold"/>
                                        <p:tgtEl>
                                          <p:spTgt spid="12300"/>
                                        </p:tgtEl>
                                        <p:attrNameLst>
                                          <p:attrName>ppt_w</p:attrName>
                                        </p:attrNameLst>
                                      </p:cBhvr>
                                      <p:tavLst>
                                        <p:tav tm="0">
                                          <p:val>
                                            <p:fltVal val="0"/>
                                          </p:val>
                                        </p:tav>
                                        <p:tav tm="100000">
                                          <p:val>
                                            <p:strVal val="#ppt_w"/>
                                          </p:val>
                                        </p:tav>
                                      </p:tavLst>
                                    </p:anim>
                                    <p:anim calcmode="lin" valueType="num">
                                      <p:cBhvr>
                                        <p:cTn id="8" dur="500" fill="hold"/>
                                        <p:tgtEl>
                                          <p:spTgt spid="12300"/>
                                        </p:tgtEl>
                                        <p:attrNameLst>
                                          <p:attrName>ppt_h</p:attrName>
                                        </p:attrNameLst>
                                      </p:cBhvr>
                                      <p:tavLst>
                                        <p:tav tm="0">
                                          <p:val>
                                            <p:fltVal val="0"/>
                                          </p:val>
                                        </p:tav>
                                        <p:tav tm="100000">
                                          <p:val>
                                            <p:strVal val="#ppt_h"/>
                                          </p:val>
                                        </p:tav>
                                      </p:tavLst>
                                    </p:anim>
                                    <p:animEffect transition="in" filter="fade">
                                      <p:cBhvr>
                                        <p:cTn id="9" dur="500"/>
                                        <p:tgtEl>
                                          <p:spTgt spid="12300"/>
                                        </p:tgtEl>
                                      </p:cBhvr>
                                    </p:animEffect>
                                  </p:childTnLst>
                                </p:cTn>
                              </p:par>
                            </p:childTnLst>
                          </p:cTn>
                        </p:par>
                        <p:par>
                          <p:cTn id="10" fill="hold" nodeType="afterGroup">
                            <p:stCondLst>
                              <p:cond delay="500"/>
                            </p:stCondLst>
                            <p:childTnLst>
                              <p:par>
                                <p:cTn id="11" presetID="22" presetClass="emph" presetSubtype="0" repeatCount="indefinite" fill="hold" grpId="1" nodeType="afterEffect">
                                  <p:stCondLst>
                                    <p:cond delay="0"/>
                                  </p:stCondLst>
                                  <p:endCondLst>
                                    <p:cond evt="onNext" delay="0">
                                      <p:tgtEl>
                                        <p:sldTgt/>
                                      </p:tgtEl>
                                    </p:cond>
                                  </p:endCondLst>
                                  <p:childTnLst>
                                    <p:animClr clrSpc="hsl" dir="cw">
                                      <p:cBhvr override="childStyle">
                                        <p:cTn id="12" dur="500" fill="hold"/>
                                        <p:tgtEl>
                                          <p:spTgt spid="12300"/>
                                        </p:tgtEl>
                                        <p:attrNameLst>
                                          <p:attrName>style.color</p:attrName>
                                        </p:attrNameLst>
                                      </p:cBhvr>
                                      <p:by>
                                        <p:hsl h="-7200000" s="0" l="0"/>
                                      </p:by>
                                    </p:animClr>
                                    <p:animClr clrSpc="hsl" dir="cw">
                                      <p:cBhvr>
                                        <p:cTn id="13" dur="500" fill="hold"/>
                                        <p:tgtEl>
                                          <p:spTgt spid="12300"/>
                                        </p:tgtEl>
                                        <p:attrNameLst>
                                          <p:attrName>fillcolor</p:attrName>
                                        </p:attrNameLst>
                                      </p:cBhvr>
                                      <p:by>
                                        <p:hsl h="-7200000" s="0" l="0"/>
                                      </p:by>
                                    </p:animClr>
                                    <p:animClr clrSpc="hsl" dir="cw">
                                      <p:cBhvr>
                                        <p:cTn id="14" dur="500" fill="hold"/>
                                        <p:tgtEl>
                                          <p:spTgt spid="12300"/>
                                        </p:tgtEl>
                                        <p:attrNameLst>
                                          <p:attrName>stroke.color</p:attrName>
                                        </p:attrNameLst>
                                      </p:cBhvr>
                                      <p:by>
                                        <p:hsl h="-7200000" s="0" l="0"/>
                                      </p:by>
                                    </p:animClr>
                                    <p:set>
                                      <p:cBhvr>
                                        <p:cTn id="15" dur="500" fill="hold"/>
                                        <p:tgtEl>
                                          <p:spTgt spid="12300"/>
                                        </p:tgtEl>
                                        <p:attrNameLst>
                                          <p:attrName>fill.type</p:attrName>
                                        </p:attrNameLst>
                                      </p:cBhvr>
                                      <p:to>
                                        <p:strVal val="solid"/>
                                      </p:to>
                                    </p:set>
                                  </p:childTnLst>
                                </p:cTn>
                              </p:par>
                            </p:childTnLst>
                          </p:cTn>
                        </p:par>
                        <p:par>
                          <p:cTn id="16" fill="hold" nodeType="afterGroup">
                            <p:stCondLst>
                              <p:cond delay="1000"/>
                            </p:stCondLst>
                            <p:childTnLst>
                              <p:par>
                                <p:cTn id="17" presetID="20" presetClass="entr" presetSubtype="0" fill="hold" grpId="0" nodeType="afterEffect">
                                  <p:stCondLst>
                                    <p:cond delay="0"/>
                                  </p:stCondLst>
                                  <p:childTnLst>
                                    <p:set>
                                      <p:cBhvr>
                                        <p:cTn id="18" dur="1" fill="hold">
                                          <p:stCondLst>
                                            <p:cond delay="0"/>
                                          </p:stCondLst>
                                        </p:cTn>
                                        <p:tgtEl>
                                          <p:spTgt spid="12301"/>
                                        </p:tgtEl>
                                        <p:attrNameLst>
                                          <p:attrName>style.visibility</p:attrName>
                                        </p:attrNameLst>
                                      </p:cBhvr>
                                      <p:to>
                                        <p:strVal val="visible"/>
                                      </p:to>
                                    </p:set>
                                    <p:animEffect transition="in" filter="wedge">
                                      <p:cBhvr>
                                        <p:cTn id="19" dur="2000"/>
                                        <p:tgtEl>
                                          <p:spTgt spid="123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0" grpId="0" animBg="1"/>
      <p:bldP spid="12300" grpId="1" animBg="1"/>
      <p:bldP spid="1230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268370"/>
  <p:tag name="VIOLETTITLE" val="CT3. TUAN 28.Cuộc chạy đua"/>
  <p:tag name="VIOLETLESSON" val="52"/>
  <p:tag name="VIOLETCATID" val="8048908"/>
  <p:tag name="VIOLETSUBJECT" val="Chính tả 3"/>
  <p:tag name="VIOLETAUTHORID" val="2123613"/>
  <p:tag name="VIOLETAUTHORNAME" val="Trần Thị Hai"/>
  <p:tag name="VIOLETAUTHORAVATAR" val="2/123/613/avatar.jpg"/>
  <p:tag name="VIOLETAUTHORADDRESS" val="Trường tiểu học Nguyễn Công Sáu - Quảng Nam"/>
  <p:tag name="VIOLETAUTHORHOMEPAGE" val="http://violet.vn/thihai57"/>
  <p:tag name="VIOLETDATE" val="2011-06-02 15:47:11"/>
  <p:tag name="VIOLETHIT" val="427"/>
  <p:tag name="VIOLETLIK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59</TotalTime>
  <Words>530</Words>
  <Application>Microsoft Office PowerPoint</Application>
  <PresentationFormat>On-screen Show (4:3)</PresentationFormat>
  <Paragraphs>61</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lEt'sgO</dc:creator>
  <cp:lastModifiedBy>OanhTu</cp:lastModifiedBy>
  <cp:revision>9</cp:revision>
  <dcterms:created xsi:type="dcterms:W3CDTF">2005-12-31T18:18:08Z</dcterms:created>
  <dcterms:modified xsi:type="dcterms:W3CDTF">2021-03-29T07:23:03Z</dcterms:modified>
</cp:coreProperties>
</file>