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7" r:id="rId2"/>
    <p:sldId id="268" r:id="rId3"/>
    <p:sldId id="261" r:id="rId4"/>
    <p:sldId id="265" r:id="rId5"/>
    <p:sldId id="257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7" d="100"/>
          <a:sy n="87" d="100"/>
        </p:scale>
        <p:origin x="52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07360F-E093-4404-A367-1076E5C7A2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32628D-6E35-41C9-A69A-63D1484738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B7A6AA-9647-47CF-B5F6-4F6D6F43C6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C148CC-5BD4-47AD-A4FB-0408B95FF25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966648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233800-A420-4227-A8B4-612E6215A6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998E2F-A4A4-45BE-B0CC-4885C49BA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3528A3B-5379-47E2-B7DE-88E5B6EFC3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E0E9BD-F438-4765-9EA9-909BC746E06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3437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D6ED7D-454A-4B37-8C8F-ED22384CE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BD6B75-93A2-4808-BB37-4F590D9526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037EEB-A5BC-4706-99E5-FE79CE541E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4BED73-EEA1-44BB-B9DE-4EDBF2DF7F2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291479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140067AC-3050-4AD6-93F3-F62B542CE8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E5CAF53B-7BA6-45FD-A3AF-8BB8EB5E42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A3A28C67-94BE-45CA-8D9A-11C320029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32F7DE3-A657-467C-81C0-07DB8E02A00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65348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9E032E-3ECC-4181-92D4-DB475B17B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05CCEA-FE64-4395-BEFE-FF8F6EDFB3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20668E-00E1-469F-A244-6D193CE989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15F566-2E6A-4B7D-9BE8-18405B51CBD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82507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B8BD98-8F71-4995-9925-9ED80A2754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35B41-FA6A-4545-A136-D0196C75D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41775DE-8488-4D80-829F-1BD5DCF5DE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B303B8-FE66-4158-8C63-6ADCB6F98C3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5601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2F60493D-ADA4-4D5A-90B5-117B479E3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6E185A2-F895-4C66-83F6-16C4A8BC55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83809DE-696A-4A45-BA2C-7CE027A1B2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FEBE12-39D5-47FC-B500-F792A67990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18718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5B371A7A-2EF3-4CD7-9D8E-5CFE020F2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50F2120-8629-45CB-90E4-F6A84A5B0D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32D0C2D1-8F92-4BE7-8D9B-06B2A52BA1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7939767-7930-41E4-B03F-CACCEFF9588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91408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91072358-A9BE-44D8-ABD7-7DA614831C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8DB091B-61BA-4767-BE7F-7ABDD5EDA7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B2AB4C6D-5D90-47C8-88C1-12CC66B52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A81D74-C9D9-48A1-B6C3-390FAF3535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58564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685597FC-370C-401D-953D-ED8028EA4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F65E664C-D973-401F-8D3A-1AF8901A34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4F255CDC-BFCD-43DC-8CB2-3D75F602B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0330D-FEF2-42B6-AD20-9BCC765C052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054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1288270-2630-422A-9690-9BD36A4683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657E79D-4784-44B8-9999-1B062B3F62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441301C1-4F15-4BA4-AC28-987AFC8A1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135AC1-33D6-4965-8AA8-42D3C7C75BF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860406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7ADB7AA5-32FD-4765-B265-66ED7F65D4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52B5BB23-1341-4802-A564-9CCA726F0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6DAF814-F22D-4569-A028-71A7B8C7B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298AF0-A1AA-424F-B01B-432B0D049DD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962588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B6854A49-CF7E-4420-8BE5-139E8297CE1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69955CF-624B-4BB2-A4C8-0A71BCDBC94B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71258-74FD-4923-831A-B1A625CD187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98760C-A0EF-46AD-9678-7F751679543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81000E-266F-4F8A-9008-20E808A3307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4E73E5F3-AE43-46C0-BFBF-43F8031D62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81022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>
            <a:extLst>
              <a:ext uri="{FF2B5EF4-FFF2-40B4-BE49-F238E27FC236}">
                <a16:creationId xmlns:a16="http://schemas.microsoft.com/office/drawing/2014/main" id="{5F4E2983-8CB9-487F-BF25-4E7A2C46AD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62400" y="304801"/>
            <a:ext cx="4114800" cy="923925"/>
          </a:xfrm>
        </p:spPr>
        <p:txBody>
          <a:bodyPr/>
          <a:lstStyle/>
          <a:p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ea typeface="Trebuchet MS" panose="020B0603020202020204" pitchFamily="34" charset="0"/>
                <a:cs typeface="Times New Roman" panose="02020603050405020304" pitchFamily="18" charset="0"/>
              </a:rPr>
              <a:t>Chiếc áo len</a:t>
            </a:r>
            <a:endParaRPr lang="vi-VN" altLang="en-US" b="1">
              <a:solidFill>
                <a:srgbClr val="FF0000"/>
              </a:solidFill>
              <a:ea typeface="Trebuchet MS" panose="020B0603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219" name="Content Placeholder 2">
            <a:extLst>
              <a:ext uri="{FF2B5EF4-FFF2-40B4-BE49-F238E27FC236}">
                <a16:creationId xmlns:a16="http://schemas.microsoft.com/office/drawing/2014/main" id="{996047EC-057F-4A22-90DE-481634FF1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95401"/>
            <a:ext cx="8610600" cy="4525963"/>
          </a:xfrm>
        </p:spPr>
        <p:txBody>
          <a:bodyPr rtlCol="0">
            <a:normAutofit lnSpcReduction="10000"/>
          </a:bodyPr>
          <a:lstStyle/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US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Nằm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cuộn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chăn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ân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hận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dậy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xin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lỗi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nhưng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xấu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hổ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vì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mình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vờ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ngủ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 fontAlgn="auto">
              <a:spcAft>
                <a:spcPts val="0"/>
              </a:spcAft>
              <a:buNone/>
              <a:defRPr/>
            </a:pP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Áp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xuống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gối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mong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trời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:“Con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chiếc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nữa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Mẹ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mua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áo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ấm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anh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600" b="1" dirty="0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.”</a:t>
            </a:r>
            <a:endParaRPr lang="vi-VN" sz="3600" b="1" dirty="0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randomBar dir="vert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>
            <a:extLst>
              <a:ext uri="{FF2B5EF4-FFF2-40B4-BE49-F238E27FC236}">
                <a16:creationId xmlns:a16="http://schemas.microsoft.com/office/drawing/2014/main" id="{60E6BC94-49CD-408D-AA70-104C980E773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609601"/>
            <a:ext cx="8458200" cy="2308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 u="sng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2: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a.</a:t>
            </a: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Điền vào chỗ trống 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hay</a:t>
            </a: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Cuộn ….òn, ….ân thật, chậm …ễ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EB8D2D2-867C-4AAF-93C4-2AEDE07289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2271713"/>
            <a:ext cx="838200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endParaRPr lang="vi-VN" alt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947CCD0-0337-443B-B642-0220081F80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785101" y="2243138"/>
            <a:ext cx="466725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</a:t>
            </a:r>
            <a:endParaRPr lang="vi-VN" alt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8E0595-CF2B-46DF-A4A7-2E6BD32F99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8201" y="2246313"/>
            <a:ext cx="620713" cy="646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</a:t>
            </a:r>
            <a:endParaRPr lang="vi-VN" altLang="en-US" sz="360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2" grpId="0"/>
      <p:bldP spid="2" grpId="0"/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Content Placeholder 2">
            <a:extLst>
              <a:ext uri="{FF2B5EF4-FFF2-40B4-BE49-F238E27FC236}">
                <a16:creationId xmlns:a16="http://schemas.microsoft.com/office/drawing/2014/main" id="{D290856E-4F5C-45DC-B198-56E7CA170D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762000"/>
            <a:ext cx="8686800" cy="3048000"/>
          </a:xfrm>
        </p:spPr>
        <p:txBody>
          <a:bodyPr/>
          <a:lstStyle/>
          <a:p>
            <a:pPr marL="0" indent="0">
              <a:spcBef>
                <a:spcPct val="50000"/>
              </a:spcBef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Đặt trên chữ in đậm dấu hỏi hay dấu ngã? Giải câu đố.</a:t>
            </a:r>
          </a:p>
          <a:p>
            <a:pPr marL="0" indent="0" algn="ctr">
              <a:spcBef>
                <a:spcPct val="50000"/>
              </a:spcBef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Vừa dài mà lại vừa vuông</a:t>
            </a:r>
          </a:p>
          <a:p>
            <a:pPr marL="0" indent="0">
              <a:spcBef>
                <a:spcPct val="50000"/>
              </a:spcBef>
              <a:buNone/>
            </a:pPr>
            <a:r>
              <a:rPr lang="en-US" altLang="en-US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Giúp nhau ke chỉ, vạch đường thăng băng.</a:t>
            </a:r>
            <a:endParaRPr lang="vi-VN" altLang="en-US" b="1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58F932D-7FAF-4137-A97A-974D868382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69200" y="2627313"/>
            <a:ext cx="312906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b="1">
                <a:solidFill>
                  <a:srgbClr val="FF0000"/>
                </a:solidFill>
              </a:rPr>
              <a:t>ʔ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7DACDC4-E6A8-4D7B-92BA-9156341E43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64000" y="2705101"/>
            <a:ext cx="236538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vi-VN" sz="16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ʔ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vi-VN" sz="20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7" name="Picture 2" descr="D:\img_0865__96896.jpg">
            <a:extLst>
              <a:ext uri="{FF2B5EF4-FFF2-40B4-BE49-F238E27FC236}">
                <a16:creationId xmlns:a16="http://schemas.microsoft.com/office/drawing/2014/main" id="{6B0B7FC0-CFDA-4D33-81D3-19A355DB6B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4127500"/>
            <a:ext cx="5334000" cy="2044700"/>
          </a:xfrm>
          <a:prstGeom prst="rect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1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1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61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 build="p"/>
      <p:bldP spid="3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79BC44A5-2DAB-479A-B755-2FE5C9FA35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803526" y="1066800"/>
            <a:ext cx="5883275" cy="2554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b. Tên nghe nặng trịch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Lòng dạ thăng băng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Vành tai thợ mộc nằm ngang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3200" b="1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 đi học ve, sẵn sàng đi theo.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3200">
              <a:solidFill>
                <a:srgbClr val="0000CC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71F6986-AC63-42A5-932E-EEA88E7464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53000" y="2438401"/>
            <a:ext cx="609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sz="2400" b="1">
                <a:solidFill>
                  <a:srgbClr val="FF0000"/>
                </a:solidFill>
              </a:rPr>
              <a:t>~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ACD570-2537-4681-9749-182DD49F46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0" y="1447800"/>
            <a:ext cx="3127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vi-VN" altLang="en-US" b="1">
                <a:solidFill>
                  <a:srgbClr val="FF0000"/>
                </a:solidFill>
              </a:rPr>
              <a:t>ʔ</a:t>
            </a:r>
          </a:p>
        </p:txBody>
      </p:sp>
      <p:pic>
        <p:nvPicPr>
          <p:cNvPr id="8" name="Picture 4" descr="D:\BUT 03007.jpg">
            <a:extLst>
              <a:ext uri="{FF2B5EF4-FFF2-40B4-BE49-F238E27FC236}">
                <a16:creationId xmlns:a16="http://schemas.microsoft.com/office/drawing/2014/main" id="{A67CE00D-DC65-473A-AF5F-D1E66AE78DC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0" y="3657600"/>
            <a:ext cx="5181600" cy="2071688"/>
          </a:xfrm>
          <a:prstGeom prst="rect">
            <a:avLst/>
          </a:prstGeom>
          <a:ln>
            <a:solidFill>
              <a:srgbClr val="FF00FF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Text Box 4">
            <a:extLst>
              <a:ext uri="{FF2B5EF4-FFF2-40B4-BE49-F238E27FC236}">
                <a16:creationId xmlns:a16="http://schemas.microsoft.com/office/drawing/2014/main" id="{808B427D-B580-4801-8C74-4D4B0E5D56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04800"/>
            <a:ext cx="8382000" cy="1384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r>
              <a:rPr lang="en-US" altLang="en-US" sz="2400" b="1" u="sng">
                <a:solidFill>
                  <a:srgbClr val="FF0000"/>
                </a:solidFill>
              </a:rPr>
              <a:t>Bài 3</a:t>
            </a:r>
            <a:r>
              <a:rPr lang="en-US" altLang="en-US" sz="2400" b="1">
                <a:solidFill>
                  <a:srgbClr val="FF0000"/>
                </a:solidFill>
              </a:rPr>
              <a:t>: Viết những chữ và tên chữ còn thiếu trong bảng sau:</a:t>
            </a:r>
          </a:p>
          <a:p>
            <a:pPr eaLnBrk="1" fontAlgn="base" hangingPunct="1">
              <a:spcBef>
                <a:spcPct val="50000"/>
              </a:spcBef>
              <a:spcAft>
                <a:spcPct val="0"/>
              </a:spcAft>
            </a:pPr>
            <a:endParaRPr lang="en-US" altLang="en-US" sz="2400" b="1">
              <a:solidFill>
                <a:prstClr val="black"/>
              </a:solidFill>
            </a:endParaRPr>
          </a:p>
        </p:txBody>
      </p:sp>
      <p:graphicFrame>
        <p:nvGraphicFramePr>
          <p:cNvPr id="3132" name="Group 60">
            <a:extLst>
              <a:ext uri="{FF2B5EF4-FFF2-40B4-BE49-F238E27FC236}">
                <a16:creationId xmlns:a16="http://schemas.microsoft.com/office/drawing/2014/main" id="{00D4B043-CAE2-4286-A3F7-AA6950DE00A9}"/>
              </a:ext>
            </a:extLst>
          </p:cNvPr>
          <p:cNvGraphicFramePr>
            <a:graphicFrameLocks noGrp="1"/>
          </p:cNvGraphicFramePr>
          <p:nvPr>
            <p:ph/>
          </p:nvPr>
        </p:nvGraphicFramePr>
        <p:xfrm>
          <a:off x="2619376" y="1219200"/>
          <a:ext cx="7104063" cy="5181600"/>
        </p:xfrm>
        <a:graphic>
          <a:graphicData uri="http://schemas.openxmlformats.org/drawingml/2006/table">
            <a:tbl>
              <a:tblPr/>
              <a:tblGrid>
                <a:gridCol w="18049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670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3206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98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Số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thứ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tự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0099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Chữ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rgbClr val="009900"/>
                          </a:solidFill>
                          <a:effectLst/>
                          <a:latin typeface="Arial" charset="0"/>
                        </a:rPr>
                        <a:t>Tên chữ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Giê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giê</a:t>
                      </a:r>
                      <a:r>
                        <a:rPr kumimoji="0" lang="en-US" sz="2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US" sz="2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hát</a:t>
                      </a: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giê 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6888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ca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kh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e-lờ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98475">
                <a:tc>
                  <a:txBody>
                    <a:bodyPr/>
                    <a:lstStyle/>
                    <a:p>
                      <a:pPr marL="533400" marR="0" lvl="0" indent="-5334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C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FF00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012E1FEA-DE08-4AD5-836A-C59E583B88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548314" y="2243139"/>
            <a:ext cx="623887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gh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3EBD0A-BA9E-4464-8AE3-70BA06F3E8B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08639" y="2720975"/>
            <a:ext cx="503237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gi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7005620-EF2D-41B4-91AB-D81A663628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3414" y="3848100"/>
            <a:ext cx="282575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i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A7CCEAE-1F35-4789-8152-05B6CAEB65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64201" y="4330700"/>
            <a:ext cx="385763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k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B0D4923-5034-4F22-B698-1283D1BCE6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18176" y="5354639"/>
            <a:ext cx="284163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l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8FF3A16-593B-4DA8-B520-947162629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7025" y="3303589"/>
            <a:ext cx="723900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hát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57A70D8-F991-4380-8732-0E081F94CA2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96200" y="4876800"/>
            <a:ext cx="122555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ca hát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D33182E-3147-444E-9649-A4B8ED2BBF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3800" y="5842000"/>
            <a:ext cx="19050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2800" b="1">
                <a:solidFill>
                  <a:srgbClr val="FF00FF"/>
                </a:solidFill>
              </a:rPr>
              <a:t>em- mờ</a:t>
            </a:r>
          </a:p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endParaRPr lang="vi-VN" altLang="en-US" sz="2800">
              <a:solidFill>
                <a:prstClr val="black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3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6" grpId="0"/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219</Words>
  <Application>Microsoft Office PowerPoint</Application>
  <PresentationFormat>Widescreen</PresentationFormat>
  <Paragraphs>51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1_Office Theme</vt:lpstr>
      <vt:lpstr>Chiếc áo len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Chiếc áo len</dc:title>
  <dc:creator>tu</dc:creator>
  <cp:lastModifiedBy>tu</cp:lastModifiedBy>
  <cp:revision>1</cp:revision>
  <dcterms:created xsi:type="dcterms:W3CDTF">2020-10-18T10:36:08Z</dcterms:created>
  <dcterms:modified xsi:type="dcterms:W3CDTF">2020-10-18T10:36:35Z</dcterms:modified>
</cp:coreProperties>
</file>