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84" r:id="rId4"/>
    <p:sldId id="295" r:id="rId5"/>
    <p:sldId id="271" r:id="rId6"/>
    <p:sldId id="273" r:id="rId7"/>
    <p:sldId id="290" r:id="rId8"/>
    <p:sldId id="296" r:id="rId9"/>
    <p:sldId id="293" r:id="rId10"/>
    <p:sldId id="297" r:id="rId11"/>
    <p:sldId id="278" r:id="rId12"/>
    <p:sldId id="281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21EBC7CE-49E8-427A-A2FA-A861428B1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96D8BC71-BAAC-4190-9B02-701C1E21DD77}"/>
              </a:ext>
            </a:extLst>
          </p:cNvPr>
          <p:cNvGrpSpPr>
            <a:grpSpLocks/>
          </p:cNvGrpSpPr>
          <p:nvPr/>
        </p:nvGrpSpPr>
        <p:grpSpPr bwMode="auto">
          <a:xfrm>
            <a:off x="9990667" y="2992438"/>
            <a:ext cx="1784351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EEBD88B0-CFF4-4FAF-94DC-E44274FFC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72686C1D-20CD-414C-9F0C-4BAE27D61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24B5A20F-7EDF-4FB4-99E0-3E27BD2A3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57DFA5D0-CD82-4371-9F70-41210CA41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695A55F8-6E61-4813-BE80-D576B446D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E332B068-46D6-4D5A-AB30-0CC3E9E8E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9EB89648-6E5B-4BF5-8D21-FBEF03A9A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475C720B-C0D1-4F27-A2F0-A29A249B6D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24186D1C-6565-4951-B8D3-A47D0E235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69D4080D-2F09-42A0-BB71-23801A3534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19DD708D-9CE9-4588-95CF-14A9729C5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4B31A97B-EDA5-442E-84D9-DFB2031A0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1EBEE90C-C1F1-4172-9C38-580E792936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4AD8CAAB-080F-4B61-9840-49AFA1A8E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93D43AB0-5CC5-4681-AE8D-4771D9BDB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5F45870A-1E6C-4784-B3D8-2CC358D3C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ABEF9E5F-A37B-47C8-9A71-BB967060E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09A4E72-BA2A-48E8-8D57-7E2A72425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B84BFCE9-D146-4812-9D75-8973C7448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32941533-7856-4489-BA7D-C0DE8BD0DF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1E4EF8E1-E45A-4269-95EB-6BC1EE4D6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F60488CF-741B-4C07-9A1C-E10543180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802B41BC-3D25-4ACF-A9CB-808B9875C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B985A9CE-DB35-442E-8925-7A8EBED0E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01B9B60B-A894-40F1-8E1A-F5B0A4DAD1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819002FE-285E-45DB-A9BF-7737372DF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B7F3AED4-D3E1-4B05-AD52-BCAF4424B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9192A0E6-4539-4FC1-980F-9CB1645B7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117C5635-FFC3-4FF7-B9AD-A6225F3994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4AF9EDA8-D31B-4580-87CF-7BB5962DA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B99D1EB4-B832-406A-BCCC-866753048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66B1870D-8100-40DB-883C-1391CE76F7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9F3A1E7F-46BA-400B-B4FD-9739FB956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600C098F-9BEA-439F-A1F3-392B901D9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5757CE66-87DB-479F-A0FD-562EE6B00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CB762-7E8A-4B05-AE50-8BCD5757B0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001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F9E2307-2CEE-4D34-BAF5-DB167F383E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BF0B053-8756-42AD-A29F-1D5CC1403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AC6C1F7-55A1-4C6B-A234-89E23B6C4C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6C27B-E0EB-4DB7-A05B-5431EBB230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48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41ECB5-CEA8-46E0-8A49-709AA931B8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118DDDC-4627-4F44-AB67-20B83A5D70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96EE65A-C1E3-4E65-8EC9-7F9B0DAEDC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40999-B723-4EBD-BA5E-DC0CE30B78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9503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>
            <a:extLst>
              <a:ext uri="{FF2B5EF4-FFF2-40B4-BE49-F238E27FC236}">
                <a16:creationId xmlns:a16="http://schemas.microsoft.com/office/drawing/2014/main" id="{43539CD8-5243-4F55-A3E8-53A17902D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55CF570-EF8D-43AA-A2BC-E7CEB3878A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06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989D494-654D-4341-BBC1-630015BCF3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77D14C0-6F15-4066-AD52-796BFEC690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ADD92AAB-ACA9-4E21-8C1B-757D0064BA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697755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71E28A6-0754-43E9-95DA-779C11385A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C422A851-10C3-40E1-9387-2DE6B45A91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0FC5159-4903-49C3-8085-7189E391E2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BB235-D752-48F7-8EC9-108C58D93F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265545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BE95D3A-6486-48D6-9AEC-382C67F4A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C5999357-FA68-4E1D-B8B0-98FA4E66A5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D76071ED-72B3-4093-A72F-6C43F88F9F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CC4987-CC8E-481F-8A46-BF49EDB381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005283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75D73EC-2D57-4C46-8E82-E0B6513C9A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AE5F532-A653-4A63-9B73-BC3C11104F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6260BEB4-A1E3-4B57-A2E9-C150D67E11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48FC59-4120-4DA1-9EC9-D1FE3852D8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096909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D68B46A-3F9B-4927-B664-FC85FEDC8E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6B6C7A72-4E59-449F-99EC-830DCB5FF3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B88FF2A9-241A-4AB3-81D7-B46040403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7E1962-FFAD-426F-808D-FB3BA0B46E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446413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1C934CCF-D674-428C-8071-4E43F33BCD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C10217B-BFAE-4FBC-AC6B-999155EC37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C680BEA-CA2F-48E5-940F-4FF40906EB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15FBC2-3CE5-4F9D-93CE-846304208B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5618636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9ED4C0D3-9F7B-4FC4-A25B-CA21293C7E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22536D57-FB45-456D-9B3F-91E90B3992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A4C40296-9EEA-4814-9702-EAE4E72578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1D1280-760E-46AC-AC66-DE554D996E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0657252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E53272A-6C50-477B-8907-00B7D8A1D5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2A8FB1C-C5D7-4ABB-A024-850B1E267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42055BF7-0BCC-458C-82D1-138CBF1525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3911C6-5545-4D1F-B26E-18692E0C54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766832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55C6377-D603-4D54-865D-2F131CB2D4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712F28B-37F7-416F-BD2F-3EBBCBEF43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B8734CF-EACB-45AB-AABC-EFDA88E4AD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F04976-4202-4AC5-820D-62B53B3C88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54842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C837C24-CB75-49C2-9D6B-148B8403E6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8F6038B-F5AF-4146-868D-0FBF2AAC13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25E39DA-9D64-4CE9-87CC-CC42656385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5ED89D-FD68-43BC-8A54-F517B3E4F1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523404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C29FB6B-1DC9-43C5-B0B1-F63B565F14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138165B-3A0F-4C3F-BB68-F3406432DE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D7FA52D-4EC1-4932-AA42-6EDC39F005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6845D6-CCB3-415B-B239-FA604672EC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693502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E86C755-9FF7-4504-B47D-E78CCB8196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F78F826-3912-41A0-9A65-8B2D8F9A75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BF120EF-3F05-4AF7-AE60-31AE3BF383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96B366-05F3-4937-A0DF-21502A6104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6163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2B03D56-CCEA-4E65-B3E4-3656EFDFEE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4C35B55-FB7E-4C4A-A619-C765273A45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EC5D63C-DFA2-44B1-8536-0408D51BCD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1FB29D-6442-4B56-A059-7F110F321A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0537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1346D6-5357-4734-A35E-89B5B6E073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920FB3-3781-429A-82EE-C95CC60886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1EB0096-BC85-492B-80F4-B062A6A6EF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91C19B-0AB2-4126-B5D3-A3F9E4D6D4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31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BF33A4D-E173-4F54-AD30-4A6DC46EC4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9E9B848-1BC2-470B-8342-84F986F585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E732A94-ADE9-4AB6-BBB8-3C549A6A86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E8266C-0A6D-4C8D-9FF7-439576F51B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997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E40ADCC-F949-4520-B206-FD9BD60A4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B34BC0-55FD-4E81-AC72-6847C2E959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9C7896C-A35F-421B-B3F0-097218B0F0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C195BC-A4C3-417B-9910-AE7D5C3873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550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7B79C67A-0AD1-4A12-9D0C-B1E549CDB1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442A6521-BEAE-4D59-B917-6D90902C49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51EC0E1-91E9-40B2-841A-6462D75AB2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9BCEE3-170D-4FF1-BCE1-227EF3838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356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FEB287-3482-42FB-8A1F-23D048092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6D1FFA-18B0-44DB-B6FF-49A79B729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53220DC-67B5-4685-AA06-AC4481D12F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E10B80-2C81-48F8-8B1D-C299DCB45B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16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6CEC12-70BC-4C48-AD4E-176F70E52D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C85B96-A3EE-4FF8-A7C6-380EC2E94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2340FDC-3A60-4DB5-A7AE-FCD60D4A50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5ADEE0-008E-4939-B677-9628E78594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811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C2C2F540-5718-4E94-ABAE-39BC021870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172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0518614-B508-429E-934E-06EB5D5A0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B93AC73-22F4-442F-B653-5FC60AFB6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0721E838-6D8B-435C-B3C4-6E5071CBD0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7F87D801-6075-40DA-8EBC-A89387DFD4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1EEA8F00-05F6-44CB-9448-5B7D363ECE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Arial" panose="020B0604020202020204" pitchFamily="34" charset="0"/>
              </a:defRPr>
            </a:lvl1pPr>
          </a:lstStyle>
          <a:p>
            <a:fld id="{7AB239E3-D5E1-44ED-A142-16F9AB47E04C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A7FB2946-85B0-4C2B-BC86-27E4D0417854}"/>
              </a:ext>
            </a:extLst>
          </p:cNvPr>
          <p:cNvGrpSpPr>
            <a:grpSpLocks/>
          </p:cNvGrpSpPr>
          <p:nvPr/>
        </p:nvGrpSpPr>
        <p:grpSpPr bwMode="auto">
          <a:xfrm>
            <a:off x="10871201" y="152400"/>
            <a:ext cx="1056217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527B51FA-E23A-4E50-96BD-3A1FB3A07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CAED43B6-3B7C-45F1-9DC1-0A1DCF2B6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A9695CF1-49CB-42E0-A982-82472A341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8722D311-F02B-4FF3-9E38-DE53F4E66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EB7C379B-7D19-4872-B66C-26B10E032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4C94CED5-9D4D-4054-A2DF-948977AB4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25C45846-CB58-48A6-A57D-0E6A35E2A6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E2A53C6C-3B92-43C6-85B8-AA33EEC7D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28546FC5-3BF6-465A-ADBA-96BD15654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5BFB413B-DB96-4AD7-A92C-888C8220A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F0A39B3C-61C5-4CC1-BE5F-E0D31C35E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91D36B06-D34A-4CB4-A182-F6070662B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1849C86E-101C-4B46-8CE2-93B5ECAEF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073A848C-C091-48D2-BF74-A728B388E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BB656B15-BD30-4018-AE62-1240E496D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74D2FEFC-C471-45CB-AF2F-17C8033DD1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72B496FC-69B4-43E6-87DA-374F1F5CF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E97A5218-FE6C-43C7-9DE3-412027F08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ACA08E56-BC00-44D7-AB35-C085A7357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B58201BF-FC0C-4CA2-8305-BD378259F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BCDC19E2-5BB6-4BBB-AEDE-C567EFAB3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BB950E95-E577-4D62-B5FC-C46230DDD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C08CD7EE-CE5A-4C1D-A424-88F8EBC6E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42672D92-E74B-45F3-A72E-156EEE385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2D5AA9CF-D47A-4465-B813-C8C265E2DE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F009009E-B799-4102-97A8-DD725EBB3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C573BB99-C790-473B-8BEC-84FE5C7D9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A046A0D6-206B-4D84-BE5B-718AC836AE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A8035C61-17A0-4D62-98AD-BA5BE3427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DD8885B8-386F-4C2B-BF5F-8950EB2A7F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264B381C-0D69-41D9-AE3C-29488FED4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62720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A782CCA6-8634-4AC9-B24C-1E65502EEA9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126979" name="Rectangle 3">
              <a:extLst>
                <a:ext uri="{FF2B5EF4-FFF2-40B4-BE49-F238E27FC236}">
                  <a16:creationId xmlns:a16="http://schemas.microsoft.com/office/drawing/2014/main" id="{397B7900-119F-4EFC-9625-9A89548AB5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800" b="0">
                <a:latin typeface="Arial" charset="0"/>
              </a:endParaRPr>
            </a:p>
          </p:txBody>
        </p:sp>
        <p:pic>
          <p:nvPicPr>
            <p:cNvPr id="2057" name="Picture 4" descr="slidemaster_med3">
              <a:extLst>
                <a:ext uri="{FF2B5EF4-FFF2-40B4-BE49-F238E27FC236}">
                  <a16:creationId xmlns:a16="http://schemas.microsoft.com/office/drawing/2014/main" id="{6647738D-2B28-4BB1-9F59-9BAEC8DBD5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919F4E80-EBAD-4C1A-BE19-A8513CBD6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6982" name="Rectangle 6">
            <a:extLst>
              <a:ext uri="{FF2B5EF4-FFF2-40B4-BE49-F238E27FC236}">
                <a16:creationId xmlns:a16="http://schemas.microsoft.com/office/drawing/2014/main" id="{F43707B2-B821-417F-AD7A-E483E9497D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6983" name="Rectangle 7">
            <a:extLst>
              <a:ext uri="{FF2B5EF4-FFF2-40B4-BE49-F238E27FC236}">
                <a16:creationId xmlns:a16="http://schemas.microsoft.com/office/drawing/2014/main" id="{AD0A2332-FB73-43F5-B81F-4E74EC51D97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4" name="Rectangle 8">
            <a:extLst>
              <a:ext uri="{FF2B5EF4-FFF2-40B4-BE49-F238E27FC236}">
                <a16:creationId xmlns:a16="http://schemas.microsoft.com/office/drawing/2014/main" id="{5BE25100-40C6-42E4-A019-12B7F99ABDC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5" name="Rectangle 9">
            <a:extLst>
              <a:ext uri="{FF2B5EF4-FFF2-40B4-BE49-F238E27FC236}">
                <a16:creationId xmlns:a16="http://schemas.microsoft.com/office/drawing/2014/main" id="{E761A741-8B27-4319-8F5B-4049AFACE8E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4457DA50-027C-4F25-9029-117E6FB588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audio" Target="file:///E:\Ca%20nhac\Thuhien\AAAHoa%20cau%20vuon%20trau%20-%20Thu%20hien.mp3" TargetMode="External"/><Relationship Id="rId6" Type="http://schemas.openxmlformats.org/officeDocument/2006/relationships/image" Target="../media/image12.gif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FF33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5">
            <a:extLst>
              <a:ext uri="{FF2B5EF4-FFF2-40B4-BE49-F238E27FC236}">
                <a16:creationId xmlns:a16="http://schemas.microsoft.com/office/drawing/2014/main" id="{9954E982-2529-4256-90C9-2E5DC8FA719E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86200"/>
            <a:ext cx="9912350" cy="2971800"/>
            <a:chOff x="0" y="1392"/>
            <a:chExt cx="5760" cy="2928"/>
          </a:xfrm>
        </p:grpSpPr>
        <p:pic>
          <p:nvPicPr>
            <p:cNvPr id="5124" name="Picture 26" descr="8184-003-02-1027">
              <a:extLst>
                <a:ext uri="{FF2B5EF4-FFF2-40B4-BE49-F238E27FC236}">
                  <a16:creationId xmlns:a16="http://schemas.microsoft.com/office/drawing/2014/main" id="{298C9573-4F11-498C-9B92-74AB34B2B35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392"/>
              <a:ext cx="3360" cy="2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" name="Picture 27" descr="k00-9">
              <a:extLst>
                <a:ext uri="{FF2B5EF4-FFF2-40B4-BE49-F238E27FC236}">
                  <a16:creationId xmlns:a16="http://schemas.microsoft.com/office/drawing/2014/main" id="{7A2153F0-0A20-445F-A92E-EFEE84945B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Picture 28" descr="k00-9">
              <a:extLst>
                <a:ext uri="{FF2B5EF4-FFF2-40B4-BE49-F238E27FC236}">
                  <a16:creationId xmlns:a16="http://schemas.microsoft.com/office/drawing/2014/main" id="{3378ADB2-0728-41E9-A432-A46C484B83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7" name="Picture 29" descr="k00-9">
              <a:extLst>
                <a:ext uri="{FF2B5EF4-FFF2-40B4-BE49-F238E27FC236}">
                  <a16:creationId xmlns:a16="http://schemas.microsoft.com/office/drawing/2014/main" id="{024278B3-F247-4D56-87F2-5C48C9E2B3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8" name="Picture 30" descr="k00-9">
              <a:extLst>
                <a:ext uri="{FF2B5EF4-FFF2-40B4-BE49-F238E27FC236}">
                  <a16:creationId xmlns:a16="http://schemas.microsoft.com/office/drawing/2014/main" id="{F01232A8-0129-487D-A50A-4781B2A147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23" name="TextBox 11">
            <a:extLst>
              <a:ext uri="{FF2B5EF4-FFF2-40B4-BE49-F238E27FC236}">
                <a16:creationId xmlns:a16="http://schemas.microsoft.com/office/drawing/2014/main" id="{AF552DE8-1408-4CE1-ADF0-69B0F42A9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-25400"/>
            <a:ext cx="739140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 (Nghe –viết)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có lỗi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>
            <a:extLst>
              <a:ext uri="{FF2B5EF4-FFF2-40B4-BE49-F238E27FC236}">
                <a16:creationId xmlns:a16="http://schemas.microsoft.com/office/drawing/2014/main" id="{F7E70938-63A3-4DEC-95DF-A1F4651F7E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1" y="304800"/>
            <a:ext cx="4168775" cy="7318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>
                <a:solidFill>
                  <a:schemeClr val="accent3"/>
                </a:solidFill>
                <a:latin typeface="Times New Roman" pitchFamily="18" charset="0"/>
              </a:rPr>
              <a:t>Bài</a:t>
            </a:r>
            <a:r>
              <a:rPr lang="en-US" dirty="0">
                <a:solidFill>
                  <a:schemeClr val="accent3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chemeClr val="accent3"/>
                </a:solidFill>
                <a:latin typeface="Times New Roman" pitchFamily="18" charset="0"/>
              </a:rPr>
              <a:t>tập</a:t>
            </a:r>
            <a:r>
              <a:rPr lang="en-US" dirty="0">
                <a:solidFill>
                  <a:schemeClr val="accent3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chemeClr val="accent3"/>
                </a:solidFill>
                <a:latin typeface="Times New Roman" pitchFamily="18" charset="0"/>
              </a:rPr>
              <a:t>chính</a:t>
            </a:r>
            <a:r>
              <a:rPr lang="en-US" dirty="0">
                <a:solidFill>
                  <a:schemeClr val="accent3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chemeClr val="accent3"/>
                </a:solidFill>
                <a:latin typeface="Times New Roman" pitchFamily="18" charset="0"/>
              </a:rPr>
              <a:t>tả</a:t>
            </a:r>
            <a:endParaRPr lang="en-US" dirty="0">
              <a:solidFill>
                <a:schemeClr val="accent3"/>
              </a:solidFill>
              <a:latin typeface="Times New Roman" pitchFamily="18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E51208B-CC64-466B-A285-836828CC4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752600"/>
            <a:ext cx="8686800" cy="9032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300">
                <a:solidFill>
                  <a:srgbClr val="FFFF00"/>
                </a:solidFill>
                <a:latin typeface="Times New Roman" panose="02020603050405020304" pitchFamily="18" charset="0"/>
              </a:rPr>
              <a:t>Bài 2: Tìm các từ ngữ có chứa tiếng: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CA46B80-314F-4C24-82AF-8702A2BC08E1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1981200" y="2590800"/>
            <a:ext cx="3810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500" b="0">
                <a:solidFill>
                  <a:srgbClr val="FFFF00"/>
                </a:solidFill>
                <a:latin typeface="Times New Roman" panose="02020603050405020304" pitchFamily="18" charset="0"/>
              </a:rPr>
              <a:t>a) Có vần </a:t>
            </a:r>
            <a:r>
              <a:rPr lang="en-US" altLang="en-US" sz="3500" b="0" u="sng">
                <a:solidFill>
                  <a:srgbClr val="FFFF00"/>
                </a:solidFill>
                <a:latin typeface="Times New Roman" panose="02020603050405020304" pitchFamily="18" charset="0"/>
              </a:rPr>
              <a:t>uêch: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A8AAA364-E815-4EE9-BCC5-E616E8647C69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1752600" y="3505200"/>
            <a:ext cx="47244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50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500" b="0">
                <a:solidFill>
                  <a:srgbClr val="000000"/>
                </a:solidFill>
                <a:latin typeface="Times New Roman" panose="02020603050405020304" pitchFamily="18" charset="0"/>
              </a:rPr>
              <a:t> Ng</a:t>
            </a:r>
            <a:r>
              <a:rPr lang="en-US" altLang="en-US" sz="3500" b="0" u="sng">
                <a:solidFill>
                  <a:srgbClr val="000000"/>
                </a:solidFill>
                <a:latin typeface="Times New Roman" panose="02020603050405020304" pitchFamily="18" charset="0"/>
              </a:rPr>
              <a:t>uệch</a:t>
            </a:r>
            <a:r>
              <a:rPr lang="en-US" altLang="en-US" sz="3500" b="0">
                <a:solidFill>
                  <a:srgbClr val="000000"/>
                </a:solidFill>
                <a:latin typeface="Times New Roman" panose="02020603050405020304" pitchFamily="18" charset="0"/>
              </a:rPr>
              <a:t> ngoạc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41E2C821-3FBB-465A-BA48-D6DF0F897294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1712913" y="4343400"/>
            <a:ext cx="4310062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50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500" b="0">
                <a:solidFill>
                  <a:srgbClr val="000000"/>
                </a:solidFill>
                <a:latin typeface="Times New Roman" panose="02020603050405020304" pitchFamily="18" charset="0"/>
              </a:rPr>
              <a:t> Rỗng t</a:t>
            </a:r>
            <a:r>
              <a:rPr lang="en-US" altLang="en-US" sz="3500" b="0" u="sng">
                <a:solidFill>
                  <a:srgbClr val="000000"/>
                </a:solidFill>
                <a:latin typeface="Times New Roman" panose="02020603050405020304" pitchFamily="18" charset="0"/>
              </a:rPr>
              <a:t>uếch</a:t>
            </a: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E33AEFBE-E700-42EB-A7F3-9D44E13862D4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1709738" y="5054600"/>
            <a:ext cx="29718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50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500" b="0">
                <a:solidFill>
                  <a:srgbClr val="000000"/>
                </a:solidFill>
                <a:latin typeface="Times New Roman" panose="02020603050405020304" pitchFamily="18" charset="0"/>
              </a:rPr>
              <a:t>Bộc t</a:t>
            </a:r>
            <a:r>
              <a:rPr lang="en-US" altLang="en-US" sz="3500" b="0" u="sng">
                <a:solidFill>
                  <a:srgbClr val="000000"/>
                </a:solidFill>
                <a:latin typeface="Times New Roman" panose="02020603050405020304" pitchFamily="18" charset="0"/>
              </a:rPr>
              <a:t>uệch</a:t>
            </a:r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6A49B53E-29ED-43A8-A8E5-47460D0945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1143001"/>
            <a:ext cx="6889750" cy="11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14345" name="TextBox 8">
            <a:extLst>
              <a:ext uri="{FF2B5EF4-FFF2-40B4-BE49-F238E27FC236}">
                <a16:creationId xmlns:a16="http://schemas.microsoft.com/office/drawing/2014/main" id="{342A393A-49C6-427D-A0ED-B903D628F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667001"/>
            <a:ext cx="4343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Có vần </a:t>
            </a:r>
            <a:r>
              <a:rPr lang="en-US" altLang="en-US" sz="3600" b="0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C472E6-E33C-4D6C-9DEC-C78A68859FB1}"/>
              </a:ext>
            </a:extLst>
          </p:cNvPr>
          <p:cNvSpPr txBox="1"/>
          <p:nvPr/>
        </p:nvSpPr>
        <p:spPr>
          <a:xfrm>
            <a:off x="6324600" y="3657601"/>
            <a:ext cx="38862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uỷu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endParaRPr lang="en-US" sz="3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1BDBAA-CC6A-4762-A424-719C47504BF7}"/>
              </a:ext>
            </a:extLst>
          </p:cNvPr>
          <p:cNvSpPr txBox="1"/>
          <p:nvPr/>
        </p:nvSpPr>
        <p:spPr>
          <a:xfrm>
            <a:off x="6327775" y="5122863"/>
            <a:ext cx="35814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uỵu</a:t>
            </a:r>
            <a:endParaRPr lang="en-US" sz="3600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46BC61-9B60-4888-BFCC-70A7EA23E922}"/>
              </a:ext>
            </a:extLst>
          </p:cNvPr>
          <p:cNvSpPr txBox="1"/>
          <p:nvPr/>
        </p:nvSpPr>
        <p:spPr>
          <a:xfrm>
            <a:off x="6324600" y="4343400"/>
            <a:ext cx="3810000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uỷu</a:t>
            </a:r>
            <a:endParaRPr lang="en-US" sz="3600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04ACB87-3E54-426C-AA5E-83044551DA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2426" y="85725"/>
            <a:ext cx="4168775" cy="731838"/>
          </a:xfrm>
          <a:noFill/>
        </p:spPr>
        <p:txBody>
          <a:bodyPr anchor="ctr"/>
          <a:lstStyle/>
          <a:p>
            <a:pPr eaLnBrk="1" hangingPunct="1"/>
            <a:r>
              <a:rPr lang="en-US" altLang="en-US" sz="3500">
                <a:solidFill>
                  <a:srgbClr val="FF0066"/>
                </a:solidFill>
                <a:latin typeface="Times New Roman" panose="02020603050405020304" pitchFamily="18" charset="0"/>
              </a:rPr>
              <a:t>Bài tập chính tả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1384587-2FFB-4C49-BBBC-8A90BA0E52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371600"/>
            <a:ext cx="8534400" cy="9032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3400" u="sng">
                <a:solidFill>
                  <a:srgbClr val="0000FF"/>
                </a:solidFill>
                <a:latin typeface="Times New Roman" panose="02020603050405020304" pitchFamily="18" charset="0"/>
              </a:rPr>
              <a:t>Bài 3</a:t>
            </a:r>
            <a:r>
              <a:rPr lang="en-US" altLang="en-US" sz="3400">
                <a:solidFill>
                  <a:srgbClr val="0000FF"/>
                </a:solidFill>
                <a:latin typeface="Times New Roman" panose="02020603050405020304" pitchFamily="18" charset="0"/>
              </a:rPr>
              <a:t>: Em chọn chữ nào trong ngoặc đơn để      điền vào chỗ trống?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487E724-8CEF-49D1-8646-27FA0D9E2DE9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1752600" y="2438400"/>
            <a:ext cx="33528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500">
                <a:solidFill>
                  <a:srgbClr val="000000"/>
                </a:solidFill>
                <a:latin typeface="Times New Roman" panose="02020603050405020304" pitchFamily="18" charset="0"/>
              </a:rPr>
              <a:t>- (xấu hay sấu):</a:t>
            </a:r>
            <a:endParaRPr lang="en-US" altLang="en-US" sz="35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36FEC6FC-6570-4CEC-ACB6-CE2385FD7325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1757364" y="3276600"/>
            <a:ext cx="2890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500">
                <a:solidFill>
                  <a:srgbClr val="000000"/>
                </a:solidFill>
                <a:latin typeface="Times New Roman" panose="02020603050405020304" pitchFamily="18" charset="0"/>
              </a:rPr>
              <a:t>- (sẻ hay xẻ):</a:t>
            </a:r>
            <a:endParaRPr lang="en-US" altLang="en-US" sz="35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B5EDF5BE-E256-41FD-8C21-669912AB90D7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1785938" y="4267200"/>
            <a:ext cx="320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500">
                <a:solidFill>
                  <a:srgbClr val="000000"/>
                </a:solidFill>
                <a:latin typeface="Times New Roman" panose="02020603050405020304" pitchFamily="18" charset="0"/>
              </a:rPr>
              <a:t>- (sắn hay xắn):</a:t>
            </a:r>
          </a:p>
        </p:txBody>
      </p:sp>
      <p:sp>
        <p:nvSpPr>
          <p:cNvPr id="15367" name="Line 10">
            <a:extLst>
              <a:ext uri="{FF2B5EF4-FFF2-40B4-BE49-F238E27FC236}">
                <a16:creationId xmlns:a16="http://schemas.microsoft.com/office/drawing/2014/main" id="{8A58284E-2447-4B34-B21D-204FC29D7E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68451" y="839789"/>
            <a:ext cx="7394575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15368" name="TextBox 10">
            <a:extLst>
              <a:ext uri="{FF2B5EF4-FFF2-40B4-BE49-F238E27FC236}">
                <a16:creationId xmlns:a16="http://schemas.microsoft.com/office/drawing/2014/main" id="{4F69FF6D-BD2A-434A-8740-AAF057F5C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590801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cây ….</a:t>
            </a:r>
          </a:p>
        </p:txBody>
      </p:sp>
      <p:sp>
        <p:nvSpPr>
          <p:cNvPr id="15369" name="TextBox 11">
            <a:extLst>
              <a:ext uri="{FF2B5EF4-FFF2-40B4-BE49-F238E27FC236}">
                <a16:creationId xmlns:a16="http://schemas.microsoft.com/office/drawing/2014/main" id="{B086C648-1371-46EE-9EA1-184D7AA41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429001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san…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6786F4-455B-43DB-85A2-D90BC8BA2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8" y="2601914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A977905-351B-4E8B-99C7-2B23909DC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7738" y="2587626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</a:p>
        </p:txBody>
      </p:sp>
      <p:sp>
        <p:nvSpPr>
          <p:cNvPr id="15372" name="TextBox 14">
            <a:extLst>
              <a:ext uri="{FF2B5EF4-FFF2-40B4-BE49-F238E27FC236}">
                <a16:creationId xmlns:a16="http://schemas.microsoft.com/office/drawing/2014/main" id="{525A462F-A585-40D8-A897-C02D67299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8739" y="2601914"/>
            <a:ext cx="18240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chữ ….</a:t>
            </a:r>
          </a:p>
        </p:txBody>
      </p:sp>
      <p:sp>
        <p:nvSpPr>
          <p:cNvPr id="15373" name="TextBox 15">
            <a:extLst>
              <a:ext uri="{FF2B5EF4-FFF2-40B4-BE49-F238E27FC236}">
                <a16:creationId xmlns:a16="http://schemas.microsoft.com/office/drawing/2014/main" id="{1043AA81-D7FE-463A-9CDF-0A9CFA2DD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495801"/>
            <a:ext cx="205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…   tay áo</a:t>
            </a:r>
          </a:p>
        </p:txBody>
      </p:sp>
      <p:sp>
        <p:nvSpPr>
          <p:cNvPr id="15374" name="TextBox 16">
            <a:extLst>
              <a:ext uri="{FF2B5EF4-FFF2-40B4-BE49-F238E27FC236}">
                <a16:creationId xmlns:a16="http://schemas.microsoft.com/office/drawing/2014/main" id="{07826557-BEA7-4FEB-8101-AED1756F6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429001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…. gỗ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D890BA2-1C56-459B-9877-D0612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429001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</a:p>
        </p:txBody>
      </p:sp>
      <p:sp>
        <p:nvSpPr>
          <p:cNvPr id="15376" name="TextBox 18">
            <a:extLst>
              <a:ext uri="{FF2B5EF4-FFF2-40B4-BE49-F238E27FC236}">
                <a16:creationId xmlns:a16="http://schemas.microsoft.com/office/drawing/2014/main" id="{68254B40-62C8-4203-836C-C79F5EB57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75" y="4419601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củ …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0E0796A-427B-4ACC-BB53-8AD59AAE5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0088" y="4419601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6EE9DE-1A8A-4FC5-9833-EC5EC81A5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492626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A190EAC-57E8-40EF-836A-748C32E38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7825" y="3429001"/>
            <a:ext cx="60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xẻ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4" name="AAAHoa cau vuon trau - Thu hien.mp3">
            <a:hlinkClick r:id="" action="ppaction://media"/>
            <a:extLst>
              <a:ext uri="{FF2B5EF4-FFF2-40B4-BE49-F238E27FC236}">
                <a16:creationId xmlns:a16="http://schemas.microsoft.com/office/drawing/2014/main" id="{8DA7F01C-7499-4FFA-92B0-B5F0137811F6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7">
            <a:extLst>
              <a:ext uri="{FF2B5EF4-FFF2-40B4-BE49-F238E27FC236}">
                <a16:creationId xmlns:a16="http://schemas.microsoft.com/office/drawing/2014/main" id="{49A9E826-10B8-49D0-8B3E-F73C19D43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09801"/>
            <a:ext cx="8153400" cy="281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800">
                <a:solidFill>
                  <a:srgbClr val="000099"/>
                </a:solidFill>
                <a:latin typeface="Times New Roman" panose="02020603050405020304" pitchFamily="18" charset="0"/>
              </a:rPr>
              <a:t>CHÚC CÁC EM CHĂM NGOAN HỌC GIỎI !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540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6388" name="Picture 8" descr="3_hoa_xoay">
            <a:extLst>
              <a:ext uri="{FF2B5EF4-FFF2-40B4-BE49-F238E27FC236}">
                <a16:creationId xmlns:a16="http://schemas.microsoft.com/office/drawing/2014/main" id="{A11F5833-8C0E-4E82-BADC-08C737C1CC8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257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 descr="3_hoa_xoay">
            <a:extLst>
              <a:ext uri="{FF2B5EF4-FFF2-40B4-BE49-F238E27FC236}">
                <a16:creationId xmlns:a16="http://schemas.microsoft.com/office/drawing/2014/main" id="{EDCE7F99-9899-48EF-9AB2-D027DC902E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5257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1" descr="3_hoa_xoay">
            <a:extLst>
              <a:ext uri="{FF2B5EF4-FFF2-40B4-BE49-F238E27FC236}">
                <a16:creationId xmlns:a16="http://schemas.microsoft.com/office/drawing/2014/main" id="{E71BF926-B0A6-45DF-8FAD-4F58880FC7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9906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13" descr="3_hoa_xoay">
            <a:extLst>
              <a:ext uri="{FF2B5EF4-FFF2-40B4-BE49-F238E27FC236}">
                <a16:creationId xmlns:a16="http://schemas.microsoft.com/office/drawing/2014/main" id="{AD3D800C-77CC-45A6-A9BB-01501C3B96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45720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846" fill="hold"/>
                                        <p:tgtEl>
                                          <p:spTgt spid="130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005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11">
            <a:extLst>
              <a:ext uri="{FF2B5EF4-FFF2-40B4-BE49-F238E27FC236}">
                <a16:creationId xmlns:a16="http://schemas.microsoft.com/office/drawing/2014/main" id="{82627335-55C4-4F87-B9BB-67BD51FCF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10200"/>
            <a:ext cx="2209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7" descr="11">
            <a:extLst>
              <a:ext uri="{FF2B5EF4-FFF2-40B4-BE49-F238E27FC236}">
                <a16:creationId xmlns:a16="http://schemas.microsoft.com/office/drawing/2014/main" id="{70CE9851-5FC2-497A-84B1-54DE28FBC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5410200"/>
            <a:ext cx="2057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48" name="Group 8">
            <a:extLst>
              <a:ext uri="{FF2B5EF4-FFF2-40B4-BE49-F238E27FC236}">
                <a16:creationId xmlns:a16="http://schemas.microsoft.com/office/drawing/2014/main" id="{E3407F4D-9AD0-4548-ABC3-973AEC2FC7F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5410200"/>
            <a:ext cx="9912350" cy="1447800"/>
            <a:chOff x="0" y="1048"/>
            <a:chExt cx="5760" cy="3272"/>
          </a:xfrm>
        </p:grpSpPr>
        <p:pic>
          <p:nvPicPr>
            <p:cNvPr id="6150" name="Picture 9" descr="8184-003-02-1027">
              <a:extLst>
                <a:ext uri="{FF2B5EF4-FFF2-40B4-BE49-F238E27FC236}">
                  <a16:creationId xmlns:a16="http://schemas.microsoft.com/office/drawing/2014/main" id="{BEAB1634-2831-43D7-83C9-635B6243CFB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1" name="Picture 10" descr="k00-9">
              <a:extLst>
                <a:ext uri="{FF2B5EF4-FFF2-40B4-BE49-F238E27FC236}">
                  <a16:creationId xmlns:a16="http://schemas.microsoft.com/office/drawing/2014/main" id="{CBCEA79A-5AF7-439E-AF56-BBEC683222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2" name="Picture 11" descr="k00-9">
              <a:extLst>
                <a:ext uri="{FF2B5EF4-FFF2-40B4-BE49-F238E27FC236}">
                  <a16:creationId xmlns:a16="http://schemas.microsoft.com/office/drawing/2014/main" id="{84C9909F-622A-444F-80E7-D870CC10F9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3" name="Picture 12" descr="k00-9">
              <a:extLst>
                <a:ext uri="{FF2B5EF4-FFF2-40B4-BE49-F238E27FC236}">
                  <a16:creationId xmlns:a16="http://schemas.microsoft.com/office/drawing/2014/main" id="{58C4F0ED-EC99-499E-9948-20591B0545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4" name="Picture 13" descr="k00-9">
              <a:extLst>
                <a:ext uri="{FF2B5EF4-FFF2-40B4-BE49-F238E27FC236}">
                  <a16:creationId xmlns:a16="http://schemas.microsoft.com/office/drawing/2014/main" id="{F22ACAF5-D273-4BC3-BADB-D2F157C662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49" name="TextBox 11">
            <a:extLst>
              <a:ext uri="{FF2B5EF4-FFF2-40B4-BE49-F238E27FC236}">
                <a16:creationId xmlns:a16="http://schemas.microsoft.com/office/drawing/2014/main" id="{FCC27E41-5F66-48FA-90D0-0A39B60AD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0363" y="-25400"/>
            <a:ext cx="54102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tả: Nghe – viết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có lỗi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2">
            <a:extLst>
              <a:ext uri="{FF2B5EF4-FFF2-40B4-BE49-F238E27FC236}">
                <a16:creationId xmlns:a16="http://schemas.microsoft.com/office/drawing/2014/main" id="{78861C53-C810-41BF-9A7A-C390B5748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1752601"/>
            <a:ext cx="88392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Cơn giận lắng xuống. Tôi bắt đầu thấy hối hận. Chắc là Cô – rét – ti không cố ý chạm vào khuỷu tay tôi thật. Tôi nhìn cậu, thấy vai áo cậu sứt chỉ, chắc vì cậu đã vác củi giúp mẹ. Bỗng nhiên, tôi muốn xin lỗi Cô – rét – ti, nhưng không đủ can đảm.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A – Mi - Xi 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A48E8FB-6E30-4858-AABD-08118AAE4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28601"/>
            <a:ext cx="29273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có lỗi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AutoShape 3">
            <a:extLst>
              <a:ext uri="{FF2B5EF4-FFF2-40B4-BE49-F238E27FC236}">
                <a16:creationId xmlns:a16="http://schemas.microsoft.com/office/drawing/2014/main" id="{4857F321-35C2-40D7-8E50-4DE6D2092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8175" y="2005014"/>
            <a:ext cx="7010400" cy="890587"/>
          </a:xfrm>
          <a:prstGeom prst="cloudCallout">
            <a:avLst>
              <a:gd name="adj1" fmla="val -50204"/>
              <a:gd name="adj2" fmla="val -78259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" rIns="9144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văn nói lên điều gì? </a:t>
            </a:r>
          </a:p>
        </p:txBody>
      </p:sp>
      <p:pic>
        <p:nvPicPr>
          <p:cNvPr id="8195" name="Picture 5" descr="j0283679">
            <a:extLst>
              <a:ext uri="{FF2B5EF4-FFF2-40B4-BE49-F238E27FC236}">
                <a16:creationId xmlns:a16="http://schemas.microsoft.com/office/drawing/2014/main" id="{024589D1-7327-4DDB-A04A-E7F4E60433F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1" y="1052513"/>
            <a:ext cx="186531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9" descr="Hoa day">
            <a:extLst>
              <a:ext uri="{FF2B5EF4-FFF2-40B4-BE49-F238E27FC236}">
                <a16:creationId xmlns:a16="http://schemas.microsoft.com/office/drawing/2014/main" id="{3C954144-E979-4F93-9EBF-7E224DA4B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5029200"/>
            <a:ext cx="1600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0" descr="Hoa day">
            <a:extLst>
              <a:ext uri="{FF2B5EF4-FFF2-40B4-BE49-F238E27FC236}">
                <a16:creationId xmlns:a16="http://schemas.microsoft.com/office/drawing/2014/main" id="{2A004F16-2405-4D3B-A8A0-E75632EE9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257800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20">
            <a:extLst>
              <a:ext uri="{FF2B5EF4-FFF2-40B4-BE49-F238E27FC236}">
                <a16:creationId xmlns:a16="http://schemas.microsoft.com/office/drawing/2014/main" id="{AD94071D-155C-41CF-8503-EAC06C16C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581401"/>
            <a:ext cx="5867400" cy="2062163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  <a:latin typeface="Times New Roman" panose="02020603050405020304" pitchFamily="18" charset="0"/>
              </a:rPr>
              <a:t>- En-ri-cô ân hận khi bình tĩnh lại. Nhìn vai áo bạn sứt chỉ, muốn xin lỗi bạn nhưng không đủ can đảm.</a:t>
            </a:r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3F7D9127-D446-44B8-BB13-304E2B36E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775" y="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>
            <a:extLst>
              <a:ext uri="{FF2B5EF4-FFF2-40B4-BE49-F238E27FC236}">
                <a16:creationId xmlns:a16="http://schemas.microsoft.com/office/drawing/2014/main" id="{27CF4E39-3E67-4E47-90D7-66973F7EE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838200"/>
            <a:ext cx="8991600" cy="2014538"/>
          </a:xfrm>
          <a:prstGeom prst="cloudCallout">
            <a:avLst>
              <a:gd name="adj1" fmla="val -31505"/>
              <a:gd name="adj2" fmla="val 84861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" rIns="9144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H: Tìm tên riêng trong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chính tả?</a:t>
            </a:r>
          </a:p>
        </p:txBody>
      </p:sp>
      <p:pic>
        <p:nvPicPr>
          <p:cNvPr id="9219" name="Picture 3" descr="j0283679">
            <a:extLst>
              <a:ext uri="{FF2B5EF4-FFF2-40B4-BE49-F238E27FC236}">
                <a16:creationId xmlns:a16="http://schemas.microsoft.com/office/drawing/2014/main" id="{AAEDD74A-21C0-4226-A093-C6095F90DD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2590800"/>
            <a:ext cx="186531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CB0C186A-087E-4F82-8D4C-DD105961C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429000"/>
            <a:ext cx="2590800" cy="584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– rét - ti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3">
            <a:extLst>
              <a:ext uri="{FF2B5EF4-FFF2-40B4-BE49-F238E27FC236}">
                <a16:creationId xmlns:a16="http://schemas.microsoft.com/office/drawing/2014/main" id="{CE72A2E8-C151-4509-BD73-2304FB521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1371600"/>
            <a:ext cx="6705600" cy="1639888"/>
          </a:xfrm>
          <a:prstGeom prst="cloudCallout">
            <a:avLst>
              <a:gd name="adj1" fmla="val -50204"/>
              <a:gd name="adj2" fmla="val -78259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" rIns="9144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H: Nhận xét về cách viết tên riêng ở trên?</a:t>
            </a:r>
          </a:p>
        </p:txBody>
      </p:sp>
      <p:pic>
        <p:nvPicPr>
          <p:cNvPr id="10243" name="Picture 5" descr="j0283679">
            <a:extLst>
              <a:ext uri="{FF2B5EF4-FFF2-40B4-BE49-F238E27FC236}">
                <a16:creationId xmlns:a16="http://schemas.microsoft.com/office/drawing/2014/main" id="{08EBD685-884E-40AF-BCD3-F9E39C8C09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551" y="58738"/>
            <a:ext cx="186531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0">
            <a:extLst>
              <a:ext uri="{FF2B5EF4-FFF2-40B4-BE49-F238E27FC236}">
                <a16:creationId xmlns:a16="http://schemas.microsoft.com/office/drawing/2014/main" id="{7A09EEF5-3560-4C96-87E0-471883DF3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429001"/>
            <a:ext cx="7848600" cy="1077913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- Viết hoa chữ cái đầu tiên, đặt dấu gạch ngang giữa các chữ.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C096248-BBA0-49A1-99B0-EC88D3871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989138"/>
            <a:ext cx="335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</a:pPr>
            <a:r>
              <a:rPr lang="en-US" altLang="en-US" sz="4700" b="0">
                <a:solidFill>
                  <a:srgbClr val="FF0000"/>
                </a:solidFill>
                <a:latin typeface="Times New Roman" panose="02020603050405020304" pitchFamily="18" charset="0"/>
              </a:rPr>
              <a:t>Cô-rét-ti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914AF5E-2BED-4CA6-8E15-B8559CEE8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1905000"/>
            <a:ext cx="3276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</a:pPr>
            <a:r>
              <a:rPr lang="en-US" altLang="en-US" sz="4700" b="0">
                <a:solidFill>
                  <a:srgbClr val="FF0000"/>
                </a:solidFill>
                <a:latin typeface="Times New Roman" panose="02020603050405020304" pitchFamily="18" charset="0"/>
              </a:rPr>
              <a:t>sứt chỉ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6D1A1B8-CD85-4B86-9599-2288BA601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044825"/>
            <a:ext cx="2895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</a:pPr>
            <a:r>
              <a:rPr lang="en-US" altLang="en-US" sz="4700" b="0">
                <a:solidFill>
                  <a:srgbClr val="FF0000"/>
                </a:solidFill>
                <a:latin typeface="Times New Roman" panose="02020603050405020304" pitchFamily="18" charset="0"/>
              </a:rPr>
              <a:t>khuỷu tay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ACCAD4B-3111-47C0-995E-0A8A1C600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1" y="3044825"/>
            <a:ext cx="34766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</a:pPr>
            <a:r>
              <a:rPr lang="en-US" altLang="en-US" sz="4700" b="0">
                <a:solidFill>
                  <a:srgbClr val="FF0000"/>
                </a:solidFill>
                <a:latin typeface="Times New Roman" panose="02020603050405020304" pitchFamily="18" charset="0"/>
              </a:rPr>
              <a:t>lắng xuống</a:t>
            </a:r>
          </a:p>
        </p:txBody>
      </p:sp>
      <p:sp>
        <p:nvSpPr>
          <p:cNvPr id="11270" name="Rectangle 2">
            <a:extLst>
              <a:ext uri="{FF2B5EF4-FFF2-40B4-BE49-F238E27FC236}">
                <a16:creationId xmlns:a16="http://schemas.microsoft.com/office/drawing/2014/main" id="{7924E0F3-2371-422F-9D0C-BB9C859F5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52400"/>
            <a:ext cx="5410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500" u="sng">
                <a:solidFill>
                  <a:srgbClr val="330066"/>
                </a:solidFill>
                <a:latin typeface="Arial" panose="020B0604020202020204" pitchFamily="34" charset="0"/>
              </a:rPr>
              <a:t>Từ khó: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4.10405E-6 L 0.43333 -4.1040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417 -2.36994E-6 L -0.49583 0.0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00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5 2.31214E-6 L 0.45833 2.3121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5.78035E-7 L -0.4901 5.78035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2">
            <a:extLst>
              <a:ext uri="{FF2B5EF4-FFF2-40B4-BE49-F238E27FC236}">
                <a16:creationId xmlns:a16="http://schemas.microsoft.com/office/drawing/2014/main" id="{46DF88D8-2DCC-47AE-9003-15A28A334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1447801"/>
            <a:ext cx="88392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Cơn giận </a:t>
            </a:r>
            <a:r>
              <a:rPr lang="en-US" altLang="en-US" sz="3200" u="sng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 xuống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Tôi bắt đầu thấy hối hận. Chắc là </a:t>
            </a:r>
            <a:r>
              <a:rPr lang="en-US" altLang="en-US" sz="3200" u="sng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Cô-rét-ti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cố ý chạm vào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u="sng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khuỷu tay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thật. Tôi nhìn cậu, thấy vai áo cậu </a:t>
            </a:r>
            <a:r>
              <a:rPr lang="en-US" altLang="en-US" sz="3200" u="sng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sứt chỉ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chắc vì cậu đã vác củi giúp mẹ. Bỗng nhiên, tôi muốn xin lỗi Cô-rét-ti, nhưng không đủ can đảm.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A – Mi - Xi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>
            <a:extLst>
              <a:ext uri="{FF2B5EF4-FFF2-40B4-BE49-F238E27FC236}">
                <a16:creationId xmlns:a16="http://schemas.microsoft.com/office/drawing/2014/main" id="{E6A340B5-B817-4523-9254-4BAA35D82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-25400"/>
            <a:ext cx="739140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 (Nghe –viết)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có lỗi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383</Words>
  <Application>Microsoft Office PowerPoint</Application>
  <PresentationFormat>Widescreen</PresentationFormat>
  <Paragraphs>56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.VnTime</vt:lpstr>
      <vt:lpstr>Arial</vt:lpstr>
      <vt:lpstr>Calibri</vt:lpstr>
      <vt:lpstr>Times New Roman</vt:lpstr>
      <vt:lpstr>Wingdings</vt:lpstr>
      <vt:lpstr>Network</vt:lpstr>
      <vt:lpstr>Proposal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chính tả</vt:lpstr>
      <vt:lpstr>Bài tập chính tả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2020-10-18T10:17:21Z</dcterms:created>
  <dcterms:modified xsi:type="dcterms:W3CDTF">2020-10-18T10:20:14Z</dcterms:modified>
</cp:coreProperties>
</file>