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96" r:id="rId2"/>
    <p:sldId id="256" r:id="rId3"/>
    <p:sldId id="297" r:id="rId4"/>
    <p:sldId id="298" r:id="rId5"/>
    <p:sldId id="304" r:id="rId6"/>
    <p:sldId id="266" r:id="rId7"/>
    <p:sldId id="270" r:id="rId8"/>
    <p:sldId id="300" r:id="rId9"/>
    <p:sldId id="301" r:id="rId10"/>
    <p:sldId id="302" r:id="rId11"/>
    <p:sldId id="303" r:id="rId12"/>
    <p:sldId id="307" r:id="rId13"/>
    <p:sldId id="306" r:id="rId14"/>
    <p:sldId id="305" r:id="rId15"/>
    <p:sldId id="308" r:id="rId16"/>
    <p:sldId id="267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等线 Light" panose="02010600030101010101" pitchFamily="2" charset="-122"/>
      <p:regular r:id="rId21"/>
    </p:embeddedFont>
    <p:embeddedFont>
      <p:font typeface="UTM Gradoo" panose="02040603050506020204" pitchFamily="18" charset="0"/>
      <p:regular r:id="rId22"/>
    </p:embeddedFont>
    <p:embeddedFont>
      <p:font typeface="UTM Isadora" panose="02040603050506020204" pitchFamily="18" charset="0"/>
      <p:regular r:id="rId23"/>
      <p:bold r:id="rId24"/>
    </p:embeddedFont>
    <p:embeddedFont>
      <p:font typeface="UTM Thanh Nhac TL" panose="02040603050506020204" pitchFamily="18" charset="0"/>
      <p:regular r:id="rId25"/>
    </p:embeddedFont>
    <p:embeddedFont>
      <p:font typeface="UTM Zebrawood" panose="02040603050506020204" pitchFamily="18" charset="0"/>
      <p:regular r:id="rId26"/>
    </p:embeddedFont>
    <p:embeddedFont>
      <p:font typeface="UVN Bai Sau Nang" panose="04030905020802020C03" pitchFamily="82" charset="0"/>
      <p:regular r:id="rId27"/>
    </p:embeddedFont>
    <p:embeddedFont>
      <p:font typeface="UVN Banh Mi" pitchFamily="2" charset="0"/>
      <p:regular r:id="rId28"/>
    </p:embeddedFont>
    <p:embeddedFont>
      <p:font typeface="UVN Chim Bien Nang" panose="0209080305050A020404" pitchFamily="18" charset="0"/>
      <p:regular r:id="rId29"/>
    </p:embeddedFont>
    <p:embeddedFont>
      <p:font typeface="UVN Dzung Dakao" panose="00000400000000000000" pitchFamily="2" charset="0"/>
      <p:italic r:id="rId30"/>
    </p:embeddedFont>
    <p:embeddedFont>
      <p:font typeface="UVN Gia Dinh" panose="02020702060506020304" pitchFamily="18" charset="0"/>
      <p:regular r:id="rId31"/>
      <p:bold r:id="rId32"/>
      <p:italic r:id="rId33"/>
      <p:boldItalic r:id="rId34"/>
    </p:embeddedFont>
    <p:embeddedFont>
      <p:font typeface="UVN Mang Tre" panose="00000400000000000000" pitchFamily="2" charset="0"/>
      <p:italic r:id="rId35"/>
    </p:embeddedFont>
    <p:embeddedFont>
      <p:font typeface="UVN Nguyen Du" panose="04030805020802020802" pitchFamily="8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551"/>
    <a:srgbClr val="9CCFCB"/>
    <a:srgbClr val="FFFF2F"/>
    <a:srgbClr val="FFFF65"/>
    <a:srgbClr val="1D53FF"/>
    <a:srgbClr val="FF4519"/>
    <a:srgbClr val="FFFF66"/>
    <a:srgbClr val="00FF99"/>
    <a:srgbClr val="99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" y="274"/>
      </p:cViewPr>
      <p:guideLst>
        <p:guide orient="horz" pos="2160"/>
        <p:guide pos="37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92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18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36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3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57828" y="328456"/>
            <a:ext cx="7074782" cy="1600438"/>
          </a:xfrm>
          <a:prstGeom prst="roundRect">
            <a:avLst/>
          </a:prstGeom>
          <a:solidFill>
            <a:schemeClr val="lt1">
              <a:alpha val="85000"/>
            </a:schemeClr>
          </a:solidFill>
          <a:ln w="38100">
            <a:solidFill>
              <a:srgbClr val="39A7B9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748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42" y="304328"/>
            <a:ext cx="1646258" cy="938282"/>
          </a:xfrm>
          <a:prstGeom prst="rect">
            <a:avLst/>
          </a:prstGeom>
        </p:spPr>
      </p:pic>
      <p:pic>
        <p:nvPicPr>
          <p:cNvPr id="10" name="9Slide.vn 2">
            <a:extLst>
              <a:ext uri="{FF2B5EF4-FFF2-40B4-BE49-F238E27FC236}">
                <a16:creationId xmlns:a16="http://schemas.microsoft.com/office/drawing/2014/main" id="{DD721D25-9E7E-4787-BF20-81ED0A093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4" y="0"/>
            <a:ext cx="6503260" cy="64226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39" y="1889198"/>
            <a:ext cx="6335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Một hình vuông có độ dài là </a:t>
            </a:r>
            <a:r>
              <a:rPr lang="en-US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.</a:t>
            </a:r>
            <a:b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</a:b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Gọi chu vi hình vuông là </a:t>
            </a:r>
            <a:r>
              <a:rPr lang="en-US" altLang="en-US" sz="3200" b="1">
                <a:solidFill>
                  <a:srgbClr val="71B7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P</a:t>
            </a:r>
          </a:p>
          <a:p>
            <a:pPr algn="ctr">
              <a:lnSpc>
                <a:spcPct val="150000"/>
              </a:lnSpc>
            </a:pP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Ta có:  </a:t>
            </a:r>
            <a:r>
              <a:rPr lang="en-US" altLang="en-US" sz="3200" b="1">
                <a:solidFill>
                  <a:srgbClr val="71B7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P</a:t>
            </a: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 = </a:t>
            </a:r>
            <a:r>
              <a:rPr lang="en-US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 x 4 </a:t>
            </a:r>
            <a:b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</a:b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Hãy tính chu vi hình vuông với:</a:t>
            </a:r>
            <a:b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</a:br>
            <a:r>
              <a:rPr lang="en-US" altLang="en-US" sz="3200" b="1">
                <a:solidFill>
                  <a:srgbClr val="519D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a = 3cm;  a = 5dm; a = 8m</a:t>
            </a:r>
            <a:endParaRPr lang="en-US" altLang="en-US" sz="3200" b="1" dirty="0">
              <a:solidFill>
                <a:srgbClr val="519D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Gia Dinh" panose="020207020605060203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Rectangle 12"/>
          <p:cNvSpPr/>
          <p:nvPr/>
        </p:nvSpPr>
        <p:spPr>
          <a:xfrm rot="21177210">
            <a:off x="2840356" y="112000"/>
            <a:ext cx="1407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71B7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Bài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3119" y="3552837"/>
            <a:ext cx="2152357" cy="534573"/>
          </a:xfrm>
          <a:prstGeom prst="rect">
            <a:avLst/>
          </a:prstGeom>
          <a:noFill/>
          <a:ln w="38100">
            <a:solidFill>
              <a:srgbClr val="B2D8C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9Slide.vn 2">
            <a:extLst>
              <a:ext uri="{FF2B5EF4-FFF2-40B4-BE49-F238E27FC236}">
                <a16:creationId xmlns:a16="http://schemas.microsoft.com/office/drawing/2014/main" id="{DD721D25-9E7E-4787-BF20-81ED0A093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41" y="964884"/>
            <a:ext cx="4986990" cy="49251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98" y="5141090"/>
            <a:ext cx="1619302" cy="16114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92045" y="2885281"/>
            <a:ext cx="48031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rgbClr val="56B29A"/>
                </a:solidFill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a = 3cm </a:t>
            </a:r>
          </a:p>
          <a:p>
            <a:pPr algn="ctr"/>
            <a:r>
              <a:rPr lang="en-US" altLang="en-US" sz="3200" b="1">
                <a:solidFill>
                  <a:srgbClr val="56B29A"/>
                </a:solidFill>
                <a:latin typeface="UVN Gia Dinh" panose="02020702060506020304" pitchFamily="18" charset="0"/>
                <a:cs typeface="Times New Roman" panose="02020603050405020304" charset="0"/>
              </a:rPr>
              <a:t>Chu vi hình vuông là:</a:t>
            </a:r>
          </a:p>
          <a:p>
            <a:pPr algn="ctr"/>
            <a:r>
              <a:rPr lang="en-US" altLang="en-US" sz="3200" b="1">
                <a:solidFill>
                  <a:srgbClr val="56B29A"/>
                </a:solidFill>
                <a:latin typeface="UVN Gia Dinh" panose="02020702060506020304" pitchFamily="18" charset="0"/>
                <a:cs typeface="Times New Roman" panose="02020603050405020304" charset="0"/>
              </a:rPr>
              <a:t>3 x 4 = 12 (cm)</a:t>
            </a:r>
          </a:p>
          <a:p>
            <a:pPr algn="ctr"/>
            <a:r>
              <a:rPr lang="en-US" altLang="en-US" sz="3200" b="1">
                <a:solidFill>
                  <a:srgbClr val="56B29A"/>
                </a:solidFill>
                <a:latin typeface="UVN Gia Dinh" panose="02020702060506020304" pitchFamily="18" charset="0"/>
                <a:cs typeface="Times New Roman" panose="02020603050405020304" charset="0"/>
              </a:rPr>
              <a:t>		Đáp số: 12cm</a:t>
            </a:r>
            <a:endParaRPr lang="en-US" altLang="en-US" sz="3200" b="1" dirty="0">
              <a:solidFill>
                <a:srgbClr val="56B29A"/>
              </a:solidFill>
              <a:latin typeface="UVN Gia Dinh" panose="02020702060506020304" pitchFamily="18" charset="0"/>
              <a:cs typeface="Times New Roman" panose="0202060305040502030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7515" y="2103703"/>
            <a:ext cx="2100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u="sng">
                <a:solidFill>
                  <a:srgbClr val="56B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Bài giải:</a:t>
            </a:r>
            <a:endParaRPr lang="en-US" altLang="en-US" sz="3200" u="sng" dirty="0">
              <a:solidFill>
                <a:srgbClr val="56B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Gia Dinh" panose="02020702060506020304" pitchFamily="18" charset="0"/>
              <a:cs typeface="Times New Roman" panose="02020603050405020304" charset="0"/>
            </a:endParaRPr>
          </a:p>
        </p:txBody>
      </p:sp>
      <p:pic>
        <p:nvPicPr>
          <p:cNvPr id="22" name="9Slide.vn 25">
            <a:extLst>
              <a:ext uri="{FF2B5EF4-FFF2-40B4-BE49-F238E27FC236}">
                <a16:creationId xmlns:a16="http://schemas.microsoft.com/office/drawing/2014/main" id="{C46D41DB-29E6-4904-BA62-9F88C4558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4" y="218019"/>
            <a:ext cx="539012" cy="555450"/>
          </a:xfrm>
          <a:prstGeom prst="rect">
            <a:avLst/>
          </a:prstGeom>
        </p:spPr>
      </p:pic>
      <p:pic>
        <p:nvPicPr>
          <p:cNvPr id="27" name="9Slide.vn 26">
            <a:extLst>
              <a:ext uri="{FF2B5EF4-FFF2-40B4-BE49-F238E27FC236}">
                <a16:creationId xmlns:a16="http://schemas.microsoft.com/office/drawing/2014/main" id="{953FEEA2-34CC-4460-8284-5E0592F98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54603">
            <a:off x="6184106" y="6023875"/>
            <a:ext cx="525526" cy="54811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1836" y="502883"/>
            <a:ext cx="1600418" cy="1498130"/>
          </a:xfrm>
          <a:prstGeom prst="rect">
            <a:avLst/>
          </a:prstGeom>
          <a:solidFill>
            <a:schemeClr val="bg1"/>
          </a:solidFill>
          <a:ln w="28575">
            <a:solidFill>
              <a:srgbClr val="56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1177210">
            <a:off x="6740864" y="1702120"/>
            <a:ext cx="1847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0" cap="none" spc="0">
              <a:ln w="0"/>
              <a:solidFill>
                <a:srgbClr val="71B7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04850" y="-79571"/>
            <a:ext cx="334485" cy="60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Gia Dinh" panose="02020702060506020304" pitchFamily="18" charset="0"/>
                <a:cs typeface="Times New Roman" panose="02020603050405020304" charset="0"/>
                <a:sym typeface="+mn-ea"/>
              </a:rPr>
              <a:t>a</a:t>
            </a:r>
            <a:endParaRPr lang="en-US" sz="320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64464" y="407829"/>
            <a:ext cx="1655162" cy="0"/>
          </a:xfrm>
          <a:prstGeom prst="straightConnector1">
            <a:avLst/>
          </a:prstGeom>
          <a:ln w="12700">
            <a:solidFill>
              <a:srgbClr val="56B29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9Slide.vn 25">
            <a:extLst>
              <a:ext uri="{FF2B5EF4-FFF2-40B4-BE49-F238E27FC236}">
                <a16:creationId xmlns:a16="http://schemas.microsoft.com/office/drawing/2014/main" id="{C46D41DB-29E6-4904-BA62-9F88C4558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132" y="1051126"/>
            <a:ext cx="539012" cy="555450"/>
          </a:xfrm>
          <a:prstGeom prst="rect">
            <a:avLst/>
          </a:prstGeom>
        </p:spPr>
      </p:pic>
      <p:pic>
        <p:nvPicPr>
          <p:cNvPr id="38" name="9Slide.vn 26">
            <a:extLst>
              <a:ext uri="{FF2B5EF4-FFF2-40B4-BE49-F238E27FC236}">
                <a16:creationId xmlns:a16="http://schemas.microsoft.com/office/drawing/2014/main" id="{953FEEA2-34CC-4460-8284-5E0592F98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23032">
            <a:off x="6643334" y="5495543"/>
            <a:ext cx="386942" cy="4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5" grpId="1" animBg="1"/>
      <p:bldP spid="19" grpId="0"/>
      <p:bldP spid="21" grpId="0"/>
      <p:bldP spid="30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Slide.vn 6">
            <a:extLst>
              <a:ext uri="{FF2B5EF4-FFF2-40B4-BE49-F238E27FC236}">
                <a16:creationId xmlns:a16="http://schemas.microsoft.com/office/drawing/2014/main" id="{C7DB67DC-FD9D-47E5-91D3-9207D5EC9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75207">
            <a:off x="7191878" y="839331"/>
            <a:ext cx="574368" cy="970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42" y="304328"/>
            <a:ext cx="1646258" cy="938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1" y="87228"/>
            <a:ext cx="5783820" cy="334143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9Slide.vn 789">
            <a:extLst>
              <a:ext uri="{FF2B5EF4-FFF2-40B4-BE49-F238E27FC236}">
                <a16:creationId xmlns:a16="http://schemas.microsoft.com/office/drawing/2014/main" id="{A2B85DAE-615D-4DF1-A6F9-BBB6B68CF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593" y="1481834"/>
            <a:ext cx="2792708" cy="42044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155531" y="2667816"/>
            <a:ext cx="25468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  <a:t>Muốn tìm chu vi </a:t>
            </a:r>
            <a:b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</a:br>
            <a: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  <a:t>hình vuông, </a:t>
            </a:r>
          </a:p>
          <a:p>
            <a:pPr algn="ctr"/>
            <a: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  <a:t>em làm </a:t>
            </a:r>
            <a:b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</a:br>
            <a:r>
              <a:rPr lang="en-US" altLang="en-US" sz="3200" b="1">
                <a:solidFill>
                  <a:srgbClr val="438E9B"/>
                </a:solidFill>
                <a:latin typeface="UTM Isadora" panose="02040603050506020204" pitchFamily="18" charset="0"/>
                <a:cs typeface="Times New Roman" panose="02020603050405020304" charset="0"/>
              </a:rPr>
              <a:t>thế nào?</a:t>
            </a:r>
            <a:endParaRPr lang="en-US" altLang="en-US" sz="3200" b="1" dirty="0">
              <a:solidFill>
                <a:srgbClr val="438E9B"/>
              </a:solidFill>
              <a:latin typeface="UTM Isadora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12" name="9Slide.vn 8">
            <a:extLst>
              <a:ext uri="{FF2B5EF4-FFF2-40B4-BE49-F238E27FC236}">
                <a16:creationId xmlns:a16="http://schemas.microsoft.com/office/drawing/2014/main" id="{15C0005C-A8EE-4198-88E5-90F16ECF5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36345" y="4449052"/>
            <a:ext cx="562494" cy="984124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47700" y="3238500"/>
            <a:ext cx="6216361" cy="2972705"/>
            <a:chOff x="666899" y="3584045"/>
            <a:chExt cx="5580620" cy="2627160"/>
          </a:xfrm>
        </p:grpSpPr>
        <p:pic>
          <p:nvPicPr>
            <p:cNvPr id="13" name="9Slide.vn 805">
              <a:extLst>
                <a:ext uri="{FF2B5EF4-FFF2-40B4-BE49-F238E27FC236}">
                  <a16:creationId xmlns:a16="http://schemas.microsoft.com/office/drawing/2014/main" id="{47B98509-CA5F-4A20-B934-09F5A742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899" y="3584045"/>
              <a:ext cx="5580620" cy="262716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787664" y="4396659"/>
              <a:ext cx="3993994" cy="1468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en-US" sz="3600" b="1">
                  <a:solidFill>
                    <a:srgbClr val="C9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cs typeface="Times New Roman" panose="02020603050405020304" charset="0"/>
                </a:rPr>
                <a:t>Lấy số đo một cạnh nhân với 4</a:t>
              </a:r>
              <a:r>
                <a:rPr lang="en-US" altLang="en-US" sz="2000" b="1">
                  <a:solidFill>
                    <a:srgbClr val="C9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altLang="en-US" sz="2000" b="1" dirty="0">
                <a:solidFill>
                  <a:srgbClr val="C9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073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52711" y="2224585"/>
            <a:ext cx="9303216" cy="2202001"/>
          </a:xfrm>
          <a:custGeom>
            <a:avLst/>
            <a:gdLst>
              <a:gd name="connsiteX0" fmla="*/ 839873 w 9303216"/>
              <a:gd name="connsiteY0" fmla="*/ 732471 h 2202001"/>
              <a:gd name="connsiteX1" fmla="*/ 1210925 w 9303216"/>
              <a:gd name="connsiteY1" fmla="*/ 352065 h 2202001"/>
              <a:gd name="connsiteX2" fmla="*/ 3016007 w 9303216"/>
              <a:gd name="connsiteY2" fmla="*/ 265157 h 2202001"/>
              <a:gd name="connsiteX3" fmla="*/ 4835949 w 9303216"/>
              <a:gd name="connsiteY3" fmla="*/ 174936 h 2202001"/>
              <a:gd name="connsiteX4" fmla="*/ 5545104 w 9303216"/>
              <a:gd name="connsiteY4" fmla="*/ 10194 h 2202001"/>
              <a:gd name="connsiteX5" fmla="*/ 6424602 w 9303216"/>
              <a:gd name="connsiteY5" fmla="*/ 126462 h 2202001"/>
              <a:gd name="connsiteX6" fmla="*/ 7637035 w 9303216"/>
              <a:gd name="connsiteY6" fmla="*/ 35170 h 2202001"/>
              <a:gd name="connsiteX7" fmla="*/ 8251866 w 9303216"/>
              <a:gd name="connsiteY7" fmla="*/ 284221 h 2202001"/>
              <a:gd name="connsiteX8" fmla="*/ 9040916 w 9303216"/>
              <a:gd name="connsiteY8" fmla="*/ 525931 h 2202001"/>
              <a:gd name="connsiteX9" fmla="*/ 9005599 w 9303216"/>
              <a:gd name="connsiteY9" fmla="*/ 788030 h 2202001"/>
              <a:gd name="connsiteX10" fmla="*/ 9263591 w 9303216"/>
              <a:gd name="connsiteY10" fmla="*/ 1188774 h 2202001"/>
              <a:gd name="connsiteX11" fmla="*/ 8055034 w 9303216"/>
              <a:gd name="connsiteY11" fmla="*/ 1539565 h 2202001"/>
              <a:gd name="connsiteX12" fmla="*/ 7622391 w 9303216"/>
              <a:gd name="connsiteY12" fmla="*/ 1840149 h 2202001"/>
              <a:gd name="connsiteX13" fmla="*/ 6149382 w 9303216"/>
              <a:gd name="connsiteY13" fmla="*/ 1876543 h 2202001"/>
              <a:gd name="connsiteX14" fmla="*/ 5096741 w 9303216"/>
              <a:gd name="connsiteY14" fmla="*/ 2197209 h 2202001"/>
              <a:gd name="connsiteX15" fmla="*/ 3549004 w 9303216"/>
              <a:gd name="connsiteY15" fmla="*/ 2001476 h 2202001"/>
              <a:gd name="connsiteX16" fmla="*/ 1249904 w 9303216"/>
              <a:gd name="connsiteY16" fmla="*/ 1808087 h 2202001"/>
              <a:gd name="connsiteX17" fmla="*/ 239040 w 9303216"/>
              <a:gd name="connsiteY17" fmla="*/ 1592882 h 2202001"/>
              <a:gd name="connsiteX18" fmla="*/ 455039 w 9303216"/>
              <a:gd name="connsiteY18" fmla="*/ 1302391 h 2202001"/>
              <a:gd name="connsiteX19" fmla="*/ -1077 w 9303216"/>
              <a:gd name="connsiteY19" fmla="*/ 1004357 h 2202001"/>
              <a:gd name="connsiteX20" fmla="*/ 831905 w 9303216"/>
              <a:gd name="connsiteY20" fmla="*/ 739454 h 2202001"/>
              <a:gd name="connsiteX21" fmla="*/ 839873 w 9303216"/>
              <a:gd name="connsiteY21" fmla="*/ 732471 h 2202001"/>
              <a:gd name="connsiteX0" fmla="*/ 1010647 w 9303216"/>
              <a:gd name="connsiteY0" fmla="*/ 1334300 h 2202001"/>
              <a:gd name="connsiteX1" fmla="*/ 465160 w 9303216"/>
              <a:gd name="connsiteY1" fmla="*/ 1293675 h 2202001"/>
              <a:gd name="connsiteX2" fmla="*/ 1491960 w 9303216"/>
              <a:gd name="connsiteY2" fmla="*/ 1778880 h 2202001"/>
              <a:gd name="connsiteX3" fmla="*/ 1253349 w 9303216"/>
              <a:gd name="connsiteY3" fmla="*/ 1798300 h 2202001"/>
              <a:gd name="connsiteX4" fmla="*/ 3548573 w 9303216"/>
              <a:gd name="connsiteY4" fmla="*/ 1992505 h 2202001"/>
              <a:gd name="connsiteX5" fmla="*/ 3404718 w 9303216"/>
              <a:gd name="connsiteY5" fmla="*/ 1903813 h 2202001"/>
              <a:gd name="connsiteX6" fmla="*/ 6207958 w 9303216"/>
              <a:gd name="connsiteY6" fmla="*/ 1771336 h 2202001"/>
              <a:gd name="connsiteX7" fmla="*/ 6150459 w 9303216"/>
              <a:gd name="connsiteY7" fmla="*/ 1868642 h 2202001"/>
              <a:gd name="connsiteX8" fmla="*/ 7349755 w 9303216"/>
              <a:gd name="connsiteY8" fmla="*/ 1170016 h 2202001"/>
              <a:gd name="connsiteX9" fmla="*/ 8049866 w 9303216"/>
              <a:gd name="connsiteY9" fmla="*/ 1533754 h 2202001"/>
              <a:gd name="connsiteX10" fmla="*/ 9001292 w 9303216"/>
              <a:gd name="connsiteY10" fmla="*/ 782627 h 2202001"/>
              <a:gd name="connsiteX11" fmla="*/ 8689462 w 9303216"/>
              <a:gd name="connsiteY11" fmla="*/ 919029 h 2202001"/>
              <a:gd name="connsiteX12" fmla="*/ 8253158 w 9303216"/>
              <a:gd name="connsiteY12" fmla="*/ 276575 h 2202001"/>
              <a:gd name="connsiteX13" fmla="*/ 8269525 w 9303216"/>
              <a:gd name="connsiteY13" fmla="*/ 341004 h 2202001"/>
              <a:gd name="connsiteX14" fmla="*/ 6262011 w 9303216"/>
              <a:gd name="connsiteY14" fmla="*/ 201442 h 2202001"/>
              <a:gd name="connsiteX15" fmla="*/ 6421803 w 9303216"/>
              <a:gd name="connsiteY15" fmla="*/ 119275 h 2202001"/>
              <a:gd name="connsiteX16" fmla="*/ 4768113 w 9303216"/>
              <a:gd name="connsiteY16" fmla="*/ 240588 h 2202001"/>
              <a:gd name="connsiteX17" fmla="*/ 4845425 w 9303216"/>
              <a:gd name="connsiteY17" fmla="*/ 169737 h 2202001"/>
              <a:gd name="connsiteX18" fmla="*/ 3014931 w 9303216"/>
              <a:gd name="connsiteY18" fmla="*/ 264647 h 2202001"/>
              <a:gd name="connsiteX19" fmla="*/ 3294889 w 9303216"/>
              <a:gd name="connsiteY19" fmla="*/ 333358 h 2202001"/>
              <a:gd name="connsiteX20" fmla="*/ 888758 w 9303216"/>
              <a:gd name="connsiteY20" fmla="*/ 804800 h 2202001"/>
              <a:gd name="connsiteX21" fmla="*/ 839873 w 9303216"/>
              <a:gd name="connsiteY21" fmla="*/ 732471 h 220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303216" h="2202001" fill="none" extrusionOk="0">
                <a:moveTo>
                  <a:pt x="839873" y="732471"/>
                </a:moveTo>
                <a:cubicBezTo>
                  <a:pt x="793049" y="578931"/>
                  <a:pt x="865037" y="460352"/>
                  <a:pt x="1210925" y="352065"/>
                </a:cubicBezTo>
                <a:cubicBezTo>
                  <a:pt x="1733019" y="203757"/>
                  <a:pt x="2470715" y="314441"/>
                  <a:pt x="3016007" y="265157"/>
                </a:cubicBezTo>
                <a:cubicBezTo>
                  <a:pt x="3437494" y="-20"/>
                  <a:pt x="4284071" y="13049"/>
                  <a:pt x="4835949" y="174936"/>
                </a:cubicBezTo>
                <a:cubicBezTo>
                  <a:pt x="4987052" y="93891"/>
                  <a:pt x="5286719" y="-24691"/>
                  <a:pt x="5545104" y="10194"/>
                </a:cubicBezTo>
                <a:cubicBezTo>
                  <a:pt x="5823858" y="6296"/>
                  <a:pt x="6210996" y="-6296"/>
                  <a:pt x="6424602" y="126462"/>
                </a:cubicBezTo>
                <a:cubicBezTo>
                  <a:pt x="6843848" y="-690"/>
                  <a:pt x="7159382" y="-51299"/>
                  <a:pt x="7637035" y="35170"/>
                </a:cubicBezTo>
                <a:cubicBezTo>
                  <a:pt x="7987656" y="72042"/>
                  <a:pt x="8186955" y="162802"/>
                  <a:pt x="8251866" y="284221"/>
                </a:cubicBezTo>
                <a:cubicBezTo>
                  <a:pt x="8645925" y="303607"/>
                  <a:pt x="8908414" y="365720"/>
                  <a:pt x="9040916" y="525931"/>
                </a:cubicBezTo>
                <a:cubicBezTo>
                  <a:pt x="9150629" y="614967"/>
                  <a:pt x="9120020" y="703112"/>
                  <a:pt x="9005599" y="788030"/>
                </a:cubicBezTo>
                <a:cubicBezTo>
                  <a:pt x="9269010" y="900504"/>
                  <a:pt x="9339506" y="1021668"/>
                  <a:pt x="9263591" y="1188774"/>
                </a:cubicBezTo>
                <a:cubicBezTo>
                  <a:pt x="9127681" y="1423687"/>
                  <a:pt x="8613897" y="1473774"/>
                  <a:pt x="8055034" y="1539565"/>
                </a:cubicBezTo>
                <a:cubicBezTo>
                  <a:pt x="8016273" y="1646206"/>
                  <a:pt x="7902280" y="1751606"/>
                  <a:pt x="7622391" y="1840149"/>
                </a:cubicBezTo>
                <a:cubicBezTo>
                  <a:pt x="7192764" y="1918347"/>
                  <a:pt x="6594311" y="1931139"/>
                  <a:pt x="6149382" y="1876543"/>
                </a:cubicBezTo>
                <a:cubicBezTo>
                  <a:pt x="5944420" y="2115980"/>
                  <a:pt x="5523832" y="2134799"/>
                  <a:pt x="5096741" y="2197209"/>
                </a:cubicBezTo>
                <a:cubicBezTo>
                  <a:pt x="4511238" y="2333154"/>
                  <a:pt x="3824924" y="2235280"/>
                  <a:pt x="3549004" y="2001476"/>
                </a:cubicBezTo>
                <a:cubicBezTo>
                  <a:pt x="2854542" y="2238062"/>
                  <a:pt x="1747736" y="1915615"/>
                  <a:pt x="1249904" y="1808087"/>
                </a:cubicBezTo>
                <a:cubicBezTo>
                  <a:pt x="796541" y="1855781"/>
                  <a:pt x="340699" y="1704695"/>
                  <a:pt x="239040" y="1592882"/>
                </a:cubicBezTo>
                <a:cubicBezTo>
                  <a:pt x="146584" y="1477991"/>
                  <a:pt x="239573" y="1374650"/>
                  <a:pt x="455039" y="1302391"/>
                </a:cubicBezTo>
                <a:cubicBezTo>
                  <a:pt x="140218" y="1225364"/>
                  <a:pt x="-36149" y="1117954"/>
                  <a:pt x="-1077" y="1004357"/>
                </a:cubicBezTo>
                <a:cubicBezTo>
                  <a:pt x="66796" y="849910"/>
                  <a:pt x="425483" y="665130"/>
                  <a:pt x="831905" y="739454"/>
                </a:cubicBezTo>
                <a:cubicBezTo>
                  <a:pt x="834374" y="737000"/>
                  <a:pt x="836597" y="734230"/>
                  <a:pt x="839873" y="732471"/>
                </a:cubicBezTo>
                <a:close/>
              </a:path>
              <a:path w="9303216" h="2202001" fill="none" extrusionOk="0">
                <a:moveTo>
                  <a:pt x="1010647" y="1334300"/>
                </a:moveTo>
                <a:cubicBezTo>
                  <a:pt x="811713" y="1298727"/>
                  <a:pt x="671618" y="1319373"/>
                  <a:pt x="465160" y="1293675"/>
                </a:cubicBezTo>
                <a:moveTo>
                  <a:pt x="1491960" y="1778880"/>
                </a:moveTo>
                <a:cubicBezTo>
                  <a:pt x="1417877" y="1766828"/>
                  <a:pt x="1343020" y="1787611"/>
                  <a:pt x="1253349" y="1798300"/>
                </a:cubicBezTo>
                <a:moveTo>
                  <a:pt x="3548573" y="1992505"/>
                </a:moveTo>
                <a:cubicBezTo>
                  <a:pt x="3492556" y="1963456"/>
                  <a:pt x="3437876" y="1935739"/>
                  <a:pt x="3404718" y="1903813"/>
                </a:cubicBezTo>
                <a:moveTo>
                  <a:pt x="6207958" y="1771336"/>
                </a:moveTo>
                <a:cubicBezTo>
                  <a:pt x="6197474" y="1804086"/>
                  <a:pt x="6172569" y="1835130"/>
                  <a:pt x="6150459" y="1868642"/>
                </a:cubicBezTo>
                <a:moveTo>
                  <a:pt x="7349755" y="1170016"/>
                </a:moveTo>
                <a:cubicBezTo>
                  <a:pt x="7797209" y="1241071"/>
                  <a:pt x="8022325" y="1347262"/>
                  <a:pt x="8049866" y="1533754"/>
                </a:cubicBezTo>
                <a:moveTo>
                  <a:pt x="9001292" y="782627"/>
                </a:moveTo>
                <a:cubicBezTo>
                  <a:pt x="8940784" y="835019"/>
                  <a:pt x="8821172" y="893575"/>
                  <a:pt x="8689462" y="919029"/>
                </a:cubicBezTo>
                <a:moveTo>
                  <a:pt x="8253158" y="276575"/>
                </a:moveTo>
                <a:cubicBezTo>
                  <a:pt x="8265244" y="297301"/>
                  <a:pt x="8272810" y="313443"/>
                  <a:pt x="8269525" y="341004"/>
                </a:cubicBezTo>
                <a:moveTo>
                  <a:pt x="6262011" y="201442"/>
                </a:moveTo>
                <a:cubicBezTo>
                  <a:pt x="6297868" y="160329"/>
                  <a:pt x="6354793" y="144033"/>
                  <a:pt x="6421803" y="119275"/>
                </a:cubicBezTo>
                <a:moveTo>
                  <a:pt x="4768113" y="240588"/>
                </a:moveTo>
                <a:cubicBezTo>
                  <a:pt x="4784692" y="205762"/>
                  <a:pt x="4811760" y="183464"/>
                  <a:pt x="4845425" y="169737"/>
                </a:cubicBezTo>
                <a:moveTo>
                  <a:pt x="3014931" y="264647"/>
                </a:moveTo>
                <a:cubicBezTo>
                  <a:pt x="3099963" y="278732"/>
                  <a:pt x="3211896" y="282768"/>
                  <a:pt x="3294889" y="333358"/>
                </a:cubicBezTo>
                <a:moveTo>
                  <a:pt x="888758" y="804800"/>
                </a:moveTo>
                <a:cubicBezTo>
                  <a:pt x="869253" y="788383"/>
                  <a:pt x="850926" y="758508"/>
                  <a:pt x="839873" y="732471"/>
                </a:cubicBezTo>
              </a:path>
              <a:path w="9303216" h="2202001" stroke="0" extrusionOk="0">
                <a:moveTo>
                  <a:pt x="839873" y="732471"/>
                </a:moveTo>
                <a:cubicBezTo>
                  <a:pt x="804622" y="595464"/>
                  <a:pt x="900419" y="505486"/>
                  <a:pt x="1210925" y="352065"/>
                </a:cubicBezTo>
                <a:cubicBezTo>
                  <a:pt x="1546850" y="128923"/>
                  <a:pt x="2317454" y="275833"/>
                  <a:pt x="3016007" y="265157"/>
                </a:cubicBezTo>
                <a:cubicBezTo>
                  <a:pt x="3509671" y="7275"/>
                  <a:pt x="4346338" y="79837"/>
                  <a:pt x="4835949" y="174936"/>
                </a:cubicBezTo>
                <a:cubicBezTo>
                  <a:pt x="5006697" y="70515"/>
                  <a:pt x="5165712" y="29258"/>
                  <a:pt x="5545104" y="10194"/>
                </a:cubicBezTo>
                <a:cubicBezTo>
                  <a:pt x="5847603" y="-18478"/>
                  <a:pt x="6176576" y="56127"/>
                  <a:pt x="6424602" y="126462"/>
                </a:cubicBezTo>
                <a:cubicBezTo>
                  <a:pt x="6804103" y="-6832"/>
                  <a:pt x="7140271" y="-40543"/>
                  <a:pt x="7637035" y="35170"/>
                </a:cubicBezTo>
                <a:cubicBezTo>
                  <a:pt x="7963071" y="76144"/>
                  <a:pt x="8174534" y="183172"/>
                  <a:pt x="8251866" y="284221"/>
                </a:cubicBezTo>
                <a:cubicBezTo>
                  <a:pt x="8645988" y="349979"/>
                  <a:pt x="8959044" y="418782"/>
                  <a:pt x="9040916" y="525931"/>
                </a:cubicBezTo>
                <a:cubicBezTo>
                  <a:pt x="9155755" y="607568"/>
                  <a:pt x="9118645" y="699439"/>
                  <a:pt x="9005599" y="788030"/>
                </a:cubicBezTo>
                <a:cubicBezTo>
                  <a:pt x="9297673" y="900923"/>
                  <a:pt x="9385644" y="1036373"/>
                  <a:pt x="9263591" y="1188774"/>
                </a:cubicBezTo>
                <a:cubicBezTo>
                  <a:pt x="9190503" y="1407843"/>
                  <a:pt x="8581512" y="1598986"/>
                  <a:pt x="8055034" y="1539565"/>
                </a:cubicBezTo>
                <a:cubicBezTo>
                  <a:pt x="8077846" y="1658483"/>
                  <a:pt x="7891817" y="1755789"/>
                  <a:pt x="7622391" y="1840149"/>
                </a:cubicBezTo>
                <a:cubicBezTo>
                  <a:pt x="7219946" y="1929916"/>
                  <a:pt x="6598422" y="1982586"/>
                  <a:pt x="6149382" y="1876543"/>
                </a:cubicBezTo>
                <a:cubicBezTo>
                  <a:pt x="6068612" y="2042301"/>
                  <a:pt x="5639659" y="2165727"/>
                  <a:pt x="5096741" y="2197209"/>
                </a:cubicBezTo>
                <a:cubicBezTo>
                  <a:pt x="4393891" y="2238571"/>
                  <a:pt x="3861641" y="2083944"/>
                  <a:pt x="3549004" y="2001476"/>
                </a:cubicBezTo>
                <a:cubicBezTo>
                  <a:pt x="2779643" y="2142220"/>
                  <a:pt x="1612284" y="2088583"/>
                  <a:pt x="1249904" y="1808087"/>
                </a:cubicBezTo>
                <a:cubicBezTo>
                  <a:pt x="783184" y="1856193"/>
                  <a:pt x="376714" y="1708321"/>
                  <a:pt x="239040" y="1592882"/>
                </a:cubicBezTo>
                <a:cubicBezTo>
                  <a:pt x="147045" y="1457500"/>
                  <a:pt x="193490" y="1358292"/>
                  <a:pt x="455039" y="1302391"/>
                </a:cubicBezTo>
                <a:cubicBezTo>
                  <a:pt x="148781" y="1251948"/>
                  <a:pt x="-36849" y="1136091"/>
                  <a:pt x="-1077" y="1004357"/>
                </a:cubicBezTo>
                <a:cubicBezTo>
                  <a:pt x="18463" y="900029"/>
                  <a:pt x="357084" y="767418"/>
                  <a:pt x="831905" y="739454"/>
                </a:cubicBezTo>
                <a:cubicBezTo>
                  <a:pt x="834350" y="737120"/>
                  <a:pt x="836488" y="734595"/>
                  <a:pt x="839873" y="732471"/>
                </a:cubicBezTo>
                <a:close/>
              </a:path>
              <a:path w="9303216" h="2202001" fill="none" stroke="0" extrusionOk="0">
                <a:moveTo>
                  <a:pt x="1010647" y="1334300"/>
                </a:moveTo>
                <a:cubicBezTo>
                  <a:pt x="800632" y="1365223"/>
                  <a:pt x="643306" y="1340086"/>
                  <a:pt x="465160" y="1293675"/>
                </a:cubicBezTo>
                <a:moveTo>
                  <a:pt x="1491960" y="1778880"/>
                </a:moveTo>
                <a:cubicBezTo>
                  <a:pt x="1410095" y="1791078"/>
                  <a:pt x="1330825" y="1810082"/>
                  <a:pt x="1253349" y="1798300"/>
                </a:cubicBezTo>
                <a:moveTo>
                  <a:pt x="3548573" y="1992505"/>
                </a:moveTo>
                <a:cubicBezTo>
                  <a:pt x="3493684" y="1954759"/>
                  <a:pt x="3441563" y="1940479"/>
                  <a:pt x="3404718" y="1903813"/>
                </a:cubicBezTo>
                <a:moveTo>
                  <a:pt x="6207958" y="1771336"/>
                </a:moveTo>
                <a:cubicBezTo>
                  <a:pt x="6206737" y="1799244"/>
                  <a:pt x="6187359" y="1839920"/>
                  <a:pt x="6150459" y="1868642"/>
                </a:cubicBezTo>
                <a:moveTo>
                  <a:pt x="7349755" y="1170016"/>
                </a:moveTo>
                <a:cubicBezTo>
                  <a:pt x="7780592" y="1240876"/>
                  <a:pt x="8023899" y="1364026"/>
                  <a:pt x="8049866" y="1533754"/>
                </a:cubicBezTo>
                <a:moveTo>
                  <a:pt x="9001292" y="782627"/>
                </a:moveTo>
                <a:cubicBezTo>
                  <a:pt x="8910627" y="819033"/>
                  <a:pt x="8829586" y="904236"/>
                  <a:pt x="8689462" y="919029"/>
                </a:cubicBezTo>
                <a:moveTo>
                  <a:pt x="8253158" y="276575"/>
                </a:moveTo>
                <a:cubicBezTo>
                  <a:pt x="8266557" y="300173"/>
                  <a:pt x="8269998" y="320498"/>
                  <a:pt x="8269525" y="341004"/>
                </a:cubicBezTo>
                <a:moveTo>
                  <a:pt x="6262011" y="201442"/>
                </a:moveTo>
                <a:cubicBezTo>
                  <a:pt x="6295680" y="178197"/>
                  <a:pt x="6361649" y="140624"/>
                  <a:pt x="6421803" y="119275"/>
                </a:cubicBezTo>
                <a:moveTo>
                  <a:pt x="4768113" y="240588"/>
                </a:moveTo>
                <a:cubicBezTo>
                  <a:pt x="4791678" y="217181"/>
                  <a:pt x="4807317" y="201151"/>
                  <a:pt x="4845425" y="169737"/>
                </a:cubicBezTo>
                <a:moveTo>
                  <a:pt x="3014931" y="264647"/>
                </a:moveTo>
                <a:cubicBezTo>
                  <a:pt x="3105984" y="301621"/>
                  <a:pt x="3197394" y="317369"/>
                  <a:pt x="3294889" y="333358"/>
                </a:cubicBezTo>
                <a:moveTo>
                  <a:pt x="888758" y="804800"/>
                </a:moveTo>
                <a:cubicBezTo>
                  <a:pt x="868704" y="786689"/>
                  <a:pt x="848208" y="757398"/>
                  <a:pt x="839873" y="732471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74487597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accent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UVN Bai Sau Nang" panose="04030905020802020C03" pitchFamily="82" charset="0"/>
              </a:rPr>
              <a:t>ĐẬP BÓNG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21114" y="808671"/>
            <a:ext cx="4749772" cy="1136998"/>
            <a:chOff x="3639519" y="258117"/>
            <a:chExt cx="4749772" cy="1136998"/>
          </a:xfrm>
        </p:grpSpPr>
        <p:pic>
          <p:nvPicPr>
            <p:cNvPr id="5" name="9Slide.vn 90">
              <a:extLst>
                <a:ext uri="{FF2B5EF4-FFF2-40B4-BE49-F238E27FC236}">
                  <a16:creationId xmlns:a16="http://schemas.microsoft.com/office/drawing/2014/main" id="{1A193123-A80C-4551-92D0-C0E820C45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519" y="258117"/>
              <a:ext cx="4749772" cy="11369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68041" y="312688"/>
              <a:ext cx="28350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Chim Bien Nang" panose="0209080305050A020404" pitchFamily="18" charset="0"/>
                </a:rPr>
                <a:t>Trò chơi</a:t>
              </a:r>
            </a:p>
          </p:txBody>
        </p:sp>
      </p:grpSp>
      <p:pic>
        <p:nvPicPr>
          <p:cNvPr id="9" name="Picture 8" descr="A picture containing transport, aircraft, balloon&#10;&#10;Description automatically generated">
            <a:extLst>
              <a:ext uri="{FF2B5EF4-FFF2-40B4-BE49-F238E27FC236}">
                <a16:creationId xmlns:a16="http://schemas.microsoft.com/office/drawing/2014/main" id="{DE7994C7-9401-4F3A-9AE5-56098DDD7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502" y="3211286"/>
            <a:ext cx="3946263" cy="3946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3F983-ED8A-4A7E-9D05-234E1447BF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4151120"/>
            <a:ext cx="3765184" cy="28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0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39">
            <a:extLst>
              <a:ext uri="{FF2B5EF4-FFF2-40B4-BE49-F238E27FC236}">
                <a16:creationId xmlns:a16="http://schemas.microsoft.com/office/drawing/2014/main" id="{94DB654C-DCE4-4E24-931A-A5B3988FA017}"/>
              </a:ext>
            </a:extLst>
          </p:cNvPr>
          <p:cNvSpPr/>
          <p:nvPr/>
        </p:nvSpPr>
        <p:spPr>
          <a:xfrm>
            <a:off x="1593319" y="333392"/>
            <a:ext cx="9351346" cy="904980"/>
          </a:xfrm>
          <a:custGeom>
            <a:avLst/>
            <a:gdLst>
              <a:gd name="connsiteX0" fmla="*/ 1373029 w 1384678"/>
              <a:gd name="connsiteY0" fmla="*/ 271463 h 271462"/>
              <a:gd name="connsiteX1" fmla="*/ 13811 w 1384678"/>
              <a:gd name="connsiteY1" fmla="*/ 271463 h 271462"/>
              <a:gd name="connsiteX2" fmla="*/ 14764 w 1384678"/>
              <a:gd name="connsiteY2" fmla="*/ 249555 h 271462"/>
              <a:gd name="connsiteX3" fmla="*/ 20479 w 1384678"/>
              <a:gd name="connsiteY3" fmla="*/ 214313 h 271462"/>
              <a:gd name="connsiteX4" fmla="*/ 16669 w 1384678"/>
              <a:gd name="connsiteY4" fmla="*/ 159068 h 271462"/>
              <a:gd name="connsiteX5" fmla="*/ 16669 w 1384678"/>
              <a:gd name="connsiteY5" fmla="*/ 117158 h 271462"/>
              <a:gd name="connsiteX6" fmla="*/ 7144 w 1384678"/>
              <a:gd name="connsiteY6" fmla="*/ 85725 h 271462"/>
              <a:gd name="connsiteX7" fmla="*/ 4286 w 1384678"/>
              <a:gd name="connsiteY7" fmla="*/ 68580 h 271462"/>
              <a:gd name="connsiteX8" fmla="*/ 4286 w 1384678"/>
              <a:gd name="connsiteY8" fmla="*/ 33338 h 271462"/>
              <a:gd name="connsiteX9" fmla="*/ 4286 w 1384678"/>
              <a:gd name="connsiteY9" fmla="*/ 0 h 271462"/>
              <a:gd name="connsiteX10" fmla="*/ 1362551 w 1384678"/>
              <a:gd name="connsiteY10" fmla="*/ 0 h 271462"/>
              <a:gd name="connsiteX11" fmla="*/ 1362551 w 1384678"/>
              <a:gd name="connsiteY11" fmla="*/ 45720 h 271462"/>
              <a:gd name="connsiteX12" fmla="*/ 1364456 w 1384678"/>
              <a:gd name="connsiteY12" fmla="*/ 87630 h 271462"/>
              <a:gd name="connsiteX13" fmla="*/ 1376839 w 1384678"/>
              <a:gd name="connsiteY13" fmla="*/ 145733 h 271462"/>
              <a:gd name="connsiteX14" fmla="*/ 1381601 w 1384678"/>
              <a:gd name="connsiteY14" fmla="*/ 202883 h 271462"/>
              <a:gd name="connsiteX15" fmla="*/ 1373029 w 1384678"/>
              <a:gd name="connsiteY15" fmla="*/ 271463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84678" h="271462">
                <a:moveTo>
                  <a:pt x="1373029" y="271463"/>
                </a:moveTo>
                <a:lnTo>
                  <a:pt x="13811" y="271463"/>
                </a:lnTo>
                <a:cubicBezTo>
                  <a:pt x="13811" y="271463"/>
                  <a:pt x="16669" y="258128"/>
                  <a:pt x="14764" y="249555"/>
                </a:cubicBezTo>
                <a:cubicBezTo>
                  <a:pt x="13811" y="240983"/>
                  <a:pt x="29051" y="231458"/>
                  <a:pt x="20479" y="214313"/>
                </a:cubicBezTo>
                <a:cubicBezTo>
                  <a:pt x="11906" y="197168"/>
                  <a:pt x="10001" y="180023"/>
                  <a:pt x="16669" y="159068"/>
                </a:cubicBezTo>
                <a:cubicBezTo>
                  <a:pt x="24289" y="138113"/>
                  <a:pt x="20479" y="136208"/>
                  <a:pt x="16669" y="117158"/>
                </a:cubicBezTo>
                <a:cubicBezTo>
                  <a:pt x="12859" y="99060"/>
                  <a:pt x="7144" y="94298"/>
                  <a:pt x="7144" y="85725"/>
                </a:cubicBezTo>
                <a:cubicBezTo>
                  <a:pt x="7144" y="77153"/>
                  <a:pt x="10954" y="78105"/>
                  <a:pt x="4286" y="68580"/>
                </a:cubicBezTo>
                <a:cubicBezTo>
                  <a:pt x="-1429" y="59055"/>
                  <a:pt x="-1429" y="50483"/>
                  <a:pt x="4286" y="33338"/>
                </a:cubicBezTo>
                <a:cubicBezTo>
                  <a:pt x="10001" y="16193"/>
                  <a:pt x="4286" y="0"/>
                  <a:pt x="4286" y="0"/>
                </a:cubicBezTo>
                <a:lnTo>
                  <a:pt x="1362551" y="0"/>
                </a:lnTo>
                <a:cubicBezTo>
                  <a:pt x="1362551" y="0"/>
                  <a:pt x="1368266" y="25718"/>
                  <a:pt x="1362551" y="45720"/>
                </a:cubicBezTo>
                <a:cubicBezTo>
                  <a:pt x="1356836" y="65723"/>
                  <a:pt x="1358741" y="75248"/>
                  <a:pt x="1364456" y="87630"/>
                </a:cubicBezTo>
                <a:cubicBezTo>
                  <a:pt x="1371124" y="100013"/>
                  <a:pt x="1372076" y="117158"/>
                  <a:pt x="1376839" y="145733"/>
                </a:cubicBezTo>
                <a:cubicBezTo>
                  <a:pt x="1382554" y="175260"/>
                  <a:pt x="1375886" y="189548"/>
                  <a:pt x="1381601" y="202883"/>
                </a:cubicBezTo>
                <a:cubicBezTo>
                  <a:pt x="1388269" y="216218"/>
                  <a:pt x="1383506" y="257175"/>
                  <a:pt x="1373029" y="271463"/>
                </a:cubicBezTo>
                <a:close/>
              </a:path>
            </a:pathLst>
          </a:custGeom>
          <a:pattFill prst="lgGrid">
            <a:fgClr>
              <a:srgbClr val="E8BCAE"/>
            </a:fgClr>
            <a:bgClr>
              <a:srgbClr val="E2A998"/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2786" y="493494"/>
            <a:ext cx="8632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UVN Chim Bien Nang" panose="0209080305050A020404" pitchFamily="18" charset="0"/>
                <a:cs typeface="Times New Roman" panose="02020603050405020304" charset="0"/>
                <a:sym typeface="+mn-ea"/>
              </a:rPr>
              <a:t>Giá trị của biểu thức 37 - 18 : y với y = 18</a:t>
            </a:r>
            <a:endParaRPr lang="en-US" altLang="en-US" sz="3200" dirty="0">
              <a:solidFill>
                <a:schemeClr val="bg1"/>
              </a:solidFill>
              <a:latin typeface="UVN Chim Bien Nang" panose="0209080305050A020404" pitchFamily="18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6849" y="3161615"/>
            <a:ext cx="2068944" cy="4498217"/>
            <a:chOff x="5436849" y="3161615"/>
            <a:chExt cx="2068944" cy="4498217"/>
          </a:xfrm>
        </p:grpSpPr>
        <p:grpSp>
          <p:nvGrpSpPr>
            <p:cNvPr id="10" name="Group 9"/>
            <p:cNvGrpSpPr/>
            <p:nvPr/>
          </p:nvGrpSpPr>
          <p:grpSpPr>
            <a:xfrm rot="20679729">
              <a:off x="5436849" y="3161615"/>
              <a:ext cx="2068944" cy="4498217"/>
              <a:chOff x="7692571" y="959155"/>
              <a:chExt cx="2068944" cy="4498217"/>
            </a:xfrm>
            <a:solidFill>
              <a:srgbClr val="FF4519"/>
            </a:solidFill>
          </p:grpSpPr>
          <p:sp>
            <p:nvSpPr>
              <p:cNvPr id="11" name="Teardrop 10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Curved Connector 11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5725934" y="3654526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36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10278" y="1948097"/>
            <a:ext cx="2068944" cy="4498217"/>
            <a:chOff x="7310278" y="1948097"/>
            <a:chExt cx="2068944" cy="4498217"/>
          </a:xfrm>
        </p:grpSpPr>
        <p:grpSp>
          <p:nvGrpSpPr>
            <p:cNvPr id="22" name="Group 21"/>
            <p:cNvGrpSpPr/>
            <p:nvPr/>
          </p:nvGrpSpPr>
          <p:grpSpPr>
            <a:xfrm rot="21261795">
              <a:off x="7310278" y="1948097"/>
              <a:ext cx="2068944" cy="4498217"/>
              <a:chOff x="7692571" y="959155"/>
              <a:chExt cx="2068944" cy="4498217"/>
            </a:xfrm>
            <a:solidFill>
              <a:srgbClr val="9966FF"/>
            </a:solidFill>
          </p:grpSpPr>
          <p:sp>
            <p:nvSpPr>
              <p:cNvPr id="23" name="Teardrop 2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Curved Connector 23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7765431" y="2326920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39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38487" y="1999140"/>
            <a:ext cx="2068944" cy="4498217"/>
            <a:chOff x="9838487" y="1999140"/>
            <a:chExt cx="2068944" cy="4498217"/>
          </a:xfrm>
        </p:grpSpPr>
        <p:grpSp>
          <p:nvGrpSpPr>
            <p:cNvPr id="13" name="Group 12"/>
            <p:cNvGrpSpPr/>
            <p:nvPr/>
          </p:nvGrpSpPr>
          <p:grpSpPr>
            <a:xfrm rot="20967954">
              <a:off x="9838487" y="1999140"/>
              <a:ext cx="2068944" cy="4498217"/>
              <a:chOff x="7692571" y="959155"/>
              <a:chExt cx="2068944" cy="4498217"/>
            </a:xfrm>
            <a:solidFill>
              <a:srgbClr val="00FF99"/>
            </a:solidFill>
          </p:grpSpPr>
          <p:sp>
            <p:nvSpPr>
              <p:cNvPr id="14" name="Teardrop 13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Curved Connector 1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10159637" y="2412393"/>
              <a:ext cx="1338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333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55528" y="1574787"/>
            <a:ext cx="2068944" cy="4498217"/>
            <a:chOff x="2755528" y="1574787"/>
            <a:chExt cx="2068944" cy="4498217"/>
          </a:xfrm>
        </p:grpSpPr>
        <p:grpSp>
          <p:nvGrpSpPr>
            <p:cNvPr id="6" name="Group 5"/>
            <p:cNvGrpSpPr/>
            <p:nvPr/>
          </p:nvGrpSpPr>
          <p:grpSpPr>
            <a:xfrm>
              <a:off x="2755528" y="1574787"/>
              <a:ext cx="2068944" cy="4498217"/>
              <a:chOff x="7692571" y="959155"/>
              <a:chExt cx="2068944" cy="4498217"/>
            </a:xfrm>
            <a:solidFill>
              <a:srgbClr val="1D53FF"/>
            </a:solidFill>
          </p:grpSpPr>
          <p:sp>
            <p:nvSpPr>
              <p:cNvPr id="3" name="Teardrop 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urved Connector 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3471414" y="2011513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1605" y="3165152"/>
            <a:ext cx="2068944" cy="4498217"/>
            <a:chOff x="801605" y="3165152"/>
            <a:chExt cx="2068944" cy="4498217"/>
          </a:xfrm>
        </p:grpSpPr>
        <p:grpSp>
          <p:nvGrpSpPr>
            <p:cNvPr id="16" name="Group 15"/>
            <p:cNvGrpSpPr/>
            <p:nvPr/>
          </p:nvGrpSpPr>
          <p:grpSpPr>
            <a:xfrm>
              <a:off x="801605" y="3165152"/>
              <a:ext cx="2068944" cy="4498217"/>
              <a:chOff x="7692571" y="959155"/>
              <a:chExt cx="2068944" cy="4498217"/>
            </a:xfrm>
            <a:solidFill>
              <a:srgbClr val="FFFF2F"/>
            </a:solidFill>
          </p:grpSpPr>
          <p:sp>
            <p:nvSpPr>
              <p:cNvPr id="17" name="Teardrop 16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Curved Connector 17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  <a:grp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1391364" y="3715828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3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39">
            <a:extLst>
              <a:ext uri="{FF2B5EF4-FFF2-40B4-BE49-F238E27FC236}">
                <a16:creationId xmlns:a16="http://schemas.microsoft.com/office/drawing/2014/main" id="{94DB654C-DCE4-4E24-931A-A5B3988FA017}"/>
              </a:ext>
            </a:extLst>
          </p:cNvPr>
          <p:cNvSpPr/>
          <p:nvPr/>
        </p:nvSpPr>
        <p:spPr>
          <a:xfrm>
            <a:off x="1593319" y="333392"/>
            <a:ext cx="9351346" cy="904980"/>
          </a:xfrm>
          <a:custGeom>
            <a:avLst/>
            <a:gdLst>
              <a:gd name="connsiteX0" fmla="*/ 1373029 w 1384678"/>
              <a:gd name="connsiteY0" fmla="*/ 271463 h 271462"/>
              <a:gd name="connsiteX1" fmla="*/ 13811 w 1384678"/>
              <a:gd name="connsiteY1" fmla="*/ 271463 h 271462"/>
              <a:gd name="connsiteX2" fmla="*/ 14764 w 1384678"/>
              <a:gd name="connsiteY2" fmla="*/ 249555 h 271462"/>
              <a:gd name="connsiteX3" fmla="*/ 20479 w 1384678"/>
              <a:gd name="connsiteY3" fmla="*/ 214313 h 271462"/>
              <a:gd name="connsiteX4" fmla="*/ 16669 w 1384678"/>
              <a:gd name="connsiteY4" fmla="*/ 159068 h 271462"/>
              <a:gd name="connsiteX5" fmla="*/ 16669 w 1384678"/>
              <a:gd name="connsiteY5" fmla="*/ 117158 h 271462"/>
              <a:gd name="connsiteX6" fmla="*/ 7144 w 1384678"/>
              <a:gd name="connsiteY6" fmla="*/ 85725 h 271462"/>
              <a:gd name="connsiteX7" fmla="*/ 4286 w 1384678"/>
              <a:gd name="connsiteY7" fmla="*/ 68580 h 271462"/>
              <a:gd name="connsiteX8" fmla="*/ 4286 w 1384678"/>
              <a:gd name="connsiteY8" fmla="*/ 33338 h 271462"/>
              <a:gd name="connsiteX9" fmla="*/ 4286 w 1384678"/>
              <a:gd name="connsiteY9" fmla="*/ 0 h 271462"/>
              <a:gd name="connsiteX10" fmla="*/ 1362551 w 1384678"/>
              <a:gd name="connsiteY10" fmla="*/ 0 h 271462"/>
              <a:gd name="connsiteX11" fmla="*/ 1362551 w 1384678"/>
              <a:gd name="connsiteY11" fmla="*/ 45720 h 271462"/>
              <a:gd name="connsiteX12" fmla="*/ 1364456 w 1384678"/>
              <a:gd name="connsiteY12" fmla="*/ 87630 h 271462"/>
              <a:gd name="connsiteX13" fmla="*/ 1376839 w 1384678"/>
              <a:gd name="connsiteY13" fmla="*/ 145733 h 271462"/>
              <a:gd name="connsiteX14" fmla="*/ 1381601 w 1384678"/>
              <a:gd name="connsiteY14" fmla="*/ 202883 h 271462"/>
              <a:gd name="connsiteX15" fmla="*/ 1373029 w 1384678"/>
              <a:gd name="connsiteY15" fmla="*/ 271463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84678" h="271462">
                <a:moveTo>
                  <a:pt x="1373029" y="271463"/>
                </a:moveTo>
                <a:lnTo>
                  <a:pt x="13811" y="271463"/>
                </a:lnTo>
                <a:cubicBezTo>
                  <a:pt x="13811" y="271463"/>
                  <a:pt x="16669" y="258128"/>
                  <a:pt x="14764" y="249555"/>
                </a:cubicBezTo>
                <a:cubicBezTo>
                  <a:pt x="13811" y="240983"/>
                  <a:pt x="29051" y="231458"/>
                  <a:pt x="20479" y="214313"/>
                </a:cubicBezTo>
                <a:cubicBezTo>
                  <a:pt x="11906" y="197168"/>
                  <a:pt x="10001" y="180023"/>
                  <a:pt x="16669" y="159068"/>
                </a:cubicBezTo>
                <a:cubicBezTo>
                  <a:pt x="24289" y="138113"/>
                  <a:pt x="20479" y="136208"/>
                  <a:pt x="16669" y="117158"/>
                </a:cubicBezTo>
                <a:cubicBezTo>
                  <a:pt x="12859" y="99060"/>
                  <a:pt x="7144" y="94298"/>
                  <a:pt x="7144" y="85725"/>
                </a:cubicBezTo>
                <a:cubicBezTo>
                  <a:pt x="7144" y="77153"/>
                  <a:pt x="10954" y="78105"/>
                  <a:pt x="4286" y="68580"/>
                </a:cubicBezTo>
                <a:cubicBezTo>
                  <a:pt x="-1429" y="59055"/>
                  <a:pt x="-1429" y="50483"/>
                  <a:pt x="4286" y="33338"/>
                </a:cubicBezTo>
                <a:cubicBezTo>
                  <a:pt x="10001" y="16193"/>
                  <a:pt x="4286" y="0"/>
                  <a:pt x="4286" y="0"/>
                </a:cubicBezTo>
                <a:lnTo>
                  <a:pt x="1362551" y="0"/>
                </a:lnTo>
                <a:cubicBezTo>
                  <a:pt x="1362551" y="0"/>
                  <a:pt x="1368266" y="25718"/>
                  <a:pt x="1362551" y="45720"/>
                </a:cubicBezTo>
                <a:cubicBezTo>
                  <a:pt x="1356836" y="65723"/>
                  <a:pt x="1358741" y="75248"/>
                  <a:pt x="1364456" y="87630"/>
                </a:cubicBezTo>
                <a:cubicBezTo>
                  <a:pt x="1371124" y="100013"/>
                  <a:pt x="1372076" y="117158"/>
                  <a:pt x="1376839" y="145733"/>
                </a:cubicBezTo>
                <a:cubicBezTo>
                  <a:pt x="1382554" y="175260"/>
                  <a:pt x="1375886" y="189548"/>
                  <a:pt x="1381601" y="202883"/>
                </a:cubicBezTo>
                <a:cubicBezTo>
                  <a:pt x="1388269" y="216218"/>
                  <a:pt x="1383506" y="257175"/>
                  <a:pt x="1373029" y="271463"/>
                </a:cubicBezTo>
                <a:close/>
              </a:path>
            </a:pathLst>
          </a:custGeom>
          <a:pattFill prst="lgGrid">
            <a:fgClr>
              <a:srgbClr val="E8BCAE"/>
            </a:fgClr>
            <a:bgClr>
              <a:srgbClr val="E2A998"/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2786" y="493494"/>
            <a:ext cx="8632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UVN Chim Bien Nang" panose="0209080305050A020404" pitchFamily="18" charset="0"/>
                <a:cs typeface="Times New Roman" panose="02020603050405020304" charset="0"/>
                <a:sym typeface="+mn-ea"/>
              </a:rPr>
              <a:t>Giá trị của biểu thức 37 + 18 : y với y = 9</a:t>
            </a:r>
            <a:endParaRPr lang="en-US" altLang="en-US" sz="3200" dirty="0">
              <a:solidFill>
                <a:schemeClr val="bg1"/>
              </a:solidFill>
              <a:latin typeface="UVN Chim Bien Nang" panose="0209080305050A020404" pitchFamily="18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436849" y="3161615"/>
            <a:ext cx="2068944" cy="4498217"/>
            <a:chOff x="5436849" y="3161615"/>
            <a:chExt cx="2068944" cy="4498217"/>
          </a:xfrm>
        </p:grpSpPr>
        <p:grpSp>
          <p:nvGrpSpPr>
            <p:cNvPr id="10" name="Group 9"/>
            <p:cNvGrpSpPr/>
            <p:nvPr/>
          </p:nvGrpSpPr>
          <p:grpSpPr>
            <a:xfrm rot="20679729">
              <a:off x="5436849" y="3161615"/>
              <a:ext cx="2068944" cy="4498217"/>
              <a:chOff x="7692571" y="959155"/>
              <a:chExt cx="2068944" cy="4498217"/>
            </a:xfrm>
            <a:solidFill>
              <a:srgbClr val="FF4519"/>
            </a:solidFill>
          </p:grpSpPr>
          <p:sp>
            <p:nvSpPr>
              <p:cNvPr id="11" name="Teardrop 10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Curved Connector 11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5725934" y="3654526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10278" y="1948097"/>
            <a:ext cx="2068944" cy="4498217"/>
            <a:chOff x="7310278" y="1948097"/>
            <a:chExt cx="2068944" cy="4498217"/>
          </a:xfrm>
        </p:grpSpPr>
        <p:grpSp>
          <p:nvGrpSpPr>
            <p:cNvPr id="22" name="Group 21"/>
            <p:cNvGrpSpPr/>
            <p:nvPr/>
          </p:nvGrpSpPr>
          <p:grpSpPr>
            <a:xfrm rot="21261795">
              <a:off x="7310278" y="1948097"/>
              <a:ext cx="2068944" cy="4498217"/>
              <a:chOff x="7692571" y="959155"/>
              <a:chExt cx="2068944" cy="4498217"/>
            </a:xfrm>
            <a:solidFill>
              <a:srgbClr val="9966FF"/>
            </a:solidFill>
          </p:grpSpPr>
          <p:sp>
            <p:nvSpPr>
              <p:cNvPr id="23" name="Teardrop 2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Curved Connector 23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7765431" y="2326920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38487" y="1999140"/>
            <a:ext cx="2068944" cy="4498217"/>
            <a:chOff x="9838487" y="1999140"/>
            <a:chExt cx="2068944" cy="4498217"/>
          </a:xfrm>
        </p:grpSpPr>
        <p:grpSp>
          <p:nvGrpSpPr>
            <p:cNvPr id="13" name="Group 12"/>
            <p:cNvGrpSpPr/>
            <p:nvPr/>
          </p:nvGrpSpPr>
          <p:grpSpPr>
            <a:xfrm rot="20967954">
              <a:off x="9838487" y="1999140"/>
              <a:ext cx="2068944" cy="4498217"/>
              <a:chOff x="7692571" y="959155"/>
              <a:chExt cx="2068944" cy="4498217"/>
            </a:xfrm>
            <a:solidFill>
              <a:srgbClr val="00FF99"/>
            </a:solidFill>
          </p:grpSpPr>
          <p:sp>
            <p:nvSpPr>
              <p:cNvPr id="14" name="Teardrop 13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Curved Connector 1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10159637" y="2412393"/>
              <a:ext cx="13388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333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55528" y="1574787"/>
            <a:ext cx="2068944" cy="4498217"/>
            <a:chOff x="2755528" y="1574787"/>
            <a:chExt cx="2068944" cy="4498217"/>
          </a:xfrm>
        </p:grpSpPr>
        <p:grpSp>
          <p:nvGrpSpPr>
            <p:cNvPr id="6" name="Group 5"/>
            <p:cNvGrpSpPr/>
            <p:nvPr/>
          </p:nvGrpSpPr>
          <p:grpSpPr>
            <a:xfrm>
              <a:off x="2755528" y="1574787"/>
              <a:ext cx="2068944" cy="4498217"/>
              <a:chOff x="7692571" y="959155"/>
              <a:chExt cx="2068944" cy="4498217"/>
            </a:xfrm>
            <a:solidFill>
              <a:srgbClr val="1D53FF"/>
            </a:solidFill>
          </p:grpSpPr>
          <p:sp>
            <p:nvSpPr>
              <p:cNvPr id="3" name="Teardrop 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urved Connector 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3471414" y="2011513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1605" y="3165152"/>
            <a:ext cx="2068944" cy="4498217"/>
            <a:chOff x="801605" y="3165152"/>
            <a:chExt cx="2068944" cy="4498217"/>
          </a:xfrm>
        </p:grpSpPr>
        <p:grpSp>
          <p:nvGrpSpPr>
            <p:cNvPr id="16" name="Group 15"/>
            <p:cNvGrpSpPr/>
            <p:nvPr/>
          </p:nvGrpSpPr>
          <p:grpSpPr>
            <a:xfrm>
              <a:off x="801605" y="3165152"/>
              <a:ext cx="2068944" cy="4498217"/>
              <a:chOff x="7692571" y="959155"/>
              <a:chExt cx="2068944" cy="4498217"/>
            </a:xfrm>
            <a:solidFill>
              <a:srgbClr val="FFFF2F"/>
            </a:solidFill>
          </p:grpSpPr>
          <p:sp>
            <p:nvSpPr>
              <p:cNvPr id="17" name="Teardrop 16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Curved Connector 17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  <a:grp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1391364" y="3715828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1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39">
            <a:extLst>
              <a:ext uri="{FF2B5EF4-FFF2-40B4-BE49-F238E27FC236}">
                <a16:creationId xmlns:a16="http://schemas.microsoft.com/office/drawing/2014/main" id="{94DB654C-DCE4-4E24-931A-A5B3988FA017}"/>
              </a:ext>
            </a:extLst>
          </p:cNvPr>
          <p:cNvSpPr/>
          <p:nvPr/>
        </p:nvSpPr>
        <p:spPr>
          <a:xfrm>
            <a:off x="1593319" y="333392"/>
            <a:ext cx="9351346" cy="904980"/>
          </a:xfrm>
          <a:custGeom>
            <a:avLst/>
            <a:gdLst>
              <a:gd name="connsiteX0" fmla="*/ 1373029 w 1384678"/>
              <a:gd name="connsiteY0" fmla="*/ 271463 h 271462"/>
              <a:gd name="connsiteX1" fmla="*/ 13811 w 1384678"/>
              <a:gd name="connsiteY1" fmla="*/ 271463 h 271462"/>
              <a:gd name="connsiteX2" fmla="*/ 14764 w 1384678"/>
              <a:gd name="connsiteY2" fmla="*/ 249555 h 271462"/>
              <a:gd name="connsiteX3" fmla="*/ 20479 w 1384678"/>
              <a:gd name="connsiteY3" fmla="*/ 214313 h 271462"/>
              <a:gd name="connsiteX4" fmla="*/ 16669 w 1384678"/>
              <a:gd name="connsiteY4" fmla="*/ 159068 h 271462"/>
              <a:gd name="connsiteX5" fmla="*/ 16669 w 1384678"/>
              <a:gd name="connsiteY5" fmla="*/ 117158 h 271462"/>
              <a:gd name="connsiteX6" fmla="*/ 7144 w 1384678"/>
              <a:gd name="connsiteY6" fmla="*/ 85725 h 271462"/>
              <a:gd name="connsiteX7" fmla="*/ 4286 w 1384678"/>
              <a:gd name="connsiteY7" fmla="*/ 68580 h 271462"/>
              <a:gd name="connsiteX8" fmla="*/ 4286 w 1384678"/>
              <a:gd name="connsiteY8" fmla="*/ 33338 h 271462"/>
              <a:gd name="connsiteX9" fmla="*/ 4286 w 1384678"/>
              <a:gd name="connsiteY9" fmla="*/ 0 h 271462"/>
              <a:gd name="connsiteX10" fmla="*/ 1362551 w 1384678"/>
              <a:gd name="connsiteY10" fmla="*/ 0 h 271462"/>
              <a:gd name="connsiteX11" fmla="*/ 1362551 w 1384678"/>
              <a:gd name="connsiteY11" fmla="*/ 45720 h 271462"/>
              <a:gd name="connsiteX12" fmla="*/ 1364456 w 1384678"/>
              <a:gd name="connsiteY12" fmla="*/ 87630 h 271462"/>
              <a:gd name="connsiteX13" fmla="*/ 1376839 w 1384678"/>
              <a:gd name="connsiteY13" fmla="*/ 145733 h 271462"/>
              <a:gd name="connsiteX14" fmla="*/ 1381601 w 1384678"/>
              <a:gd name="connsiteY14" fmla="*/ 202883 h 271462"/>
              <a:gd name="connsiteX15" fmla="*/ 1373029 w 1384678"/>
              <a:gd name="connsiteY15" fmla="*/ 271463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84678" h="271462">
                <a:moveTo>
                  <a:pt x="1373029" y="271463"/>
                </a:moveTo>
                <a:lnTo>
                  <a:pt x="13811" y="271463"/>
                </a:lnTo>
                <a:cubicBezTo>
                  <a:pt x="13811" y="271463"/>
                  <a:pt x="16669" y="258128"/>
                  <a:pt x="14764" y="249555"/>
                </a:cubicBezTo>
                <a:cubicBezTo>
                  <a:pt x="13811" y="240983"/>
                  <a:pt x="29051" y="231458"/>
                  <a:pt x="20479" y="214313"/>
                </a:cubicBezTo>
                <a:cubicBezTo>
                  <a:pt x="11906" y="197168"/>
                  <a:pt x="10001" y="180023"/>
                  <a:pt x="16669" y="159068"/>
                </a:cubicBezTo>
                <a:cubicBezTo>
                  <a:pt x="24289" y="138113"/>
                  <a:pt x="20479" y="136208"/>
                  <a:pt x="16669" y="117158"/>
                </a:cubicBezTo>
                <a:cubicBezTo>
                  <a:pt x="12859" y="99060"/>
                  <a:pt x="7144" y="94298"/>
                  <a:pt x="7144" y="85725"/>
                </a:cubicBezTo>
                <a:cubicBezTo>
                  <a:pt x="7144" y="77153"/>
                  <a:pt x="10954" y="78105"/>
                  <a:pt x="4286" y="68580"/>
                </a:cubicBezTo>
                <a:cubicBezTo>
                  <a:pt x="-1429" y="59055"/>
                  <a:pt x="-1429" y="50483"/>
                  <a:pt x="4286" y="33338"/>
                </a:cubicBezTo>
                <a:cubicBezTo>
                  <a:pt x="10001" y="16193"/>
                  <a:pt x="4286" y="0"/>
                  <a:pt x="4286" y="0"/>
                </a:cubicBezTo>
                <a:lnTo>
                  <a:pt x="1362551" y="0"/>
                </a:lnTo>
                <a:cubicBezTo>
                  <a:pt x="1362551" y="0"/>
                  <a:pt x="1368266" y="25718"/>
                  <a:pt x="1362551" y="45720"/>
                </a:cubicBezTo>
                <a:cubicBezTo>
                  <a:pt x="1356836" y="65723"/>
                  <a:pt x="1358741" y="75248"/>
                  <a:pt x="1364456" y="87630"/>
                </a:cubicBezTo>
                <a:cubicBezTo>
                  <a:pt x="1371124" y="100013"/>
                  <a:pt x="1372076" y="117158"/>
                  <a:pt x="1376839" y="145733"/>
                </a:cubicBezTo>
                <a:cubicBezTo>
                  <a:pt x="1382554" y="175260"/>
                  <a:pt x="1375886" y="189548"/>
                  <a:pt x="1381601" y="202883"/>
                </a:cubicBezTo>
                <a:cubicBezTo>
                  <a:pt x="1388269" y="216218"/>
                  <a:pt x="1383506" y="257175"/>
                  <a:pt x="1373029" y="271463"/>
                </a:cubicBezTo>
                <a:close/>
              </a:path>
            </a:pathLst>
          </a:custGeom>
          <a:pattFill prst="lgGrid">
            <a:fgClr>
              <a:srgbClr val="E8BCAE"/>
            </a:fgClr>
            <a:bgClr>
              <a:srgbClr val="E2A998"/>
            </a:bgClr>
          </a:patt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52786" y="493494"/>
            <a:ext cx="8632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UVN Chim Bien Nang" panose="0209080305050A020404" pitchFamily="18" charset="0"/>
                <a:cs typeface="Times New Roman" panose="02020603050405020304" charset="0"/>
                <a:sym typeface="+mn-ea"/>
              </a:rPr>
              <a:t>Giá trị của biểu thức 40 + 35 : t với t = 7</a:t>
            </a:r>
            <a:endParaRPr lang="en-US" altLang="en-US" sz="3200" dirty="0">
              <a:solidFill>
                <a:schemeClr val="bg1"/>
              </a:solidFill>
              <a:latin typeface="UVN Chim Bien Nang" panose="0209080305050A020404" pitchFamily="18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36849" y="3161615"/>
            <a:ext cx="2068944" cy="4498217"/>
            <a:chOff x="5436849" y="3161615"/>
            <a:chExt cx="2068944" cy="4498217"/>
          </a:xfrm>
        </p:grpSpPr>
        <p:grpSp>
          <p:nvGrpSpPr>
            <p:cNvPr id="10" name="Group 9"/>
            <p:cNvGrpSpPr/>
            <p:nvPr/>
          </p:nvGrpSpPr>
          <p:grpSpPr>
            <a:xfrm rot="20679729">
              <a:off x="5436849" y="3161615"/>
              <a:ext cx="2068944" cy="4498217"/>
              <a:chOff x="7692571" y="959155"/>
              <a:chExt cx="2068944" cy="4498217"/>
            </a:xfrm>
            <a:solidFill>
              <a:srgbClr val="FF4519"/>
            </a:solidFill>
          </p:grpSpPr>
          <p:sp>
            <p:nvSpPr>
              <p:cNvPr id="11" name="Teardrop 10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Curved Connector 11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5725934" y="3654526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10278" y="1948097"/>
            <a:ext cx="2068944" cy="4498217"/>
            <a:chOff x="7310278" y="1948097"/>
            <a:chExt cx="2068944" cy="4498217"/>
          </a:xfrm>
        </p:grpSpPr>
        <p:grpSp>
          <p:nvGrpSpPr>
            <p:cNvPr id="22" name="Group 21"/>
            <p:cNvGrpSpPr/>
            <p:nvPr/>
          </p:nvGrpSpPr>
          <p:grpSpPr>
            <a:xfrm rot="21261795">
              <a:off x="7310278" y="1948097"/>
              <a:ext cx="2068944" cy="4498217"/>
              <a:chOff x="7692571" y="959155"/>
              <a:chExt cx="2068944" cy="4498217"/>
            </a:xfrm>
            <a:solidFill>
              <a:srgbClr val="9966FF"/>
            </a:solidFill>
          </p:grpSpPr>
          <p:sp>
            <p:nvSpPr>
              <p:cNvPr id="23" name="Teardrop 2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Curved Connector 23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7765431" y="2326920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838487" y="1999140"/>
            <a:ext cx="2068944" cy="4498217"/>
            <a:chOff x="9838487" y="1999140"/>
            <a:chExt cx="2068944" cy="4498217"/>
          </a:xfrm>
        </p:grpSpPr>
        <p:grpSp>
          <p:nvGrpSpPr>
            <p:cNvPr id="13" name="Group 12"/>
            <p:cNvGrpSpPr/>
            <p:nvPr/>
          </p:nvGrpSpPr>
          <p:grpSpPr>
            <a:xfrm rot="20967954">
              <a:off x="9838487" y="1999140"/>
              <a:ext cx="2068944" cy="4498217"/>
              <a:chOff x="7692571" y="959155"/>
              <a:chExt cx="2068944" cy="4498217"/>
            </a:xfrm>
            <a:solidFill>
              <a:srgbClr val="00FF99"/>
            </a:solidFill>
          </p:grpSpPr>
          <p:sp>
            <p:nvSpPr>
              <p:cNvPr id="14" name="Teardrop 13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Curved Connector 1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10351998" y="2412393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39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55528" y="1574787"/>
            <a:ext cx="2068944" cy="4498217"/>
            <a:chOff x="2755528" y="1574787"/>
            <a:chExt cx="2068944" cy="4498217"/>
          </a:xfrm>
        </p:grpSpPr>
        <p:grpSp>
          <p:nvGrpSpPr>
            <p:cNvPr id="6" name="Group 5"/>
            <p:cNvGrpSpPr/>
            <p:nvPr/>
          </p:nvGrpSpPr>
          <p:grpSpPr>
            <a:xfrm>
              <a:off x="2755528" y="1574787"/>
              <a:ext cx="2068944" cy="4498217"/>
              <a:chOff x="7692571" y="959155"/>
              <a:chExt cx="2068944" cy="4498217"/>
            </a:xfrm>
            <a:solidFill>
              <a:srgbClr val="1D53FF"/>
            </a:solidFill>
          </p:grpSpPr>
          <p:sp>
            <p:nvSpPr>
              <p:cNvPr id="3" name="Teardrop 2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urved Connector 4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3471414" y="2011513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1605" y="3165152"/>
            <a:ext cx="2068944" cy="4498217"/>
            <a:chOff x="801605" y="3165152"/>
            <a:chExt cx="2068944" cy="4498217"/>
          </a:xfrm>
        </p:grpSpPr>
        <p:grpSp>
          <p:nvGrpSpPr>
            <p:cNvPr id="16" name="Group 15"/>
            <p:cNvGrpSpPr/>
            <p:nvPr/>
          </p:nvGrpSpPr>
          <p:grpSpPr>
            <a:xfrm>
              <a:off x="801605" y="3165152"/>
              <a:ext cx="2068944" cy="4498217"/>
              <a:chOff x="7692571" y="959155"/>
              <a:chExt cx="2068944" cy="4498217"/>
            </a:xfrm>
            <a:solidFill>
              <a:srgbClr val="FFFF2F"/>
            </a:solidFill>
          </p:grpSpPr>
          <p:sp>
            <p:nvSpPr>
              <p:cNvPr id="17" name="Teardrop 16"/>
              <p:cNvSpPr/>
              <p:nvPr/>
            </p:nvSpPr>
            <p:spPr>
              <a:xfrm rot="8580665">
                <a:off x="7837998" y="959155"/>
                <a:ext cx="1923517" cy="1853418"/>
              </a:xfrm>
              <a:prstGeom prst="teardrop">
                <a:avLst/>
              </a:prstGeom>
              <a:grp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Curved Connector 17"/>
              <p:cNvCxnSpPr/>
              <p:nvPr/>
            </p:nvCxnSpPr>
            <p:spPr>
              <a:xfrm rot="5400000">
                <a:off x="7014521" y="3882778"/>
                <a:ext cx="2252644" cy="896543"/>
              </a:xfrm>
              <a:prstGeom prst="curvedConnector3">
                <a:avLst/>
              </a:prstGeom>
              <a:grpFill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1391364" y="3715828"/>
              <a:ext cx="9541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9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508" name="Text Box 4"/>
          <p:cNvSpPr txBox="1"/>
          <p:nvPr/>
        </p:nvSpPr>
        <p:spPr>
          <a:xfrm>
            <a:off x="4589461" y="260654"/>
            <a:ext cx="30130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800" b="1" dirty="0">
                <a:solidFill>
                  <a:srgbClr val="53A7B5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DẶN DÒ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49" y="1005865"/>
            <a:ext cx="2247900" cy="841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60B90-06F6-44D2-B1DA-D6A3E96F6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656" y="1949560"/>
            <a:ext cx="7870820" cy="139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ABB5F-EDE6-47FF-901E-89F70205A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648" y="3338126"/>
            <a:ext cx="8407401" cy="1534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1265" y="2193988"/>
            <a:ext cx="670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513F93"/>
                </a:solidFill>
                <a:latin typeface="UVN Dzung Dakao" panose="00000400000000000000" pitchFamily="2" charset="0"/>
                <a:cs typeface="Times New Roman" panose="02020603050405020304" charset="0"/>
                <a:sym typeface="Wingdings" panose="05000000000000000000" pitchFamily="2" charset="2"/>
              </a:rPr>
              <a:t>1. </a:t>
            </a:r>
            <a:r>
              <a:rPr lang="en-US" sz="3600">
                <a:solidFill>
                  <a:srgbClr val="513F93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Làm các bài còn lại vào vở toán</a:t>
            </a:r>
            <a:endParaRPr lang="en-US" sz="3600">
              <a:solidFill>
                <a:srgbClr val="513F93"/>
              </a:solidFill>
              <a:latin typeface="UVN Dzung Dakao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3975" y="3431504"/>
            <a:ext cx="7563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513F93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2. </a:t>
            </a:r>
            <a:r>
              <a:rPr lang="vi-VN" sz="3600">
                <a:solidFill>
                  <a:srgbClr val="513F93"/>
                </a:solidFill>
                <a:latin typeface="UVN Dzung Dakao" panose="00000400000000000000" pitchFamily="2" charset="0"/>
                <a:cs typeface="Times New Roman" panose="02020603050405020304" charset="0"/>
                <a:sym typeface="+mn-ea"/>
              </a:rPr>
              <a:t>Xem trước bài mới </a:t>
            </a:r>
            <a:endParaRPr lang="en-US" sz="3600">
              <a:solidFill>
                <a:srgbClr val="513F93"/>
              </a:solidFill>
              <a:latin typeface="UVN Dzung Dakao" panose="00000400000000000000" pitchFamily="2" charset="0"/>
              <a:cs typeface="Times New Roman" panose="02020603050405020304" charset="0"/>
              <a:sym typeface="+mn-ea"/>
            </a:endParaRPr>
          </a:p>
          <a:p>
            <a:r>
              <a:rPr lang="vi-VN" sz="3600">
                <a:solidFill>
                  <a:srgbClr val="513F93"/>
                </a:solidFill>
                <a:latin typeface="UVN Dzung Dakao" panose="00000400000000000000" pitchFamily="2" charset="0"/>
                <a:cs typeface="Times New Roman" panose="02020603050405020304" charset="0"/>
                <a:sym typeface="+mn-ea"/>
              </a:rPr>
              <a:t>“Các số có sáu chữ số”/ SGK trang 8.</a:t>
            </a:r>
            <a:endParaRPr lang="vi-VN" sz="3600" dirty="0">
              <a:solidFill>
                <a:srgbClr val="513F93"/>
              </a:solidFill>
              <a:latin typeface="UVN Dzung Dakao" panose="00000400000000000000" pitchFamily="2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046" y="1178092"/>
            <a:ext cx="11072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Tính giá trị của biểu thức 280 + m với m = 20</a:t>
            </a:r>
            <a:endParaRPr lang="en-US" altLang="en-US" sz="3200" dirty="0">
              <a:solidFill>
                <a:srgbClr val="3C730B"/>
              </a:solidFill>
              <a:latin typeface="UTM Thanh Nhac TL" panose="0204060305050602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4913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2137949" y="205525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4093659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6023032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7963020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892393" y="2119404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10044" y="4341165"/>
            <a:ext cx="1026755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Với m = 20 ta có: 280 + m = 280 + 20 = 300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046" y="1178092"/>
            <a:ext cx="1090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Tính giá trị của biểu thức 280 + m với m = 0</a:t>
            </a:r>
            <a:endParaRPr lang="en-US" altLang="en-US" sz="3200" dirty="0">
              <a:solidFill>
                <a:srgbClr val="3C730B"/>
              </a:solidFill>
              <a:latin typeface="UTM Thanh Nhac TL" panose="0204060305050602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2569" y="4405314"/>
            <a:ext cx="956543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Với m = 0 ta có: 280 + m = 280 + 0 = 280</a:t>
            </a:r>
          </a:p>
        </p:txBody>
      </p:sp>
      <p:sp>
        <p:nvSpPr>
          <p:cNvPr id="12" name="Oval 11"/>
          <p:cNvSpPr/>
          <p:nvPr/>
        </p:nvSpPr>
        <p:spPr>
          <a:xfrm>
            <a:off x="234913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2137949" y="205525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4093659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6023032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7963020" y="2119405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9892393" y="2119404"/>
            <a:ext cx="1929373" cy="192937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397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2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204" y="586682"/>
            <a:ext cx="9648795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Mỗi lần thay chữ bằng số thì </a:t>
            </a:r>
            <a:b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</a:br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em tính được gì của biểu thức 280 + m?</a:t>
            </a:r>
            <a:endParaRPr lang="en-US" sz="3200">
              <a:solidFill>
                <a:srgbClr val="3C730B"/>
              </a:solidFill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860" y="4238125"/>
            <a:ext cx="10474341" cy="1346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Mỗi lần thay chữ bằng số thì </a:t>
            </a:r>
            <a:b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</a:br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em tính được </a:t>
            </a:r>
            <a:r>
              <a:rPr lang="en-US" altLang="en-US" sz="4400">
                <a:solidFill>
                  <a:srgbClr val="0D97B3"/>
                </a:solidFill>
                <a:latin typeface="UVN Mang Tre" panose="00000400000000000000" pitchFamily="2" charset="0"/>
                <a:cs typeface="Times New Roman" panose="02020603050405020304" charset="0"/>
                <a:sym typeface="+mn-ea"/>
              </a:rPr>
              <a:t>giá trị của biểu thức </a:t>
            </a:r>
            <a:r>
              <a:rPr lang="en-US" altLang="en-US" sz="3200">
                <a:solidFill>
                  <a:srgbClr val="3C730B"/>
                </a:solidFill>
                <a:latin typeface="UTM Thanh Nhac TL" panose="02040603050506020204" pitchFamily="18" charset="0"/>
                <a:cs typeface="Times New Roman" panose="02020603050405020304" charset="0"/>
                <a:sym typeface="+mn-ea"/>
              </a:rPr>
              <a:t>280 + m.</a:t>
            </a:r>
            <a:endParaRPr lang="en-US" sz="3200">
              <a:solidFill>
                <a:srgbClr val="3C730B"/>
              </a:solidFill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34913" y="2119405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2137949" y="2055255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4093659" y="2119405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023032" y="2119405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7963020" y="2119405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9892393" y="2119404"/>
            <a:ext cx="1929373" cy="192937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UTM Thanh Nhac TL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508" name="Text Box 4"/>
          <p:cNvSpPr txBox="1"/>
          <p:nvPr/>
        </p:nvSpPr>
        <p:spPr>
          <a:xfrm>
            <a:off x="4381496" y="509797"/>
            <a:ext cx="3429004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800" b="1">
                <a:solidFill>
                  <a:srgbClr val="53A7B5"/>
                </a:solidFill>
                <a:latin typeface="UTM Thanh Nhac TL" panose="02040603050506020204" pitchFamily="18" charset="0"/>
                <a:cs typeface="Times New Roman" panose="02020603050405020304" charset="0"/>
              </a:rPr>
              <a:t>TOÁN</a:t>
            </a:r>
            <a:endParaRPr lang="en-US" altLang="vi-VN" sz="4800" b="1" dirty="0">
              <a:solidFill>
                <a:srgbClr val="53A7B5"/>
              </a:solidFill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48" y="1300057"/>
            <a:ext cx="2247900" cy="841839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933572" y="1916149"/>
            <a:ext cx="8324852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11500">
                <a:solidFill>
                  <a:srgbClr val="53A7B5"/>
                </a:solidFill>
                <a:latin typeface="UTM Zebrawood" panose="02040603050506020204" pitchFamily="18" charset="0"/>
                <a:cs typeface="Times New Roman" panose="02020603050405020304" charset="0"/>
              </a:rPr>
              <a:t>LUYỆN TẬP</a:t>
            </a:r>
            <a:endParaRPr lang="en-US" altLang="vi-VN" sz="11500" dirty="0">
              <a:solidFill>
                <a:srgbClr val="53A7B5"/>
              </a:solidFill>
              <a:latin typeface="UTM Zebrawood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3629024" y="3778197"/>
            <a:ext cx="52197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400" b="1">
                <a:solidFill>
                  <a:srgbClr val="53A7B5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Tiết 5 (SGK/7)</a:t>
            </a:r>
            <a:endParaRPr lang="en-US" altLang="vi-VN" sz="5400" b="1" dirty="0">
              <a:solidFill>
                <a:srgbClr val="53A7B5"/>
              </a:solidFill>
              <a:latin typeface="UVN Dzung Dakao" panose="00000400000000000000" pitchFamily="2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3455" y="394036"/>
            <a:ext cx="3597445" cy="1015663"/>
            <a:chOff x="3153455" y="394036"/>
            <a:chExt cx="3597445" cy="1015663"/>
          </a:xfrm>
        </p:grpSpPr>
        <p:pic>
          <p:nvPicPr>
            <p:cNvPr id="23" name="9Slide.vn 69">
              <a:extLst>
                <a:ext uri="{FF2B5EF4-FFF2-40B4-BE49-F238E27FC236}">
                  <a16:creationId xmlns:a16="http://schemas.microsoft.com/office/drawing/2014/main" id="{12D8D7C2-A7B8-4996-A18C-9095DC76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FD33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53455" y="428814"/>
              <a:ext cx="3597445" cy="98088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027084" y="394036"/>
              <a:ext cx="185018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>
                  <a:ln w="0"/>
                  <a:solidFill>
                    <a:srgbClr val="D0FE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629455" y="1606034"/>
            <a:ext cx="8092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>
                <a:solidFill>
                  <a:srgbClr val="0CB505"/>
                </a:solidFill>
                <a:latin typeface="UVN Mang Tre" panose="00000400000000000000" pitchFamily="2" charset="0"/>
                <a:cs typeface="Times New Roman" panose="02020603050405020304" charset="0"/>
              </a:rPr>
              <a:t>Tính giá trị của biểu thức (theo mẫu)</a:t>
            </a:r>
            <a:endParaRPr lang="en-US" altLang="en-US" sz="4000" dirty="0">
              <a:solidFill>
                <a:srgbClr val="0CB505"/>
              </a:solidFill>
              <a:latin typeface="UVN Mang Tre" panose="00000400000000000000" pitchFamily="2" charset="0"/>
              <a:cs typeface="Times New Roman" panose="02020603050405020304" charset="0"/>
            </a:endParaRPr>
          </a:p>
        </p:txBody>
      </p:sp>
      <p:graphicFrame>
        <p:nvGraphicFramePr>
          <p:cNvPr id="28" name="Group 3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30870"/>
              </p:ext>
            </p:extLst>
          </p:nvPr>
        </p:nvGraphicFramePr>
        <p:xfrm>
          <a:off x="1281555" y="2510255"/>
          <a:ext cx="4394200" cy="155448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15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a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6 x a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FF2525"/>
                          </a:solidFill>
                          <a:effectLst/>
                          <a:latin typeface="UVN Nguyen Du" panose="04030805020802020802" pitchFamily="82" charset="0"/>
                        </a:rPr>
                        <a:t>5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2525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FF2525"/>
                          </a:solidFill>
                          <a:effectLst/>
                          <a:latin typeface="UVN Nguyen Du" panose="04030805020802020802" pitchFamily="82" charset="0"/>
                        </a:rPr>
                        <a:t>   6 x 5 = 30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2525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UVN Nguyen Du" panose="04030805020802020802" pitchFamily="82" charset="0"/>
                        </a:rPr>
                        <a:t>10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Group 3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44794"/>
              </p:ext>
            </p:extLst>
          </p:nvPr>
        </p:nvGraphicFramePr>
        <p:xfrm>
          <a:off x="8027138" y="2568311"/>
          <a:ext cx="3095625" cy="103632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3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kern="1200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kern="1200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  <a:ea typeface="+mn-ea"/>
                          <a:cs typeface="+mn-cs"/>
                        </a:rPr>
                        <a:t>18 : b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kern="1200" cap="none" normalizeH="0" baseline="0">
                          <a:ln>
                            <a:noFill/>
                          </a:ln>
                          <a:solidFill>
                            <a:srgbClr val="0D97B3"/>
                          </a:solidFill>
                          <a:effectLst/>
                          <a:latin typeface="UVN Nguyen Du" panose="04030805020802020802" pitchFamily="8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Group 3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9889"/>
              </p:ext>
            </p:extLst>
          </p:nvPr>
        </p:nvGraphicFramePr>
        <p:xfrm>
          <a:off x="1259964" y="4472405"/>
          <a:ext cx="5093984" cy="103632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71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a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a + 56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D97B3"/>
                          </a:solidFill>
                          <a:effectLst/>
                          <a:latin typeface="UVN Nguyen Du" panose="04030805020802020802" pitchFamily="82" charset="0"/>
                        </a:rPr>
                        <a:t>100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Group 3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168372"/>
              </p:ext>
            </p:extLst>
          </p:nvPr>
        </p:nvGraphicFramePr>
        <p:xfrm>
          <a:off x="8027137" y="4357671"/>
          <a:ext cx="3918119" cy="104203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57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0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b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UVN Nguyen Du" panose="04030805020802020802" pitchFamily="82" charset="0"/>
                        </a:rPr>
                        <a:t>97 - b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u="none" strike="noStrike" cap="none" normalizeH="0" baseline="0">
                          <a:ln>
                            <a:noFill/>
                          </a:ln>
                          <a:solidFill>
                            <a:srgbClr val="0D97B3"/>
                          </a:solidFill>
                          <a:effectLst/>
                          <a:latin typeface="UVN Nguyen Du" panose="04030805020802020802" pitchFamily="82" charset="0"/>
                        </a:rPr>
                        <a:t>37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D97B3"/>
                        </a:solidFill>
                        <a:effectLst/>
                        <a:latin typeface="UVN Nguyen Du" panose="04030805020802020802" pitchFamily="82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Oval 31"/>
          <p:cNvSpPr/>
          <p:nvPr/>
        </p:nvSpPr>
        <p:spPr>
          <a:xfrm>
            <a:off x="282744" y="2530165"/>
            <a:ext cx="793904" cy="735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CB505"/>
                </a:solidFill>
                <a:latin typeface="UVN Mang Tre" panose="00000400000000000000" pitchFamily="2" charset="0"/>
                <a:cs typeface="Times New Roman" panose="02020603050405020304" charset="0"/>
              </a:rPr>
              <a:t>a)</a:t>
            </a:r>
            <a:endParaRPr lang="en-US" altLang="en-US" sz="2800" b="1" dirty="0">
              <a:solidFill>
                <a:srgbClr val="0CB505"/>
              </a:solidFill>
              <a:latin typeface="UVN Mang Tre" panose="00000400000000000000" pitchFamily="2" charset="0"/>
              <a:cs typeface="Times New Roman" panose="0202060305040502030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50636" y="2609804"/>
            <a:ext cx="793904" cy="735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CB505"/>
                </a:solidFill>
                <a:latin typeface="UVN Mang Tre" panose="00000400000000000000" pitchFamily="2" charset="0"/>
                <a:cs typeface="Times New Roman" panose="02020603050405020304" charset="0"/>
              </a:rPr>
              <a:t>b)</a:t>
            </a:r>
            <a:endParaRPr lang="en-US" altLang="en-US" sz="2800" b="1" dirty="0">
              <a:solidFill>
                <a:srgbClr val="0CB505"/>
              </a:solidFill>
              <a:latin typeface="UVN Mang Tre" panose="00000400000000000000" pitchFamily="2" charset="0"/>
              <a:cs typeface="Times New Roman" panose="0202060305040502030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2744" y="4622691"/>
            <a:ext cx="793904" cy="735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CB505"/>
                </a:solidFill>
                <a:latin typeface="UVN Mang Tre" panose="00000400000000000000" pitchFamily="2" charset="0"/>
                <a:cs typeface="Times New Roman" panose="02020603050405020304" charset="0"/>
              </a:rPr>
              <a:t>c)</a:t>
            </a:r>
            <a:endParaRPr lang="en-US" altLang="en-US" sz="2800" b="1" dirty="0">
              <a:solidFill>
                <a:srgbClr val="0CB505"/>
              </a:solidFill>
              <a:latin typeface="UVN Mang Tre" panose="00000400000000000000" pitchFamily="2" charset="0"/>
              <a:cs typeface="Times New Roman" panose="0202060305040502030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50636" y="4530461"/>
            <a:ext cx="793904" cy="735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CB505"/>
                </a:solidFill>
                <a:latin typeface="UVN Mang Tre" panose="00000400000000000000" pitchFamily="2" charset="0"/>
                <a:cs typeface="Times New Roman" panose="02020603050405020304" charset="0"/>
              </a:rPr>
              <a:t>d)</a:t>
            </a:r>
            <a:endParaRPr lang="en-US" altLang="en-US" sz="2800" b="1" dirty="0">
              <a:solidFill>
                <a:srgbClr val="0CB505"/>
              </a:solidFill>
              <a:latin typeface="UVN Mang Tre" panose="00000400000000000000" pitchFamily="2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8654" y="5695968"/>
            <a:ext cx="824663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E8E4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>
                <a:solidFill>
                  <a:srgbClr val="FF3E11"/>
                </a:solidFill>
                <a:latin typeface="UVN Dzung Dakao" panose="00000400000000000000" pitchFamily="2" charset="0"/>
              </a:rPr>
              <a:t>Mỗi lần thay chữ bằng số ta tính được gì của biểu thức đó?</a:t>
            </a:r>
            <a:endParaRPr lang="en-US" altLang="en-US" sz="2400" dirty="0">
              <a:solidFill>
                <a:srgbClr val="FF3E11"/>
              </a:solidFill>
              <a:latin typeface="UVN Dzung Dakao" panose="000004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8606" y="5658003"/>
            <a:ext cx="2873218" cy="996546"/>
            <a:chOff x="-2294770" y="5364038"/>
            <a:chExt cx="4416008" cy="1360839"/>
          </a:xfrm>
        </p:grpSpPr>
        <p:pic>
          <p:nvPicPr>
            <p:cNvPr id="40" name="9Slide.vn 77">
              <a:extLst>
                <a:ext uri="{FF2B5EF4-FFF2-40B4-BE49-F238E27FC236}">
                  <a16:creationId xmlns:a16="http://schemas.microsoft.com/office/drawing/2014/main" id="{515F735E-A24D-401A-A266-0761183B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94770" y="5364038"/>
              <a:ext cx="4416008" cy="13608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-705724" y="5736717"/>
              <a:ext cx="2810851" cy="630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FF6F4B"/>
                  </a:solidFill>
                  <a:latin typeface="UVN Nguyen Du" panose="04030805020802020802" pitchFamily="82" charset="0"/>
                </a:rPr>
                <a:t>Nhận xét: </a:t>
              </a:r>
              <a:endParaRPr lang="en-US" sz="2400">
                <a:solidFill>
                  <a:srgbClr val="FF6F4B"/>
                </a:solidFill>
                <a:latin typeface="UVN Nguyen Du" panose="04030805020802020802" pitchFamily="82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325238" y="6161749"/>
            <a:ext cx="855346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E8E4C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400">
                <a:solidFill>
                  <a:srgbClr val="FF3E11"/>
                </a:solidFill>
                <a:latin typeface="UVN Dzung Dakao" panose="00000400000000000000" pitchFamily="2" charset="0"/>
              </a:rPr>
              <a:t>Mỗi lần thay chữ bằng số ta tính được giá trị của biểu thức đó.</a:t>
            </a:r>
            <a:endParaRPr lang="en-US" altLang="en-US" sz="2400" dirty="0">
              <a:solidFill>
                <a:srgbClr val="FF3E11"/>
              </a:solidFill>
              <a:latin typeface="UVN Dzung Dakao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3455" y="3545631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D97B3"/>
                </a:solidFill>
                <a:latin typeface="UVN Nguyen Du" panose="04030805020802020802" pitchFamily="82" charset="0"/>
              </a:rPr>
              <a:t>6 x 10 = 60</a:t>
            </a:r>
          </a:p>
        </p:txBody>
      </p:sp>
      <p:sp>
        <p:nvSpPr>
          <p:cNvPr id="9" name="Rectangle 8"/>
          <p:cNvSpPr/>
          <p:nvPr/>
        </p:nvSpPr>
        <p:spPr>
          <a:xfrm>
            <a:off x="8696774" y="3116235"/>
            <a:ext cx="2050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D97B3"/>
                </a:solidFill>
                <a:latin typeface="UVN Nguyen Du" panose="04030805020802020802" pitchFamily="82" charset="0"/>
              </a:rPr>
              <a:t>18 : 6 =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52798" y="4985001"/>
            <a:ext cx="3188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D97B3"/>
                </a:solidFill>
                <a:latin typeface="UVN Nguyen Du" panose="04030805020802020802" pitchFamily="82" charset="0"/>
              </a:rPr>
              <a:t>100 + 56 = 156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57688" y="4902067"/>
            <a:ext cx="2587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D97B3"/>
                </a:solidFill>
                <a:latin typeface="UVN Nguyen Du" panose="04030805020802020802" pitchFamily="82" charset="0"/>
              </a:rPr>
              <a:t>97 – 37 = 60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6" grpId="0" animBg="1"/>
      <p:bldP spid="37" grpId="0" animBg="1"/>
      <p:bldP spid="38" grpId="0" animBg="1"/>
      <p:bldP spid="5" grpId="0" animBg="1"/>
      <p:bldP spid="5" grpId="1" animBg="1"/>
      <p:bldP spid="43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/>
          <p:nvPr/>
        </p:nvSpPr>
        <p:spPr>
          <a:xfrm>
            <a:off x="4913087" y="519607"/>
            <a:ext cx="666695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400" b="1" baseline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Tính </a:t>
            </a:r>
            <a:r>
              <a:rPr lang="en-US" altLang="en-US" sz="4400" b="1" baseline="0" dirty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giá trị của biểu thức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14122" y="300187"/>
            <a:ext cx="2598964" cy="1208283"/>
            <a:chOff x="3845379" y="2416145"/>
            <a:chExt cx="3237592" cy="13660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C752EF-CCF4-4031-996F-0C88F371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781138" y="1480386"/>
              <a:ext cx="1366074" cy="323759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350085" y="2591350"/>
              <a:ext cx="14077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25016" y="1373795"/>
            <a:ext cx="7327756" cy="1734546"/>
            <a:chOff x="2725016" y="1373795"/>
            <a:chExt cx="7327756" cy="1734546"/>
          </a:xfrm>
        </p:grpSpPr>
        <p:grpSp>
          <p:nvGrpSpPr>
            <p:cNvPr id="5" name="Group 4"/>
            <p:cNvGrpSpPr/>
            <p:nvPr/>
          </p:nvGrpSpPr>
          <p:grpSpPr>
            <a:xfrm>
              <a:off x="3284309" y="1373795"/>
              <a:ext cx="6768463" cy="1734546"/>
              <a:chOff x="3942900" y="1429381"/>
              <a:chExt cx="6768463" cy="173454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B997D47-9FEB-45A9-8033-C1633CC1E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2900" y="1429381"/>
                <a:ext cx="6768463" cy="1734546"/>
              </a:xfrm>
              <a:prstGeom prst="rect">
                <a:avLst/>
              </a:prstGeom>
            </p:spPr>
          </p:pic>
          <p:sp>
            <p:nvSpPr>
              <p:cNvPr id="14" name="Text Box 3"/>
              <p:cNvSpPr txBox="1"/>
              <p:nvPr/>
            </p:nvSpPr>
            <p:spPr>
              <a:xfrm>
                <a:off x="4913087" y="1973489"/>
                <a:ext cx="4930777" cy="64633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en-US" sz="3600" b="1" baseline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35 </a:t>
                </a:r>
                <a:r>
                  <a:rPr lang="en-US" altLang="en-US" sz="3600" b="1" baseline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+ 3 x </a:t>
                </a:r>
                <a:r>
                  <a:rPr lang="en-US" altLang="en-US" sz="3600" b="1" baseline="0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en-US" sz="3600" b="1" baseline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  với </a:t>
                </a:r>
                <a:r>
                  <a:rPr lang="en-US" altLang="en-US" sz="3600" b="1" baseline="0" dirty="0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n = 7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725016" y="1480636"/>
              <a:ext cx="944337" cy="1249864"/>
              <a:chOff x="2725016" y="1480636"/>
              <a:chExt cx="944337" cy="1249864"/>
            </a:xfrm>
          </p:grpSpPr>
          <p:sp>
            <p:nvSpPr>
              <p:cNvPr id="17" name="9Slide.vn 95">
                <a:extLst>
                  <a:ext uri="{FF2B5EF4-FFF2-40B4-BE49-F238E27FC236}">
                    <a16:creationId xmlns:a16="http://schemas.microsoft.com/office/drawing/2014/main" id="{19D77F50-A2DC-44F8-BF55-629CEAA7F20D}"/>
                  </a:ext>
                </a:extLst>
              </p:cNvPr>
              <p:cNvSpPr/>
              <p:nvPr/>
            </p:nvSpPr>
            <p:spPr>
              <a:xfrm>
                <a:off x="2725016" y="1692569"/>
                <a:ext cx="830381" cy="1037931"/>
              </a:xfrm>
              <a:custGeom>
                <a:avLst/>
                <a:gdLst>
                  <a:gd name="connsiteX0" fmla="*/ 234315 w 266742"/>
                  <a:gd name="connsiteY0" fmla="*/ 429578 h 429577"/>
                  <a:gd name="connsiteX1" fmla="*/ 231457 w 266742"/>
                  <a:gd name="connsiteY1" fmla="*/ 428625 h 429577"/>
                  <a:gd name="connsiteX2" fmla="*/ 148590 w 266742"/>
                  <a:gd name="connsiteY2" fmla="*/ 357188 h 429577"/>
                  <a:gd name="connsiteX3" fmla="*/ 115253 w 266742"/>
                  <a:gd name="connsiteY3" fmla="*/ 357188 h 429577"/>
                  <a:gd name="connsiteX4" fmla="*/ 40005 w 266742"/>
                  <a:gd name="connsiteY4" fmla="*/ 424815 h 429577"/>
                  <a:gd name="connsiteX5" fmla="*/ 26670 w 266742"/>
                  <a:gd name="connsiteY5" fmla="*/ 427672 h 429577"/>
                  <a:gd name="connsiteX6" fmla="*/ 0 w 266742"/>
                  <a:gd name="connsiteY6" fmla="*/ 389572 h 429577"/>
                  <a:gd name="connsiteX7" fmla="*/ 0 w 266742"/>
                  <a:gd name="connsiteY7" fmla="*/ 39052 h 429577"/>
                  <a:gd name="connsiteX8" fmla="*/ 34290 w 266742"/>
                  <a:gd name="connsiteY8" fmla="*/ 0 h 429577"/>
                  <a:gd name="connsiteX9" fmla="*/ 232410 w 266742"/>
                  <a:gd name="connsiteY9" fmla="*/ 0 h 429577"/>
                  <a:gd name="connsiteX10" fmla="*/ 266700 w 266742"/>
                  <a:gd name="connsiteY10" fmla="*/ 39052 h 429577"/>
                  <a:gd name="connsiteX11" fmla="*/ 266700 w 266742"/>
                  <a:gd name="connsiteY11" fmla="*/ 389572 h 429577"/>
                  <a:gd name="connsiteX12" fmla="*/ 234315 w 266742"/>
                  <a:gd name="connsiteY12" fmla="*/ 429578 h 42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742" h="429577">
                    <a:moveTo>
                      <a:pt x="234315" y="429578"/>
                    </a:moveTo>
                    <a:cubicBezTo>
                      <a:pt x="233363" y="429578"/>
                      <a:pt x="232410" y="429578"/>
                      <a:pt x="231457" y="428625"/>
                    </a:cubicBezTo>
                    <a:lnTo>
                      <a:pt x="148590" y="357188"/>
                    </a:lnTo>
                    <a:cubicBezTo>
                      <a:pt x="138113" y="348615"/>
                      <a:pt x="124778" y="348615"/>
                      <a:pt x="115253" y="357188"/>
                    </a:cubicBezTo>
                    <a:lnTo>
                      <a:pt x="40005" y="424815"/>
                    </a:lnTo>
                    <a:cubicBezTo>
                      <a:pt x="36195" y="427672"/>
                      <a:pt x="31432" y="429578"/>
                      <a:pt x="26670" y="427672"/>
                    </a:cubicBezTo>
                    <a:cubicBezTo>
                      <a:pt x="11430" y="423863"/>
                      <a:pt x="0" y="407670"/>
                      <a:pt x="0" y="389572"/>
                    </a:cubicBezTo>
                    <a:lnTo>
                      <a:pt x="0" y="39052"/>
                    </a:lnTo>
                    <a:cubicBezTo>
                      <a:pt x="0" y="17145"/>
                      <a:pt x="15240" y="0"/>
                      <a:pt x="34290" y="0"/>
                    </a:cubicBezTo>
                    <a:lnTo>
                      <a:pt x="232410" y="0"/>
                    </a:lnTo>
                    <a:cubicBezTo>
                      <a:pt x="251460" y="0"/>
                      <a:pt x="266700" y="18097"/>
                      <a:pt x="266700" y="39052"/>
                    </a:cubicBezTo>
                    <a:lnTo>
                      <a:pt x="266700" y="389572"/>
                    </a:lnTo>
                    <a:cubicBezTo>
                      <a:pt x="267653" y="411480"/>
                      <a:pt x="252413" y="428625"/>
                      <a:pt x="234315" y="429578"/>
                    </a:cubicBezTo>
                    <a:close/>
                  </a:path>
                </a:pathLst>
              </a:custGeom>
              <a:solidFill>
                <a:srgbClr val="D0D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2899265" y="1852695"/>
                <a:ext cx="7700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b="1">
                    <a:solidFill>
                      <a:srgbClr val="0088B8"/>
                    </a:solidFill>
                    <a:latin typeface="UVN Chim Bien Nang" panose="0209080305050A020404" pitchFamily="18" charset="0"/>
                    <a:cs typeface="Times New Roman" panose="02020603050405020304" charset="0"/>
                  </a:rPr>
                  <a:t>a)</a:t>
                </a:r>
                <a:endParaRPr lang="en-US" sz="2000">
                  <a:latin typeface="UVN Chim Bien Nang" panose="0209080305050A020404" pitchFamily="18" charset="0"/>
                </a:endParaRPr>
              </a:p>
            </p:txBody>
          </p:sp>
          <p:sp>
            <p:nvSpPr>
              <p:cNvPr id="19" name="9Slide.vn 676">
                <a:extLst>
                  <a:ext uri="{FF2B5EF4-FFF2-40B4-BE49-F238E27FC236}">
                    <a16:creationId xmlns:a16="http://schemas.microsoft.com/office/drawing/2014/main" id="{BF52DD67-60D1-4BE7-A2CE-D6563518C97B}"/>
                  </a:ext>
                </a:extLst>
              </p:cNvPr>
              <p:cNvSpPr/>
              <p:nvPr/>
            </p:nvSpPr>
            <p:spPr>
              <a:xfrm>
                <a:off x="2779029" y="1480636"/>
                <a:ext cx="179991" cy="637254"/>
              </a:xfrm>
              <a:custGeom>
                <a:avLst/>
                <a:gdLst>
                  <a:gd name="connsiteX0" fmla="*/ 118693 w 119682"/>
                  <a:gd name="connsiteY0" fmla="*/ 204309 h 387974"/>
                  <a:gd name="connsiteX1" fmla="*/ 118693 w 119682"/>
                  <a:gd name="connsiteY1" fmla="*/ 47718 h 387974"/>
                  <a:gd name="connsiteX2" fmla="*/ 32968 w 119682"/>
                  <a:gd name="connsiteY2" fmla="*/ 15714 h 387974"/>
                  <a:gd name="connsiteX3" fmla="*/ 22681 w 119682"/>
                  <a:gd name="connsiteY3" fmla="*/ 50004 h 387974"/>
                  <a:gd name="connsiteX4" fmla="*/ 22681 w 119682"/>
                  <a:gd name="connsiteY4" fmla="*/ 116869 h 387974"/>
                  <a:gd name="connsiteX5" fmla="*/ 22681 w 119682"/>
                  <a:gd name="connsiteY5" fmla="*/ 271174 h 387974"/>
                  <a:gd name="connsiteX6" fmla="*/ 100977 w 119682"/>
                  <a:gd name="connsiteY6" fmla="*/ 269460 h 387974"/>
                  <a:gd name="connsiteX7" fmla="*/ 100977 w 119682"/>
                  <a:gd name="connsiteY7" fmla="*/ 118012 h 387974"/>
                  <a:gd name="connsiteX8" fmla="*/ 88975 w 119682"/>
                  <a:gd name="connsiteY8" fmla="*/ 118012 h 387974"/>
                  <a:gd name="connsiteX9" fmla="*/ 88975 w 119682"/>
                  <a:gd name="connsiteY9" fmla="*/ 240313 h 387974"/>
                  <a:gd name="connsiteX10" fmla="*/ 87832 w 119682"/>
                  <a:gd name="connsiteY10" fmla="*/ 276318 h 387974"/>
                  <a:gd name="connsiteX11" fmla="*/ 34111 w 119682"/>
                  <a:gd name="connsiteY11" fmla="*/ 271174 h 387974"/>
                  <a:gd name="connsiteX12" fmla="*/ 34111 w 119682"/>
                  <a:gd name="connsiteY12" fmla="*/ 151731 h 387974"/>
                  <a:gd name="connsiteX13" fmla="*/ 34111 w 119682"/>
                  <a:gd name="connsiteY13" fmla="*/ 44860 h 387974"/>
                  <a:gd name="connsiteX14" fmla="*/ 100405 w 119682"/>
                  <a:gd name="connsiteY14" fmla="*/ 28287 h 387974"/>
                  <a:gd name="connsiteX15" fmla="*/ 106120 w 119682"/>
                  <a:gd name="connsiteY15" fmla="*/ 52290 h 387974"/>
                  <a:gd name="connsiteX16" fmla="*/ 106120 w 119682"/>
                  <a:gd name="connsiteY16" fmla="*/ 183163 h 387974"/>
                  <a:gd name="connsiteX17" fmla="*/ 106120 w 119682"/>
                  <a:gd name="connsiteY17" fmla="*/ 314037 h 387974"/>
                  <a:gd name="connsiteX18" fmla="*/ 90690 w 119682"/>
                  <a:gd name="connsiteY18" fmla="*/ 366043 h 387974"/>
                  <a:gd name="connsiteX19" fmla="*/ 27253 w 119682"/>
                  <a:gd name="connsiteY19" fmla="*/ 363757 h 387974"/>
                  <a:gd name="connsiteX20" fmla="*/ 12966 w 119682"/>
                  <a:gd name="connsiteY20" fmla="*/ 262602 h 387974"/>
                  <a:gd name="connsiteX21" fmla="*/ 12966 w 119682"/>
                  <a:gd name="connsiteY21" fmla="*/ 128871 h 387974"/>
                  <a:gd name="connsiteX22" fmla="*/ 964 w 119682"/>
                  <a:gd name="connsiteY22" fmla="*/ 128871 h 387974"/>
                  <a:gd name="connsiteX23" fmla="*/ 964 w 119682"/>
                  <a:gd name="connsiteY23" fmla="*/ 275175 h 387974"/>
                  <a:gd name="connsiteX24" fmla="*/ 16966 w 119682"/>
                  <a:gd name="connsiteY24" fmla="*/ 370615 h 387974"/>
                  <a:gd name="connsiteX25" fmla="*/ 76402 w 119682"/>
                  <a:gd name="connsiteY25" fmla="*/ 386046 h 387974"/>
                  <a:gd name="connsiteX26" fmla="*/ 117550 w 119682"/>
                  <a:gd name="connsiteY26" fmla="*/ 330610 h 387974"/>
                  <a:gd name="connsiteX27" fmla="*/ 118693 w 119682"/>
                  <a:gd name="connsiteY27" fmla="*/ 204309 h 38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682" h="387974">
                    <a:moveTo>
                      <a:pt x="118693" y="204309"/>
                    </a:moveTo>
                    <a:cubicBezTo>
                      <a:pt x="118693" y="152302"/>
                      <a:pt x="120408" y="99724"/>
                      <a:pt x="118693" y="47718"/>
                    </a:cubicBezTo>
                    <a:cubicBezTo>
                      <a:pt x="117550" y="7141"/>
                      <a:pt x="61543" y="-18005"/>
                      <a:pt x="32968" y="15714"/>
                    </a:cubicBezTo>
                    <a:cubicBezTo>
                      <a:pt x="24396" y="25429"/>
                      <a:pt x="23253" y="37431"/>
                      <a:pt x="22681" y="50004"/>
                    </a:cubicBezTo>
                    <a:cubicBezTo>
                      <a:pt x="22110" y="72292"/>
                      <a:pt x="22681" y="94581"/>
                      <a:pt x="22681" y="116869"/>
                    </a:cubicBezTo>
                    <a:cubicBezTo>
                      <a:pt x="22681" y="168304"/>
                      <a:pt x="20967" y="219739"/>
                      <a:pt x="22681" y="271174"/>
                    </a:cubicBezTo>
                    <a:cubicBezTo>
                      <a:pt x="24396" y="320895"/>
                      <a:pt x="97548" y="317466"/>
                      <a:pt x="100977" y="269460"/>
                    </a:cubicBezTo>
                    <a:cubicBezTo>
                      <a:pt x="104406" y="219739"/>
                      <a:pt x="100977" y="167733"/>
                      <a:pt x="100977" y="118012"/>
                    </a:cubicBezTo>
                    <a:cubicBezTo>
                      <a:pt x="100977" y="110583"/>
                      <a:pt x="88975" y="110583"/>
                      <a:pt x="88975" y="118012"/>
                    </a:cubicBezTo>
                    <a:cubicBezTo>
                      <a:pt x="88975" y="158589"/>
                      <a:pt x="88975" y="199737"/>
                      <a:pt x="88975" y="240313"/>
                    </a:cubicBezTo>
                    <a:cubicBezTo>
                      <a:pt x="88975" y="251743"/>
                      <a:pt x="91261" y="265459"/>
                      <a:pt x="87832" y="276318"/>
                    </a:cubicBezTo>
                    <a:cubicBezTo>
                      <a:pt x="79831" y="304893"/>
                      <a:pt x="35826" y="300321"/>
                      <a:pt x="34111" y="271174"/>
                    </a:cubicBezTo>
                    <a:cubicBezTo>
                      <a:pt x="32397" y="231169"/>
                      <a:pt x="34111" y="191164"/>
                      <a:pt x="34111" y="151731"/>
                    </a:cubicBezTo>
                    <a:cubicBezTo>
                      <a:pt x="34111" y="116298"/>
                      <a:pt x="31825" y="80293"/>
                      <a:pt x="34111" y="44860"/>
                    </a:cubicBezTo>
                    <a:cubicBezTo>
                      <a:pt x="36397" y="12285"/>
                      <a:pt x="80974" y="1426"/>
                      <a:pt x="100405" y="28287"/>
                    </a:cubicBezTo>
                    <a:cubicBezTo>
                      <a:pt x="106692" y="36859"/>
                      <a:pt x="106120" y="43146"/>
                      <a:pt x="106120" y="52290"/>
                    </a:cubicBezTo>
                    <a:cubicBezTo>
                      <a:pt x="106120" y="95724"/>
                      <a:pt x="106120" y="139729"/>
                      <a:pt x="106120" y="183163"/>
                    </a:cubicBezTo>
                    <a:cubicBezTo>
                      <a:pt x="106120" y="226597"/>
                      <a:pt x="106120" y="270603"/>
                      <a:pt x="106120" y="314037"/>
                    </a:cubicBezTo>
                    <a:cubicBezTo>
                      <a:pt x="106120" y="332325"/>
                      <a:pt x="105549" y="352899"/>
                      <a:pt x="90690" y="366043"/>
                    </a:cubicBezTo>
                    <a:cubicBezTo>
                      <a:pt x="73545" y="380902"/>
                      <a:pt x="43255" y="379188"/>
                      <a:pt x="27253" y="363757"/>
                    </a:cubicBezTo>
                    <a:cubicBezTo>
                      <a:pt x="4393" y="342040"/>
                      <a:pt x="12966" y="290034"/>
                      <a:pt x="12966" y="262602"/>
                    </a:cubicBezTo>
                    <a:cubicBezTo>
                      <a:pt x="12966" y="218025"/>
                      <a:pt x="12966" y="173448"/>
                      <a:pt x="12966" y="128871"/>
                    </a:cubicBezTo>
                    <a:cubicBezTo>
                      <a:pt x="12966" y="121441"/>
                      <a:pt x="964" y="121441"/>
                      <a:pt x="964" y="128871"/>
                    </a:cubicBezTo>
                    <a:cubicBezTo>
                      <a:pt x="964" y="177448"/>
                      <a:pt x="964" y="226597"/>
                      <a:pt x="964" y="275175"/>
                    </a:cubicBezTo>
                    <a:cubicBezTo>
                      <a:pt x="964" y="304893"/>
                      <a:pt x="-5894" y="347184"/>
                      <a:pt x="16966" y="370615"/>
                    </a:cubicBezTo>
                    <a:cubicBezTo>
                      <a:pt x="31825" y="386046"/>
                      <a:pt x="56400" y="391189"/>
                      <a:pt x="76402" y="386046"/>
                    </a:cubicBezTo>
                    <a:cubicBezTo>
                      <a:pt x="102691" y="379188"/>
                      <a:pt x="115264" y="356328"/>
                      <a:pt x="117550" y="330610"/>
                    </a:cubicBezTo>
                    <a:cubicBezTo>
                      <a:pt x="121551" y="288891"/>
                      <a:pt x="118693" y="246028"/>
                      <a:pt x="118693" y="204309"/>
                    </a:cubicBezTo>
                    <a:close/>
                  </a:path>
                </a:pathLst>
              </a:custGeom>
              <a:solidFill>
                <a:srgbClr val="666666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719273" y="3292440"/>
            <a:ext cx="7327756" cy="1734546"/>
            <a:chOff x="2702670" y="3139095"/>
            <a:chExt cx="7327756" cy="1734546"/>
          </a:xfrm>
        </p:grpSpPr>
        <p:grpSp>
          <p:nvGrpSpPr>
            <p:cNvPr id="22" name="Group 21"/>
            <p:cNvGrpSpPr/>
            <p:nvPr/>
          </p:nvGrpSpPr>
          <p:grpSpPr>
            <a:xfrm>
              <a:off x="3261963" y="3139095"/>
              <a:ext cx="6768463" cy="1734546"/>
              <a:chOff x="3942900" y="1429381"/>
              <a:chExt cx="6768463" cy="173454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B997D47-9FEB-45A9-8033-C1633CC1E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2900" y="1429381"/>
                <a:ext cx="6768463" cy="1734546"/>
              </a:xfrm>
              <a:prstGeom prst="rect">
                <a:avLst/>
              </a:prstGeom>
            </p:spPr>
          </p:pic>
          <p:sp>
            <p:nvSpPr>
              <p:cNvPr id="24" name="Text Box 3"/>
              <p:cNvSpPr txBox="1"/>
              <p:nvPr/>
            </p:nvSpPr>
            <p:spPr>
              <a:xfrm>
                <a:off x="4712988" y="1973488"/>
                <a:ext cx="5483350" cy="64633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3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168 – </a:t>
                </a:r>
                <a:r>
                  <a:rPr lang="en-US" altLang="en-US" sz="3600" b="1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3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 x 5   với </a:t>
                </a:r>
                <a:r>
                  <a:rPr lang="en-US" altLang="en-US" sz="3600" b="1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m = 9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702670" y="3245936"/>
              <a:ext cx="944337" cy="1249864"/>
              <a:chOff x="2725016" y="1480636"/>
              <a:chExt cx="944337" cy="1249864"/>
            </a:xfrm>
          </p:grpSpPr>
          <p:sp>
            <p:nvSpPr>
              <p:cNvPr id="26" name="9Slide.vn 95">
                <a:extLst>
                  <a:ext uri="{FF2B5EF4-FFF2-40B4-BE49-F238E27FC236}">
                    <a16:creationId xmlns:a16="http://schemas.microsoft.com/office/drawing/2014/main" id="{19D77F50-A2DC-44F8-BF55-629CEAA7F20D}"/>
                  </a:ext>
                </a:extLst>
              </p:cNvPr>
              <p:cNvSpPr/>
              <p:nvPr/>
            </p:nvSpPr>
            <p:spPr>
              <a:xfrm>
                <a:off x="2725016" y="1692569"/>
                <a:ext cx="830381" cy="1037931"/>
              </a:xfrm>
              <a:custGeom>
                <a:avLst/>
                <a:gdLst>
                  <a:gd name="connsiteX0" fmla="*/ 234315 w 266742"/>
                  <a:gd name="connsiteY0" fmla="*/ 429578 h 429577"/>
                  <a:gd name="connsiteX1" fmla="*/ 231457 w 266742"/>
                  <a:gd name="connsiteY1" fmla="*/ 428625 h 429577"/>
                  <a:gd name="connsiteX2" fmla="*/ 148590 w 266742"/>
                  <a:gd name="connsiteY2" fmla="*/ 357188 h 429577"/>
                  <a:gd name="connsiteX3" fmla="*/ 115253 w 266742"/>
                  <a:gd name="connsiteY3" fmla="*/ 357188 h 429577"/>
                  <a:gd name="connsiteX4" fmla="*/ 40005 w 266742"/>
                  <a:gd name="connsiteY4" fmla="*/ 424815 h 429577"/>
                  <a:gd name="connsiteX5" fmla="*/ 26670 w 266742"/>
                  <a:gd name="connsiteY5" fmla="*/ 427672 h 429577"/>
                  <a:gd name="connsiteX6" fmla="*/ 0 w 266742"/>
                  <a:gd name="connsiteY6" fmla="*/ 389572 h 429577"/>
                  <a:gd name="connsiteX7" fmla="*/ 0 w 266742"/>
                  <a:gd name="connsiteY7" fmla="*/ 39052 h 429577"/>
                  <a:gd name="connsiteX8" fmla="*/ 34290 w 266742"/>
                  <a:gd name="connsiteY8" fmla="*/ 0 h 429577"/>
                  <a:gd name="connsiteX9" fmla="*/ 232410 w 266742"/>
                  <a:gd name="connsiteY9" fmla="*/ 0 h 429577"/>
                  <a:gd name="connsiteX10" fmla="*/ 266700 w 266742"/>
                  <a:gd name="connsiteY10" fmla="*/ 39052 h 429577"/>
                  <a:gd name="connsiteX11" fmla="*/ 266700 w 266742"/>
                  <a:gd name="connsiteY11" fmla="*/ 389572 h 429577"/>
                  <a:gd name="connsiteX12" fmla="*/ 234315 w 266742"/>
                  <a:gd name="connsiteY12" fmla="*/ 429578 h 42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742" h="429577">
                    <a:moveTo>
                      <a:pt x="234315" y="429578"/>
                    </a:moveTo>
                    <a:cubicBezTo>
                      <a:pt x="233363" y="429578"/>
                      <a:pt x="232410" y="429578"/>
                      <a:pt x="231457" y="428625"/>
                    </a:cubicBezTo>
                    <a:lnTo>
                      <a:pt x="148590" y="357188"/>
                    </a:lnTo>
                    <a:cubicBezTo>
                      <a:pt x="138113" y="348615"/>
                      <a:pt x="124778" y="348615"/>
                      <a:pt x="115253" y="357188"/>
                    </a:cubicBezTo>
                    <a:lnTo>
                      <a:pt x="40005" y="424815"/>
                    </a:lnTo>
                    <a:cubicBezTo>
                      <a:pt x="36195" y="427672"/>
                      <a:pt x="31432" y="429578"/>
                      <a:pt x="26670" y="427672"/>
                    </a:cubicBezTo>
                    <a:cubicBezTo>
                      <a:pt x="11430" y="423863"/>
                      <a:pt x="0" y="407670"/>
                      <a:pt x="0" y="389572"/>
                    </a:cubicBezTo>
                    <a:lnTo>
                      <a:pt x="0" y="39052"/>
                    </a:lnTo>
                    <a:cubicBezTo>
                      <a:pt x="0" y="17145"/>
                      <a:pt x="15240" y="0"/>
                      <a:pt x="34290" y="0"/>
                    </a:cubicBezTo>
                    <a:lnTo>
                      <a:pt x="232410" y="0"/>
                    </a:lnTo>
                    <a:cubicBezTo>
                      <a:pt x="251460" y="0"/>
                      <a:pt x="266700" y="18097"/>
                      <a:pt x="266700" y="39052"/>
                    </a:cubicBezTo>
                    <a:lnTo>
                      <a:pt x="266700" y="389572"/>
                    </a:lnTo>
                    <a:cubicBezTo>
                      <a:pt x="267653" y="411480"/>
                      <a:pt x="252413" y="428625"/>
                      <a:pt x="234315" y="429578"/>
                    </a:cubicBezTo>
                    <a:close/>
                  </a:path>
                </a:pathLst>
              </a:custGeom>
              <a:solidFill>
                <a:srgbClr val="D0D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899265" y="1852695"/>
                <a:ext cx="7700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b="1">
                    <a:solidFill>
                      <a:srgbClr val="0088B8"/>
                    </a:solidFill>
                    <a:latin typeface="UVN Chim Bien Nang" panose="0209080305050A020404" pitchFamily="18" charset="0"/>
                    <a:cs typeface="Times New Roman" panose="02020603050405020304" charset="0"/>
                  </a:rPr>
                  <a:t>b)</a:t>
                </a:r>
                <a:endParaRPr lang="en-US" sz="2000">
                  <a:latin typeface="UVN Chim Bien Nang" panose="0209080305050A020404" pitchFamily="18" charset="0"/>
                </a:endParaRPr>
              </a:p>
            </p:txBody>
          </p:sp>
          <p:sp>
            <p:nvSpPr>
              <p:cNvPr id="28" name="9Slide.vn 676">
                <a:extLst>
                  <a:ext uri="{FF2B5EF4-FFF2-40B4-BE49-F238E27FC236}">
                    <a16:creationId xmlns:a16="http://schemas.microsoft.com/office/drawing/2014/main" id="{BF52DD67-60D1-4BE7-A2CE-D6563518C97B}"/>
                  </a:ext>
                </a:extLst>
              </p:cNvPr>
              <p:cNvSpPr/>
              <p:nvPr/>
            </p:nvSpPr>
            <p:spPr>
              <a:xfrm>
                <a:off x="2779029" y="1480636"/>
                <a:ext cx="179991" cy="637254"/>
              </a:xfrm>
              <a:custGeom>
                <a:avLst/>
                <a:gdLst>
                  <a:gd name="connsiteX0" fmla="*/ 118693 w 119682"/>
                  <a:gd name="connsiteY0" fmla="*/ 204309 h 387974"/>
                  <a:gd name="connsiteX1" fmla="*/ 118693 w 119682"/>
                  <a:gd name="connsiteY1" fmla="*/ 47718 h 387974"/>
                  <a:gd name="connsiteX2" fmla="*/ 32968 w 119682"/>
                  <a:gd name="connsiteY2" fmla="*/ 15714 h 387974"/>
                  <a:gd name="connsiteX3" fmla="*/ 22681 w 119682"/>
                  <a:gd name="connsiteY3" fmla="*/ 50004 h 387974"/>
                  <a:gd name="connsiteX4" fmla="*/ 22681 w 119682"/>
                  <a:gd name="connsiteY4" fmla="*/ 116869 h 387974"/>
                  <a:gd name="connsiteX5" fmla="*/ 22681 w 119682"/>
                  <a:gd name="connsiteY5" fmla="*/ 271174 h 387974"/>
                  <a:gd name="connsiteX6" fmla="*/ 100977 w 119682"/>
                  <a:gd name="connsiteY6" fmla="*/ 269460 h 387974"/>
                  <a:gd name="connsiteX7" fmla="*/ 100977 w 119682"/>
                  <a:gd name="connsiteY7" fmla="*/ 118012 h 387974"/>
                  <a:gd name="connsiteX8" fmla="*/ 88975 w 119682"/>
                  <a:gd name="connsiteY8" fmla="*/ 118012 h 387974"/>
                  <a:gd name="connsiteX9" fmla="*/ 88975 w 119682"/>
                  <a:gd name="connsiteY9" fmla="*/ 240313 h 387974"/>
                  <a:gd name="connsiteX10" fmla="*/ 87832 w 119682"/>
                  <a:gd name="connsiteY10" fmla="*/ 276318 h 387974"/>
                  <a:gd name="connsiteX11" fmla="*/ 34111 w 119682"/>
                  <a:gd name="connsiteY11" fmla="*/ 271174 h 387974"/>
                  <a:gd name="connsiteX12" fmla="*/ 34111 w 119682"/>
                  <a:gd name="connsiteY12" fmla="*/ 151731 h 387974"/>
                  <a:gd name="connsiteX13" fmla="*/ 34111 w 119682"/>
                  <a:gd name="connsiteY13" fmla="*/ 44860 h 387974"/>
                  <a:gd name="connsiteX14" fmla="*/ 100405 w 119682"/>
                  <a:gd name="connsiteY14" fmla="*/ 28287 h 387974"/>
                  <a:gd name="connsiteX15" fmla="*/ 106120 w 119682"/>
                  <a:gd name="connsiteY15" fmla="*/ 52290 h 387974"/>
                  <a:gd name="connsiteX16" fmla="*/ 106120 w 119682"/>
                  <a:gd name="connsiteY16" fmla="*/ 183163 h 387974"/>
                  <a:gd name="connsiteX17" fmla="*/ 106120 w 119682"/>
                  <a:gd name="connsiteY17" fmla="*/ 314037 h 387974"/>
                  <a:gd name="connsiteX18" fmla="*/ 90690 w 119682"/>
                  <a:gd name="connsiteY18" fmla="*/ 366043 h 387974"/>
                  <a:gd name="connsiteX19" fmla="*/ 27253 w 119682"/>
                  <a:gd name="connsiteY19" fmla="*/ 363757 h 387974"/>
                  <a:gd name="connsiteX20" fmla="*/ 12966 w 119682"/>
                  <a:gd name="connsiteY20" fmla="*/ 262602 h 387974"/>
                  <a:gd name="connsiteX21" fmla="*/ 12966 w 119682"/>
                  <a:gd name="connsiteY21" fmla="*/ 128871 h 387974"/>
                  <a:gd name="connsiteX22" fmla="*/ 964 w 119682"/>
                  <a:gd name="connsiteY22" fmla="*/ 128871 h 387974"/>
                  <a:gd name="connsiteX23" fmla="*/ 964 w 119682"/>
                  <a:gd name="connsiteY23" fmla="*/ 275175 h 387974"/>
                  <a:gd name="connsiteX24" fmla="*/ 16966 w 119682"/>
                  <a:gd name="connsiteY24" fmla="*/ 370615 h 387974"/>
                  <a:gd name="connsiteX25" fmla="*/ 76402 w 119682"/>
                  <a:gd name="connsiteY25" fmla="*/ 386046 h 387974"/>
                  <a:gd name="connsiteX26" fmla="*/ 117550 w 119682"/>
                  <a:gd name="connsiteY26" fmla="*/ 330610 h 387974"/>
                  <a:gd name="connsiteX27" fmla="*/ 118693 w 119682"/>
                  <a:gd name="connsiteY27" fmla="*/ 204309 h 38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682" h="387974">
                    <a:moveTo>
                      <a:pt x="118693" y="204309"/>
                    </a:moveTo>
                    <a:cubicBezTo>
                      <a:pt x="118693" y="152302"/>
                      <a:pt x="120408" y="99724"/>
                      <a:pt x="118693" y="47718"/>
                    </a:cubicBezTo>
                    <a:cubicBezTo>
                      <a:pt x="117550" y="7141"/>
                      <a:pt x="61543" y="-18005"/>
                      <a:pt x="32968" y="15714"/>
                    </a:cubicBezTo>
                    <a:cubicBezTo>
                      <a:pt x="24396" y="25429"/>
                      <a:pt x="23253" y="37431"/>
                      <a:pt x="22681" y="50004"/>
                    </a:cubicBezTo>
                    <a:cubicBezTo>
                      <a:pt x="22110" y="72292"/>
                      <a:pt x="22681" y="94581"/>
                      <a:pt x="22681" y="116869"/>
                    </a:cubicBezTo>
                    <a:cubicBezTo>
                      <a:pt x="22681" y="168304"/>
                      <a:pt x="20967" y="219739"/>
                      <a:pt x="22681" y="271174"/>
                    </a:cubicBezTo>
                    <a:cubicBezTo>
                      <a:pt x="24396" y="320895"/>
                      <a:pt x="97548" y="317466"/>
                      <a:pt x="100977" y="269460"/>
                    </a:cubicBezTo>
                    <a:cubicBezTo>
                      <a:pt x="104406" y="219739"/>
                      <a:pt x="100977" y="167733"/>
                      <a:pt x="100977" y="118012"/>
                    </a:cubicBezTo>
                    <a:cubicBezTo>
                      <a:pt x="100977" y="110583"/>
                      <a:pt x="88975" y="110583"/>
                      <a:pt x="88975" y="118012"/>
                    </a:cubicBezTo>
                    <a:cubicBezTo>
                      <a:pt x="88975" y="158589"/>
                      <a:pt x="88975" y="199737"/>
                      <a:pt x="88975" y="240313"/>
                    </a:cubicBezTo>
                    <a:cubicBezTo>
                      <a:pt x="88975" y="251743"/>
                      <a:pt x="91261" y="265459"/>
                      <a:pt x="87832" y="276318"/>
                    </a:cubicBezTo>
                    <a:cubicBezTo>
                      <a:pt x="79831" y="304893"/>
                      <a:pt x="35826" y="300321"/>
                      <a:pt x="34111" y="271174"/>
                    </a:cubicBezTo>
                    <a:cubicBezTo>
                      <a:pt x="32397" y="231169"/>
                      <a:pt x="34111" y="191164"/>
                      <a:pt x="34111" y="151731"/>
                    </a:cubicBezTo>
                    <a:cubicBezTo>
                      <a:pt x="34111" y="116298"/>
                      <a:pt x="31825" y="80293"/>
                      <a:pt x="34111" y="44860"/>
                    </a:cubicBezTo>
                    <a:cubicBezTo>
                      <a:pt x="36397" y="12285"/>
                      <a:pt x="80974" y="1426"/>
                      <a:pt x="100405" y="28287"/>
                    </a:cubicBezTo>
                    <a:cubicBezTo>
                      <a:pt x="106692" y="36859"/>
                      <a:pt x="106120" y="43146"/>
                      <a:pt x="106120" y="52290"/>
                    </a:cubicBezTo>
                    <a:cubicBezTo>
                      <a:pt x="106120" y="95724"/>
                      <a:pt x="106120" y="139729"/>
                      <a:pt x="106120" y="183163"/>
                    </a:cubicBezTo>
                    <a:cubicBezTo>
                      <a:pt x="106120" y="226597"/>
                      <a:pt x="106120" y="270603"/>
                      <a:pt x="106120" y="314037"/>
                    </a:cubicBezTo>
                    <a:cubicBezTo>
                      <a:pt x="106120" y="332325"/>
                      <a:pt x="105549" y="352899"/>
                      <a:pt x="90690" y="366043"/>
                    </a:cubicBezTo>
                    <a:cubicBezTo>
                      <a:pt x="73545" y="380902"/>
                      <a:pt x="43255" y="379188"/>
                      <a:pt x="27253" y="363757"/>
                    </a:cubicBezTo>
                    <a:cubicBezTo>
                      <a:pt x="4393" y="342040"/>
                      <a:pt x="12966" y="290034"/>
                      <a:pt x="12966" y="262602"/>
                    </a:cubicBezTo>
                    <a:cubicBezTo>
                      <a:pt x="12966" y="218025"/>
                      <a:pt x="12966" y="173448"/>
                      <a:pt x="12966" y="128871"/>
                    </a:cubicBezTo>
                    <a:cubicBezTo>
                      <a:pt x="12966" y="121441"/>
                      <a:pt x="964" y="121441"/>
                      <a:pt x="964" y="128871"/>
                    </a:cubicBezTo>
                    <a:cubicBezTo>
                      <a:pt x="964" y="177448"/>
                      <a:pt x="964" y="226597"/>
                      <a:pt x="964" y="275175"/>
                    </a:cubicBezTo>
                    <a:cubicBezTo>
                      <a:pt x="964" y="304893"/>
                      <a:pt x="-5894" y="347184"/>
                      <a:pt x="16966" y="370615"/>
                    </a:cubicBezTo>
                    <a:cubicBezTo>
                      <a:pt x="31825" y="386046"/>
                      <a:pt x="56400" y="391189"/>
                      <a:pt x="76402" y="386046"/>
                    </a:cubicBezTo>
                    <a:cubicBezTo>
                      <a:pt x="102691" y="379188"/>
                      <a:pt x="115264" y="356328"/>
                      <a:pt x="117550" y="330610"/>
                    </a:cubicBezTo>
                    <a:cubicBezTo>
                      <a:pt x="121551" y="288891"/>
                      <a:pt x="118693" y="246028"/>
                      <a:pt x="118693" y="204309"/>
                    </a:cubicBezTo>
                    <a:close/>
                  </a:path>
                </a:pathLst>
              </a:custGeom>
              <a:solidFill>
                <a:srgbClr val="666666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59020" y="3355385"/>
            <a:ext cx="6547852" cy="3259205"/>
            <a:chOff x="2959020" y="3355385"/>
            <a:chExt cx="6547852" cy="32592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997D47-9FEB-45A9-8033-C1633CC1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9020" y="3355385"/>
              <a:ext cx="6547852" cy="3259205"/>
            </a:xfrm>
            <a:prstGeom prst="rect">
              <a:avLst/>
            </a:prstGeom>
          </p:spPr>
        </p:pic>
        <p:sp>
          <p:nvSpPr>
            <p:cNvPr id="30" name="Text Box 3"/>
            <p:cNvSpPr txBox="1"/>
            <p:nvPr/>
          </p:nvSpPr>
          <p:spPr>
            <a:xfrm>
              <a:off x="3518397" y="3996862"/>
              <a:ext cx="5429098" cy="230832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600" b="1" baseline="0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ới </a:t>
              </a:r>
              <a:r>
                <a:rPr lang="en-US" altLang="en-US" sz="3600" b="1" baseline="0" dirty="0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n </a:t>
              </a:r>
              <a:r>
                <a:rPr lang="en-US" altLang="en-US" sz="3600" b="1" baseline="0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= 7 ta</a:t>
              </a:r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 có </a:t>
              </a:r>
            </a:p>
            <a:p>
              <a:pPr algn="ctr"/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35 + 3 x n = 35+ 3 x 7</a:t>
              </a:r>
            </a:p>
            <a:p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		     = 35 + 21 </a:t>
              </a:r>
            </a:p>
            <a:p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		     = 56 </a:t>
              </a:r>
              <a:endParaRPr lang="en-US" altLang="en-US" sz="3600" b="1" baseline="0" dirty="0">
                <a:solidFill>
                  <a:srgbClr val="42858E"/>
                </a:solidFill>
                <a:latin typeface="UVN Chim Bien Nang" panose="0209080305050A0204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 Box 2"/>
          <p:cNvSpPr txBox="1"/>
          <p:nvPr/>
        </p:nvSpPr>
        <p:spPr>
          <a:xfrm>
            <a:off x="4913087" y="519607"/>
            <a:ext cx="666695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400" b="1" baseline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Tính </a:t>
            </a:r>
            <a:r>
              <a:rPr lang="en-US" altLang="en-US" sz="4400" b="1" baseline="0" dirty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giá trị của biểu thức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14122" y="300187"/>
            <a:ext cx="2598964" cy="1208283"/>
            <a:chOff x="3845379" y="2416145"/>
            <a:chExt cx="3237592" cy="136607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7C752EF-CCF4-4031-996F-0C88F371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4781138" y="1480386"/>
              <a:ext cx="1366074" cy="323759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350085" y="2591350"/>
              <a:ext cx="14077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725016" y="1373795"/>
            <a:ext cx="7327756" cy="1734546"/>
            <a:chOff x="2725016" y="1373795"/>
            <a:chExt cx="7327756" cy="1734546"/>
          </a:xfrm>
        </p:grpSpPr>
        <p:grpSp>
          <p:nvGrpSpPr>
            <p:cNvPr id="46" name="Group 45"/>
            <p:cNvGrpSpPr/>
            <p:nvPr/>
          </p:nvGrpSpPr>
          <p:grpSpPr>
            <a:xfrm>
              <a:off x="3284309" y="1373795"/>
              <a:ext cx="6768463" cy="1734546"/>
              <a:chOff x="3942900" y="1429381"/>
              <a:chExt cx="6768463" cy="1734546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B997D47-9FEB-45A9-8033-C1633CC1E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2900" y="1429381"/>
                <a:ext cx="6768463" cy="1734546"/>
              </a:xfrm>
              <a:prstGeom prst="rect">
                <a:avLst/>
              </a:prstGeom>
            </p:spPr>
          </p:pic>
          <p:sp>
            <p:nvSpPr>
              <p:cNvPr id="52" name="Text Box 3"/>
              <p:cNvSpPr txBox="1"/>
              <p:nvPr/>
            </p:nvSpPr>
            <p:spPr>
              <a:xfrm>
                <a:off x="4913087" y="1973489"/>
                <a:ext cx="4930777" cy="64633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altLang="en-US" sz="3600" b="1" baseline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35 </a:t>
                </a:r>
                <a:r>
                  <a:rPr lang="en-US" altLang="en-US" sz="3600" b="1" baseline="0" dirty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+ 3 x </a:t>
                </a:r>
                <a:r>
                  <a:rPr lang="en-US" altLang="en-US" sz="3600" b="1" baseline="0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en-US" sz="3600" b="1" baseline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  với </a:t>
                </a:r>
                <a:r>
                  <a:rPr lang="en-US" altLang="en-US" sz="3600" b="1" baseline="0" dirty="0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n = 7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725016" y="1480636"/>
              <a:ext cx="944337" cy="1249864"/>
              <a:chOff x="2725016" y="1480636"/>
              <a:chExt cx="944337" cy="1249864"/>
            </a:xfrm>
          </p:grpSpPr>
          <p:sp>
            <p:nvSpPr>
              <p:cNvPr id="48" name="9Slide.vn 95">
                <a:extLst>
                  <a:ext uri="{FF2B5EF4-FFF2-40B4-BE49-F238E27FC236}">
                    <a16:creationId xmlns:a16="http://schemas.microsoft.com/office/drawing/2014/main" id="{19D77F50-A2DC-44F8-BF55-629CEAA7F20D}"/>
                  </a:ext>
                </a:extLst>
              </p:cNvPr>
              <p:cNvSpPr/>
              <p:nvPr/>
            </p:nvSpPr>
            <p:spPr>
              <a:xfrm>
                <a:off x="2725016" y="1692569"/>
                <a:ext cx="830381" cy="1037931"/>
              </a:xfrm>
              <a:custGeom>
                <a:avLst/>
                <a:gdLst>
                  <a:gd name="connsiteX0" fmla="*/ 234315 w 266742"/>
                  <a:gd name="connsiteY0" fmla="*/ 429578 h 429577"/>
                  <a:gd name="connsiteX1" fmla="*/ 231457 w 266742"/>
                  <a:gd name="connsiteY1" fmla="*/ 428625 h 429577"/>
                  <a:gd name="connsiteX2" fmla="*/ 148590 w 266742"/>
                  <a:gd name="connsiteY2" fmla="*/ 357188 h 429577"/>
                  <a:gd name="connsiteX3" fmla="*/ 115253 w 266742"/>
                  <a:gd name="connsiteY3" fmla="*/ 357188 h 429577"/>
                  <a:gd name="connsiteX4" fmla="*/ 40005 w 266742"/>
                  <a:gd name="connsiteY4" fmla="*/ 424815 h 429577"/>
                  <a:gd name="connsiteX5" fmla="*/ 26670 w 266742"/>
                  <a:gd name="connsiteY5" fmla="*/ 427672 h 429577"/>
                  <a:gd name="connsiteX6" fmla="*/ 0 w 266742"/>
                  <a:gd name="connsiteY6" fmla="*/ 389572 h 429577"/>
                  <a:gd name="connsiteX7" fmla="*/ 0 w 266742"/>
                  <a:gd name="connsiteY7" fmla="*/ 39052 h 429577"/>
                  <a:gd name="connsiteX8" fmla="*/ 34290 w 266742"/>
                  <a:gd name="connsiteY8" fmla="*/ 0 h 429577"/>
                  <a:gd name="connsiteX9" fmla="*/ 232410 w 266742"/>
                  <a:gd name="connsiteY9" fmla="*/ 0 h 429577"/>
                  <a:gd name="connsiteX10" fmla="*/ 266700 w 266742"/>
                  <a:gd name="connsiteY10" fmla="*/ 39052 h 429577"/>
                  <a:gd name="connsiteX11" fmla="*/ 266700 w 266742"/>
                  <a:gd name="connsiteY11" fmla="*/ 389572 h 429577"/>
                  <a:gd name="connsiteX12" fmla="*/ 234315 w 266742"/>
                  <a:gd name="connsiteY12" fmla="*/ 429578 h 42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742" h="429577">
                    <a:moveTo>
                      <a:pt x="234315" y="429578"/>
                    </a:moveTo>
                    <a:cubicBezTo>
                      <a:pt x="233363" y="429578"/>
                      <a:pt x="232410" y="429578"/>
                      <a:pt x="231457" y="428625"/>
                    </a:cubicBezTo>
                    <a:lnTo>
                      <a:pt x="148590" y="357188"/>
                    </a:lnTo>
                    <a:cubicBezTo>
                      <a:pt x="138113" y="348615"/>
                      <a:pt x="124778" y="348615"/>
                      <a:pt x="115253" y="357188"/>
                    </a:cubicBezTo>
                    <a:lnTo>
                      <a:pt x="40005" y="424815"/>
                    </a:lnTo>
                    <a:cubicBezTo>
                      <a:pt x="36195" y="427672"/>
                      <a:pt x="31432" y="429578"/>
                      <a:pt x="26670" y="427672"/>
                    </a:cubicBezTo>
                    <a:cubicBezTo>
                      <a:pt x="11430" y="423863"/>
                      <a:pt x="0" y="407670"/>
                      <a:pt x="0" y="389572"/>
                    </a:cubicBezTo>
                    <a:lnTo>
                      <a:pt x="0" y="39052"/>
                    </a:lnTo>
                    <a:cubicBezTo>
                      <a:pt x="0" y="17145"/>
                      <a:pt x="15240" y="0"/>
                      <a:pt x="34290" y="0"/>
                    </a:cubicBezTo>
                    <a:lnTo>
                      <a:pt x="232410" y="0"/>
                    </a:lnTo>
                    <a:cubicBezTo>
                      <a:pt x="251460" y="0"/>
                      <a:pt x="266700" y="18097"/>
                      <a:pt x="266700" y="39052"/>
                    </a:cubicBezTo>
                    <a:lnTo>
                      <a:pt x="266700" y="389572"/>
                    </a:lnTo>
                    <a:cubicBezTo>
                      <a:pt x="267653" y="411480"/>
                      <a:pt x="252413" y="428625"/>
                      <a:pt x="234315" y="429578"/>
                    </a:cubicBezTo>
                    <a:close/>
                  </a:path>
                </a:pathLst>
              </a:custGeom>
              <a:solidFill>
                <a:srgbClr val="D0D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899265" y="1852695"/>
                <a:ext cx="7700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b="1">
                    <a:solidFill>
                      <a:srgbClr val="0088B8"/>
                    </a:solidFill>
                    <a:latin typeface="UVN Chim Bien Nang" panose="0209080305050A020404" pitchFamily="18" charset="0"/>
                    <a:cs typeface="Times New Roman" panose="02020603050405020304" charset="0"/>
                  </a:rPr>
                  <a:t>a)</a:t>
                </a:r>
                <a:endParaRPr lang="en-US" sz="2000">
                  <a:latin typeface="UVN Chim Bien Nang" panose="0209080305050A020404" pitchFamily="18" charset="0"/>
                </a:endParaRPr>
              </a:p>
            </p:txBody>
          </p:sp>
          <p:sp>
            <p:nvSpPr>
              <p:cNvPr id="50" name="9Slide.vn 676">
                <a:extLst>
                  <a:ext uri="{FF2B5EF4-FFF2-40B4-BE49-F238E27FC236}">
                    <a16:creationId xmlns:a16="http://schemas.microsoft.com/office/drawing/2014/main" id="{BF52DD67-60D1-4BE7-A2CE-D6563518C97B}"/>
                  </a:ext>
                </a:extLst>
              </p:cNvPr>
              <p:cNvSpPr/>
              <p:nvPr/>
            </p:nvSpPr>
            <p:spPr>
              <a:xfrm>
                <a:off x="2779029" y="1480636"/>
                <a:ext cx="179991" cy="637254"/>
              </a:xfrm>
              <a:custGeom>
                <a:avLst/>
                <a:gdLst>
                  <a:gd name="connsiteX0" fmla="*/ 118693 w 119682"/>
                  <a:gd name="connsiteY0" fmla="*/ 204309 h 387974"/>
                  <a:gd name="connsiteX1" fmla="*/ 118693 w 119682"/>
                  <a:gd name="connsiteY1" fmla="*/ 47718 h 387974"/>
                  <a:gd name="connsiteX2" fmla="*/ 32968 w 119682"/>
                  <a:gd name="connsiteY2" fmla="*/ 15714 h 387974"/>
                  <a:gd name="connsiteX3" fmla="*/ 22681 w 119682"/>
                  <a:gd name="connsiteY3" fmla="*/ 50004 h 387974"/>
                  <a:gd name="connsiteX4" fmla="*/ 22681 w 119682"/>
                  <a:gd name="connsiteY4" fmla="*/ 116869 h 387974"/>
                  <a:gd name="connsiteX5" fmla="*/ 22681 w 119682"/>
                  <a:gd name="connsiteY5" fmla="*/ 271174 h 387974"/>
                  <a:gd name="connsiteX6" fmla="*/ 100977 w 119682"/>
                  <a:gd name="connsiteY6" fmla="*/ 269460 h 387974"/>
                  <a:gd name="connsiteX7" fmla="*/ 100977 w 119682"/>
                  <a:gd name="connsiteY7" fmla="*/ 118012 h 387974"/>
                  <a:gd name="connsiteX8" fmla="*/ 88975 w 119682"/>
                  <a:gd name="connsiteY8" fmla="*/ 118012 h 387974"/>
                  <a:gd name="connsiteX9" fmla="*/ 88975 w 119682"/>
                  <a:gd name="connsiteY9" fmla="*/ 240313 h 387974"/>
                  <a:gd name="connsiteX10" fmla="*/ 87832 w 119682"/>
                  <a:gd name="connsiteY10" fmla="*/ 276318 h 387974"/>
                  <a:gd name="connsiteX11" fmla="*/ 34111 w 119682"/>
                  <a:gd name="connsiteY11" fmla="*/ 271174 h 387974"/>
                  <a:gd name="connsiteX12" fmla="*/ 34111 w 119682"/>
                  <a:gd name="connsiteY12" fmla="*/ 151731 h 387974"/>
                  <a:gd name="connsiteX13" fmla="*/ 34111 w 119682"/>
                  <a:gd name="connsiteY13" fmla="*/ 44860 h 387974"/>
                  <a:gd name="connsiteX14" fmla="*/ 100405 w 119682"/>
                  <a:gd name="connsiteY14" fmla="*/ 28287 h 387974"/>
                  <a:gd name="connsiteX15" fmla="*/ 106120 w 119682"/>
                  <a:gd name="connsiteY15" fmla="*/ 52290 h 387974"/>
                  <a:gd name="connsiteX16" fmla="*/ 106120 w 119682"/>
                  <a:gd name="connsiteY16" fmla="*/ 183163 h 387974"/>
                  <a:gd name="connsiteX17" fmla="*/ 106120 w 119682"/>
                  <a:gd name="connsiteY17" fmla="*/ 314037 h 387974"/>
                  <a:gd name="connsiteX18" fmla="*/ 90690 w 119682"/>
                  <a:gd name="connsiteY18" fmla="*/ 366043 h 387974"/>
                  <a:gd name="connsiteX19" fmla="*/ 27253 w 119682"/>
                  <a:gd name="connsiteY19" fmla="*/ 363757 h 387974"/>
                  <a:gd name="connsiteX20" fmla="*/ 12966 w 119682"/>
                  <a:gd name="connsiteY20" fmla="*/ 262602 h 387974"/>
                  <a:gd name="connsiteX21" fmla="*/ 12966 w 119682"/>
                  <a:gd name="connsiteY21" fmla="*/ 128871 h 387974"/>
                  <a:gd name="connsiteX22" fmla="*/ 964 w 119682"/>
                  <a:gd name="connsiteY22" fmla="*/ 128871 h 387974"/>
                  <a:gd name="connsiteX23" fmla="*/ 964 w 119682"/>
                  <a:gd name="connsiteY23" fmla="*/ 275175 h 387974"/>
                  <a:gd name="connsiteX24" fmla="*/ 16966 w 119682"/>
                  <a:gd name="connsiteY24" fmla="*/ 370615 h 387974"/>
                  <a:gd name="connsiteX25" fmla="*/ 76402 w 119682"/>
                  <a:gd name="connsiteY25" fmla="*/ 386046 h 387974"/>
                  <a:gd name="connsiteX26" fmla="*/ 117550 w 119682"/>
                  <a:gd name="connsiteY26" fmla="*/ 330610 h 387974"/>
                  <a:gd name="connsiteX27" fmla="*/ 118693 w 119682"/>
                  <a:gd name="connsiteY27" fmla="*/ 204309 h 38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682" h="387974">
                    <a:moveTo>
                      <a:pt x="118693" y="204309"/>
                    </a:moveTo>
                    <a:cubicBezTo>
                      <a:pt x="118693" y="152302"/>
                      <a:pt x="120408" y="99724"/>
                      <a:pt x="118693" y="47718"/>
                    </a:cubicBezTo>
                    <a:cubicBezTo>
                      <a:pt x="117550" y="7141"/>
                      <a:pt x="61543" y="-18005"/>
                      <a:pt x="32968" y="15714"/>
                    </a:cubicBezTo>
                    <a:cubicBezTo>
                      <a:pt x="24396" y="25429"/>
                      <a:pt x="23253" y="37431"/>
                      <a:pt x="22681" y="50004"/>
                    </a:cubicBezTo>
                    <a:cubicBezTo>
                      <a:pt x="22110" y="72292"/>
                      <a:pt x="22681" y="94581"/>
                      <a:pt x="22681" y="116869"/>
                    </a:cubicBezTo>
                    <a:cubicBezTo>
                      <a:pt x="22681" y="168304"/>
                      <a:pt x="20967" y="219739"/>
                      <a:pt x="22681" y="271174"/>
                    </a:cubicBezTo>
                    <a:cubicBezTo>
                      <a:pt x="24396" y="320895"/>
                      <a:pt x="97548" y="317466"/>
                      <a:pt x="100977" y="269460"/>
                    </a:cubicBezTo>
                    <a:cubicBezTo>
                      <a:pt x="104406" y="219739"/>
                      <a:pt x="100977" y="167733"/>
                      <a:pt x="100977" y="118012"/>
                    </a:cubicBezTo>
                    <a:cubicBezTo>
                      <a:pt x="100977" y="110583"/>
                      <a:pt x="88975" y="110583"/>
                      <a:pt x="88975" y="118012"/>
                    </a:cubicBezTo>
                    <a:cubicBezTo>
                      <a:pt x="88975" y="158589"/>
                      <a:pt x="88975" y="199737"/>
                      <a:pt x="88975" y="240313"/>
                    </a:cubicBezTo>
                    <a:cubicBezTo>
                      <a:pt x="88975" y="251743"/>
                      <a:pt x="91261" y="265459"/>
                      <a:pt x="87832" y="276318"/>
                    </a:cubicBezTo>
                    <a:cubicBezTo>
                      <a:pt x="79831" y="304893"/>
                      <a:pt x="35826" y="300321"/>
                      <a:pt x="34111" y="271174"/>
                    </a:cubicBezTo>
                    <a:cubicBezTo>
                      <a:pt x="32397" y="231169"/>
                      <a:pt x="34111" y="191164"/>
                      <a:pt x="34111" y="151731"/>
                    </a:cubicBezTo>
                    <a:cubicBezTo>
                      <a:pt x="34111" y="116298"/>
                      <a:pt x="31825" y="80293"/>
                      <a:pt x="34111" y="44860"/>
                    </a:cubicBezTo>
                    <a:cubicBezTo>
                      <a:pt x="36397" y="12285"/>
                      <a:pt x="80974" y="1426"/>
                      <a:pt x="100405" y="28287"/>
                    </a:cubicBezTo>
                    <a:cubicBezTo>
                      <a:pt x="106692" y="36859"/>
                      <a:pt x="106120" y="43146"/>
                      <a:pt x="106120" y="52290"/>
                    </a:cubicBezTo>
                    <a:cubicBezTo>
                      <a:pt x="106120" y="95724"/>
                      <a:pt x="106120" y="139729"/>
                      <a:pt x="106120" y="183163"/>
                    </a:cubicBezTo>
                    <a:cubicBezTo>
                      <a:pt x="106120" y="226597"/>
                      <a:pt x="106120" y="270603"/>
                      <a:pt x="106120" y="314037"/>
                    </a:cubicBezTo>
                    <a:cubicBezTo>
                      <a:pt x="106120" y="332325"/>
                      <a:pt x="105549" y="352899"/>
                      <a:pt x="90690" y="366043"/>
                    </a:cubicBezTo>
                    <a:cubicBezTo>
                      <a:pt x="73545" y="380902"/>
                      <a:pt x="43255" y="379188"/>
                      <a:pt x="27253" y="363757"/>
                    </a:cubicBezTo>
                    <a:cubicBezTo>
                      <a:pt x="4393" y="342040"/>
                      <a:pt x="12966" y="290034"/>
                      <a:pt x="12966" y="262602"/>
                    </a:cubicBezTo>
                    <a:cubicBezTo>
                      <a:pt x="12966" y="218025"/>
                      <a:pt x="12966" y="173448"/>
                      <a:pt x="12966" y="128871"/>
                    </a:cubicBezTo>
                    <a:cubicBezTo>
                      <a:pt x="12966" y="121441"/>
                      <a:pt x="964" y="121441"/>
                      <a:pt x="964" y="128871"/>
                    </a:cubicBezTo>
                    <a:cubicBezTo>
                      <a:pt x="964" y="177448"/>
                      <a:pt x="964" y="226597"/>
                      <a:pt x="964" y="275175"/>
                    </a:cubicBezTo>
                    <a:cubicBezTo>
                      <a:pt x="964" y="304893"/>
                      <a:pt x="-5894" y="347184"/>
                      <a:pt x="16966" y="370615"/>
                    </a:cubicBezTo>
                    <a:cubicBezTo>
                      <a:pt x="31825" y="386046"/>
                      <a:pt x="56400" y="391189"/>
                      <a:pt x="76402" y="386046"/>
                    </a:cubicBezTo>
                    <a:cubicBezTo>
                      <a:pt x="102691" y="379188"/>
                      <a:pt x="115264" y="356328"/>
                      <a:pt x="117550" y="330610"/>
                    </a:cubicBezTo>
                    <a:cubicBezTo>
                      <a:pt x="121551" y="288891"/>
                      <a:pt x="118693" y="246028"/>
                      <a:pt x="118693" y="204309"/>
                    </a:cubicBezTo>
                    <a:close/>
                  </a:path>
                </a:pathLst>
              </a:custGeom>
              <a:solidFill>
                <a:srgbClr val="666666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716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58970" y="3408687"/>
            <a:ext cx="7347030" cy="3259205"/>
            <a:chOff x="2558970" y="3408687"/>
            <a:chExt cx="7347030" cy="32592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997D47-9FEB-45A9-8033-C1633CC1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8970" y="3408687"/>
              <a:ext cx="7347030" cy="3259205"/>
            </a:xfrm>
            <a:prstGeom prst="rect">
              <a:avLst/>
            </a:prstGeom>
          </p:spPr>
        </p:pic>
        <p:sp>
          <p:nvSpPr>
            <p:cNvPr id="30" name="Text Box 3"/>
            <p:cNvSpPr txBox="1"/>
            <p:nvPr/>
          </p:nvSpPr>
          <p:spPr>
            <a:xfrm>
              <a:off x="3225681" y="4101440"/>
              <a:ext cx="6013607" cy="230832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600" b="1" baseline="0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ới m = 9 ta</a:t>
              </a:r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 có </a:t>
              </a:r>
            </a:p>
            <a:p>
              <a:pPr algn="ctr"/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168 – m x 5 = 168 – 9 x 5</a:t>
              </a:r>
            </a:p>
            <a:p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		       = 168 – 45</a:t>
              </a:r>
            </a:p>
            <a:p>
              <a:r>
                <a:rPr lang="en-US" altLang="en-US" sz="3600" b="1">
                  <a:solidFill>
                    <a:srgbClr val="42858E"/>
                  </a:solidFill>
                  <a:latin typeface="UVN Chim Bien Nang" panose="0209080305050A020404" pitchFamily="18" charset="0"/>
                  <a:cs typeface="Times New Roman" panose="02020603050405020304" pitchFamily="18" charset="0"/>
                </a:rPr>
                <a:t>		       = 123 </a:t>
              </a:r>
              <a:endParaRPr lang="en-US" altLang="en-US" sz="3600" b="1" baseline="0" dirty="0">
                <a:solidFill>
                  <a:srgbClr val="42858E"/>
                </a:solidFill>
                <a:latin typeface="UVN Chim Bien Nang" panose="0209080305050A0204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 Box 2"/>
          <p:cNvSpPr txBox="1"/>
          <p:nvPr/>
        </p:nvSpPr>
        <p:spPr>
          <a:xfrm>
            <a:off x="4913087" y="519607"/>
            <a:ext cx="666695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400" b="1" baseline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Tính </a:t>
            </a:r>
            <a:r>
              <a:rPr lang="en-US" altLang="en-US" sz="4400" b="1" baseline="0" dirty="0">
                <a:solidFill>
                  <a:srgbClr val="0088B8"/>
                </a:solidFill>
                <a:latin typeface="UVN Dzung Dakao" panose="00000400000000000000" pitchFamily="2" charset="0"/>
                <a:cs typeface="Times New Roman" panose="02020603050405020304" charset="0"/>
              </a:rPr>
              <a:t>giá trị của biểu thức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314122" y="300187"/>
            <a:ext cx="2598964" cy="1208283"/>
            <a:chOff x="3845379" y="2416145"/>
            <a:chExt cx="3237592" cy="13660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7C752EF-CCF4-4031-996F-0C88F371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4781138" y="1480386"/>
              <a:ext cx="1366074" cy="323759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350085" y="2591350"/>
              <a:ext cx="14077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19273" y="1663439"/>
            <a:ext cx="7327756" cy="1734546"/>
            <a:chOff x="2702670" y="3139095"/>
            <a:chExt cx="7327756" cy="1734546"/>
          </a:xfrm>
        </p:grpSpPr>
        <p:grpSp>
          <p:nvGrpSpPr>
            <p:cNvPr id="34" name="Group 33"/>
            <p:cNvGrpSpPr/>
            <p:nvPr/>
          </p:nvGrpSpPr>
          <p:grpSpPr>
            <a:xfrm>
              <a:off x="3261963" y="3139095"/>
              <a:ext cx="6768463" cy="1734546"/>
              <a:chOff x="3942900" y="1429381"/>
              <a:chExt cx="6768463" cy="173454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B997D47-9FEB-45A9-8033-C1633CC1E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2900" y="1429381"/>
                <a:ext cx="6768463" cy="1734546"/>
              </a:xfrm>
              <a:prstGeom prst="rect">
                <a:avLst/>
              </a:prstGeom>
            </p:spPr>
          </p:pic>
          <p:sp>
            <p:nvSpPr>
              <p:cNvPr id="40" name="Text Box 3"/>
              <p:cNvSpPr txBox="1"/>
              <p:nvPr/>
            </p:nvSpPr>
            <p:spPr>
              <a:xfrm>
                <a:off x="4712988" y="1973488"/>
                <a:ext cx="5483350" cy="64633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3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168 – </a:t>
                </a:r>
                <a:r>
                  <a:rPr lang="en-US" altLang="en-US" sz="3600" b="1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3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 x 5   với </a:t>
                </a:r>
                <a:r>
                  <a:rPr lang="en-US" altLang="en-US" sz="3600" b="1">
                    <a:solidFill>
                      <a:srgbClr val="FF3E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Chim Bien Nang" panose="0209080305050A020404" pitchFamily="18" charset="0"/>
                    <a:cs typeface="Times New Roman" panose="02020603050405020304" pitchFamily="18" charset="0"/>
                  </a:rPr>
                  <a:t>m = 9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702670" y="3245936"/>
              <a:ext cx="944337" cy="1249864"/>
              <a:chOff x="2725016" y="1480636"/>
              <a:chExt cx="944337" cy="1249864"/>
            </a:xfrm>
          </p:grpSpPr>
          <p:sp>
            <p:nvSpPr>
              <p:cNvPr id="36" name="9Slide.vn 95">
                <a:extLst>
                  <a:ext uri="{FF2B5EF4-FFF2-40B4-BE49-F238E27FC236}">
                    <a16:creationId xmlns:a16="http://schemas.microsoft.com/office/drawing/2014/main" id="{19D77F50-A2DC-44F8-BF55-629CEAA7F20D}"/>
                  </a:ext>
                </a:extLst>
              </p:cNvPr>
              <p:cNvSpPr/>
              <p:nvPr/>
            </p:nvSpPr>
            <p:spPr>
              <a:xfrm>
                <a:off x="2725016" y="1692569"/>
                <a:ext cx="830381" cy="1037931"/>
              </a:xfrm>
              <a:custGeom>
                <a:avLst/>
                <a:gdLst>
                  <a:gd name="connsiteX0" fmla="*/ 234315 w 266742"/>
                  <a:gd name="connsiteY0" fmla="*/ 429578 h 429577"/>
                  <a:gd name="connsiteX1" fmla="*/ 231457 w 266742"/>
                  <a:gd name="connsiteY1" fmla="*/ 428625 h 429577"/>
                  <a:gd name="connsiteX2" fmla="*/ 148590 w 266742"/>
                  <a:gd name="connsiteY2" fmla="*/ 357188 h 429577"/>
                  <a:gd name="connsiteX3" fmla="*/ 115253 w 266742"/>
                  <a:gd name="connsiteY3" fmla="*/ 357188 h 429577"/>
                  <a:gd name="connsiteX4" fmla="*/ 40005 w 266742"/>
                  <a:gd name="connsiteY4" fmla="*/ 424815 h 429577"/>
                  <a:gd name="connsiteX5" fmla="*/ 26670 w 266742"/>
                  <a:gd name="connsiteY5" fmla="*/ 427672 h 429577"/>
                  <a:gd name="connsiteX6" fmla="*/ 0 w 266742"/>
                  <a:gd name="connsiteY6" fmla="*/ 389572 h 429577"/>
                  <a:gd name="connsiteX7" fmla="*/ 0 w 266742"/>
                  <a:gd name="connsiteY7" fmla="*/ 39052 h 429577"/>
                  <a:gd name="connsiteX8" fmla="*/ 34290 w 266742"/>
                  <a:gd name="connsiteY8" fmla="*/ 0 h 429577"/>
                  <a:gd name="connsiteX9" fmla="*/ 232410 w 266742"/>
                  <a:gd name="connsiteY9" fmla="*/ 0 h 429577"/>
                  <a:gd name="connsiteX10" fmla="*/ 266700 w 266742"/>
                  <a:gd name="connsiteY10" fmla="*/ 39052 h 429577"/>
                  <a:gd name="connsiteX11" fmla="*/ 266700 w 266742"/>
                  <a:gd name="connsiteY11" fmla="*/ 389572 h 429577"/>
                  <a:gd name="connsiteX12" fmla="*/ 234315 w 266742"/>
                  <a:gd name="connsiteY12" fmla="*/ 429578 h 42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742" h="429577">
                    <a:moveTo>
                      <a:pt x="234315" y="429578"/>
                    </a:moveTo>
                    <a:cubicBezTo>
                      <a:pt x="233363" y="429578"/>
                      <a:pt x="232410" y="429578"/>
                      <a:pt x="231457" y="428625"/>
                    </a:cubicBezTo>
                    <a:lnTo>
                      <a:pt x="148590" y="357188"/>
                    </a:lnTo>
                    <a:cubicBezTo>
                      <a:pt x="138113" y="348615"/>
                      <a:pt x="124778" y="348615"/>
                      <a:pt x="115253" y="357188"/>
                    </a:cubicBezTo>
                    <a:lnTo>
                      <a:pt x="40005" y="424815"/>
                    </a:lnTo>
                    <a:cubicBezTo>
                      <a:pt x="36195" y="427672"/>
                      <a:pt x="31432" y="429578"/>
                      <a:pt x="26670" y="427672"/>
                    </a:cubicBezTo>
                    <a:cubicBezTo>
                      <a:pt x="11430" y="423863"/>
                      <a:pt x="0" y="407670"/>
                      <a:pt x="0" y="389572"/>
                    </a:cubicBezTo>
                    <a:lnTo>
                      <a:pt x="0" y="39052"/>
                    </a:lnTo>
                    <a:cubicBezTo>
                      <a:pt x="0" y="17145"/>
                      <a:pt x="15240" y="0"/>
                      <a:pt x="34290" y="0"/>
                    </a:cubicBezTo>
                    <a:lnTo>
                      <a:pt x="232410" y="0"/>
                    </a:lnTo>
                    <a:cubicBezTo>
                      <a:pt x="251460" y="0"/>
                      <a:pt x="266700" y="18097"/>
                      <a:pt x="266700" y="39052"/>
                    </a:cubicBezTo>
                    <a:lnTo>
                      <a:pt x="266700" y="389572"/>
                    </a:lnTo>
                    <a:cubicBezTo>
                      <a:pt x="267653" y="411480"/>
                      <a:pt x="252413" y="428625"/>
                      <a:pt x="234315" y="429578"/>
                    </a:cubicBezTo>
                    <a:close/>
                  </a:path>
                </a:pathLst>
              </a:custGeom>
              <a:solidFill>
                <a:srgbClr val="D0DA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899265" y="1852695"/>
                <a:ext cx="7700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b="1">
                    <a:solidFill>
                      <a:srgbClr val="0088B8"/>
                    </a:solidFill>
                    <a:latin typeface="UVN Chim Bien Nang" panose="0209080305050A020404" pitchFamily="18" charset="0"/>
                    <a:cs typeface="Times New Roman" panose="02020603050405020304" charset="0"/>
                  </a:rPr>
                  <a:t>b)</a:t>
                </a:r>
                <a:endParaRPr lang="en-US" sz="2000">
                  <a:latin typeface="UVN Chim Bien Nang" panose="0209080305050A020404" pitchFamily="18" charset="0"/>
                </a:endParaRPr>
              </a:p>
            </p:txBody>
          </p:sp>
          <p:sp>
            <p:nvSpPr>
              <p:cNvPr id="38" name="9Slide.vn 676">
                <a:extLst>
                  <a:ext uri="{FF2B5EF4-FFF2-40B4-BE49-F238E27FC236}">
                    <a16:creationId xmlns:a16="http://schemas.microsoft.com/office/drawing/2014/main" id="{BF52DD67-60D1-4BE7-A2CE-D6563518C97B}"/>
                  </a:ext>
                </a:extLst>
              </p:cNvPr>
              <p:cNvSpPr/>
              <p:nvPr/>
            </p:nvSpPr>
            <p:spPr>
              <a:xfrm>
                <a:off x="2779029" y="1480636"/>
                <a:ext cx="179991" cy="637254"/>
              </a:xfrm>
              <a:custGeom>
                <a:avLst/>
                <a:gdLst>
                  <a:gd name="connsiteX0" fmla="*/ 118693 w 119682"/>
                  <a:gd name="connsiteY0" fmla="*/ 204309 h 387974"/>
                  <a:gd name="connsiteX1" fmla="*/ 118693 w 119682"/>
                  <a:gd name="connsiteY1" fmla="*/ 47718 h 387974"/>
                  <a:gd name="connsiteX2" fmla="*/ 32968 w 119682"/>
                  <a:gd name="connsiteY2" fmla="*/ 15714 h 387974"/>
                  <a:gd name="connsiteX3" fmla="*/ 22681 w 119682"/>
                  <a:gd name="connsiteY3" fmla="*/ 50004 h 387974"/>
                  <a:gd name="connsiteX4" fmla="*/ 22681 w 119682"/>
                  <a:gd name="connsiteY4" fmla="*/ 116869 h 387974"/>
                  <a:gd name="connsiteX5" fmla="*/ 22681 w 119682"/>
                  <a:gd name="connsiteY5" fmla="*/ 271174 h 387974"/>
                  <a:gd name="connsiteX6" fmla="*/ 100977 w 119682"/>
                  <a:gd name="connsiteY6" fmla="*/ 269460 h 387974"/>
                  <a:gd name="connsiteX7" fmla="*/ 100977 w 119682"/>
                  <a:gd name="connsiteY7" fmla="*/ 118012 h 387974"/>
                  <a:gd name="connsiteX8" fmla="*/ 88975 w 119682"/>
                  <a:gd name="connsiteY8" fmla="*/ 118012 h 387974"/>
                  <a:gd name="connsiteX9" fmla="*/ 88975 w 119682"/>
                  <a:gd name="connsiteY9" fmla="*/ 240313 h 387974"/>
                  <a:gd name="connsiteX10" fmla="*/ 87832 w 119682"/>
                  <a:gd name="connsiteY10" fmla="*/ 276318 h 387974"/>
                  <a:gd name="connsiteX11" fmla="*/ 34111 w 119682"/>
                  <a:gd name="connsiteY11" fmla="*/ 271174 h 387974"/>
                  <a:gd name="connsiteX12" fmla="*/ 34111 w 119682"/>
                  <a:gd name="connsiteY12" fmla="*/ 151731 h 387974"/>
                  <a:gd name="connsiteX13" fmla="*/ 34111 w 119682"/>
                  <a:gd name="connsiteY13" fmla="*/ 44860 h 387974"/>
                  <a:gd name="connsiteX14" fmla="*/ 100405 w 119682"/>
                  <a:gd name="connsiteY14" fmla="*/ 28287 h 387974"/>
                  <a:gd name="connsiteX15" fmla="*/ 106120 w 119682"/>
                  <a:gd name="connsiteY15" fmla="*/ 52290 h 387974"/>
                  <a:gd name="connsiteX16" fmla="*/ 106120 w 119682"/>
                  <a:gd name="connsiteY16" fmla="*/ 183163 h 387974"/>
                  <a:gd name="connsiteX17" fmla="*/ 106120 w 119682"/>
                  <a:gd name="connsiteY17" fmla="*/ 314037 h 387974"/>
                  <a:gd name="connsiteX18" fmla="*/ 90690 w 119682"/>
                  <a:gd name="connsiteY18" fmla="*/ 366043 h 387974"/>
                  <a:gd name="connsiteX19" fmla="*/ 27253 w 119682"/>
                  <a:gd name="connsiteY19" fmla="*/ 363757 h 387974"/>
                  <a:gd name="connsiteX20" fmla="*/ 12966 w 119682"/>
                  <a:gd name="connsiteY20" fmla="*/ 262602 h 387974"/>
                  <a:gd name="connsiteX21" fmla="*/ 12966 w 119682"/>
                  <a:gd name="connsiteY21" fmla="*/ 128871 h 387974"/>
                  <a:gd name="connsiteX22" fmla="*/ 964 w 119682"/>
                  <a:gd name="connsiteY22" fmla="*/ 128871 h 387974"/>
                  <a:gd name="connsiteX23" fmla="*/ 964 w 119682"/>
                  <a:gd name="connsiteY23" fmla="*/ 275175 h 387974"/>
                  <a:gd name="connsiteX24" fmla="*/ 16966 w 119682"/>
                  <a:gd name="connsiteY24" fmla="*/ 370615 h 387974"/>
                  <a:gd name="connsiteX25" fmla="*/ 76402 w 119682"/>
                  <a:gd name="connsiteY25" fmla="*/ 386046 h 387974"/>
                  <a:gd name="connsiteX26" fmla="*/ 117550 w 119682"/>
                  <a:gd name="connsiteY26" fmla="*/ 330610 h 387974"/>
                  <a:gd name="connsiteX27" fmla="*/ 118693 w 119682"/>
                  <a:gd name="connsiteY27" fmla="*/ 204309 h 38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9682" h="387974">
                    <a:moveTo>
                      <a:pt x="118693" y="204309"/>
                    </a:moveTo>
                    <a:cubicBezTo>
                      <a:pt x="118693" y="152302"/>
                      <a:pt x="120408" y="99724"/>
                      <a:pt x="118693" y="47718"/>
                    </a:cubicBezTo>
                    <a:cubicBezTo>
                      <a:pt x="117550" y="7141"/>
                      <a:pt x="61543" y="-18005"/>
                      <a:pt x="32968" y="15714"/>
                    </a:cubicBezTo>
                    <a:cubicBezTo>
                      <a:pt x="24396" y="25429"/>
                      <a:pt x="23253" y="37431"/>
                      <a:pt x="22681" y="50004"/>
                    </a:cubicBezTo>
                    <a:cubicBezTo>
                      <a:pt x="22110" y="72292"/>
                      <a:pt x="22681" y="94581"/>
                      <a:pt x="22681" y="116869"/>
                    </a:cubicBezTo>
                    <a:cubicBezTo>
                      <a:pt x="22681" y="168304"/>
                      <a:pt x="20967" y="219739"/>
                      <a:pt x="22681" y="271174"/>
                    </a:cubicBezTo>
                    <a:cubicBezTo>
                      <a:pt x="24396" y="320895"/>
                      <a:pt x="97548" y="317466"/>
                      <a:pt x="100977" y="269460"/>
                    </a:cubicBezTo>
                    <a:cubicBezTo>
                      <a:pt x="104406" y="219739"/>
                      <a:pt x="100977" y="167733"/>
                      <a:pt x="100977" y="118012"/>
                    </a:cubicBezTo>
                    <a:cubicBezTo>
                      <a:pt x="100977" y="110583"/>
                      <a:pt x="88975" y="110583"/>
                      <a:pt x="88975" y="118012"/>
                    </a:cubicBezTo>
                    <a:cubicBezTo>
                      <a:pt x="88975" y="158589"/>
                      <a:pt x="88975" y="199737"/>
                      <a:pt x="88975" y="240313"/>
                    </a:cubicBezTo>
                    <a:cubicBezTo>
                      <a:pt x="88975" y="251743"/>
                      <a:pt x="91261" y="265459"/>
                      <a:pt x="87832" y="276318"/>
                    </a:cubicBezTo>
                    <a:cubicBezTo>
                      <a:pt x="79831" y="304893"/>
                      <a:pt x="35826" y="300321"/>
                      <a:pt x="34111" y="271174"/>
                    </a:cubicBezTo>
                    <a:cubicBezTo>
                      <a:pt x="32397" y="231169"/>
                      <a:pt x="34111" y="191164"/>
                      <a:pt x="34111" y="151731"/>
                    </a:cubicBezTo>
                    <a:cubicBezTo>
                      <a:pt x="34111" y="116298"/>
                      <a:pt x="31825" y="80293"/>
                      <a:pt x="34111" y="44860"/>
                    </a:cubicBezTo>
                    <a:cubicBezTo>
                      <a:pt x="36397" y="12285"/>
                      <a:pt x="80974" y="1426"/>
                      <a:pt x="100405" y="28287"/>
                    </a:cubicBezTo>
                    <a:cubicBezTo>
                      <a:pt x="106692" y="36859"/>
                      <a:pt x="106120" y="43146"/>
                      <a:pt x="106120" y="52290"/>
                    </a:cubicBezTo>
                    <a:cubicBezTo>
                      <a:pt x="106120" y="95724"/>
                      <a:pt x="106120" y="139729"/>
                      <a:pt x="106120" y="183163"/>
                    </a:cubicBezTo>
                    <a:cubicBezTo>
                      <a:pt x="106120" y="226597"/>
                      <a:pt x="106120" y="270603"/>
                      <a:pt x="106120" y="314037"/>
                    </a:cubicBezTo>
                    <a:cubicBezTo>
                      <a:pt x="106120" y="332325"/>
                      <a:pt x="105549" y="352899"/>
                      <a:pt x="90690" y="366043"/>
                    </a:cubicBezTo>
                    <a:cubicBezTo>
                      <a:pt x="73545" y="380902"/>
                      <a:pt x="43255" y="379188"/>
                      <a:pt x="27253" y="363757"/>
                    </a:cubicBezTo>
                    <a:cubicBezTo>
                      <a:pt x="4393" y="342040"/>
                      <a:pt x="12966" y="290034"/>
                      <a:pt x="12966" y="262602"/>
                    </a:cubicBezTo>
                    <a:cubicBezTo>
                      <a:pt x="12966" y="218025"/>
                      <a:pt x="12966" y="173448"/>
                      <a:pt x="12966" y="128871"/>
                    </a:cubicBezTo>
                    <a:cubicBezTo>
                      <a:pt x="12966" y="121441"/>
                      <a:pt x="964" y="121441"/>
                      <a:pt x="964" y="128871"/>
                    </a:cubicBezTo>
                    <a:cubicBezTo>
                      <a:pt x="964" y="177448"/>
                      <a:pt x="964" y="226597"/>
                      <a:pt x="964" y="275175"/>
                    </a:cubicBezTo>
                    <a:cubicBezTo>
                      <a:pt x="964" y="304893"/>
                      <a:pt x="-5894" y="347184"/>
                      <a:pt x="16966" y="370615"/>
                    </a:cubicBezTo>
                    <a:cubicBezTo>
                      <a:pt x="31825" y="386046"/>
                      <a:pt x="56400" y="391189"/>
                      <a:pt x="76402" y="386046"/>
                    </a:cubicBezTo>
                    <a:cubicBezTo>
                      <a:pt x="102691" y="379188"/>
                      <a:pt x="115264" y="356328"/>
                      <a:pt x="117550" y="330610"/>
                    </a:cubicBezTo>
                    <a:cubicBezTo>
                      <a:pt x="121551" y="288891"/>
                      <a:pt x="118693" y="246028"/>
                      <a:pt x="118693" y="204309"/>
                    </a:cubicBezTo>
                    <a:close/>
                  </a:path>
                </a:pathLst>
              </a:custGeom>
              <a:solidFill>
                <a:srgbClr val="666666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12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551</Words>
  <Application>Microsoft Office PowerPoint</Application>
  <PresentationFormat>Widescreen</PresentationFormat>
  <Paragraphs>121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UTM Gradoo</vt:lpstr>
      <vt:lpstr>UTM Zebrawood</vt:lpstr>
      <vt:lpstr>等线</vt:lpstr>
      <vt:lpstr>UVN Dzung Dakao</vt:lpstr>
      <vt:lpstr>UTM Thanh Nhac TL</vt:lpstr>
      <vt:lpstr>UVN Banh Mi</vt:lpstr>
      <vt:lpstr>UVN Bai Sau Nang</vt:lpstr>
      <vt:lpstr>UVN Mang Tre</vt:lpstr>
      <vt:lpstr>Times New Roman</vt:lpstr>
      <vt:lpstr>Arial</vt:lpstr>
      <vt:lpstr>UVN Nguyen Du</vt:lpstr>
      <vt:lpstr>等线 Light</vt:lpstr>
      <vt:lpstr>UTM Isadora</vt:lpstr>
      <vt:lpstr>UVN Chim Bien Nang</vt:lpstr>
      <vt:lpstr>UVN Gia Dinh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Nguyen Huu Hieu</cp:lastModifiedBy>
  <cp:revision>275</cp:revision>
  <dcterms:created xsi:type="dcterms:W3CDTF">2018-02-23T07:21:00Z</dcterms:created>
  <dcterms:modified xsi:type="dcterms:W3CDTF">2021-09-03T07:15:31Z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1033-11.2.0.10258</vt:lpwstr>
  </property>
</Properties>
</file>