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302" r:id="rId2"/>
    <p:sldId id="303" r:id="rId3"/>
    <p:sldId id="304" r:id="rId4"/>
    <p:sldId id="305" r:id="rId5"/>
    <p:sldId id="306" r:id="rId6"/>
    <p:sldId id="309" r:id="rId7"/>
    <p:sldId id="308" r:id="rId8"/>
    <p:sldId id="310" r:id="rId9"/>
    <p:sldId id="311" r:id="rId10"/>
    <p:sldId id="256" r:id="rId11"/>
    <p:sldId id="273" r:id="rId12"/>
    <p:sldId id="312" r:id="rId13"/>
    <p:sldId id="261" r:id="rId14"/>
    <p:sldId id="269" r:id="rId15"/>
    <p:sldId id="313" r:id="rId16"/>
    <p:sldId id="267" r:id="rId17"/>
    <p:sldId id="299" r:id="rId18"/>
    <p:sldId id="264" r:id="rId19"/>
    <p:sldId id="314" r:id="rId20"/>
  </p:sldIdLst>
  <p:sldSz cx="9144000" cy="5143500" type="screen16x9"/>
  <p:notesSz cx="6858000" cy="9144000"/>
  <p:embeddedFontLst>
    <p:embeddedFont>
      <p:font typeface="Gloria Hallelujah" panose="020B0604020202020204" charset="0"/>
      <p:regular r:id="rId22"/>
    </p:embeddedFont>
    <p:embeddedFont>
      <p:font typeface="Nunito" panose="020B0604020202020204" charset="0"/>
      <p:regular r:id="rId23"/>
    </p:embeddedFont>
    <p:embeddedFont>
      <p:font typeface="UTM Fleur" panose="02040403050506020204" pitchFamily="18" charset="0"/>
      <p:regular r:id="rId24"/>
    </p:embeddedFont>
    <p:embeddedFont>
      <p:font typeface="UTM Neutra" panose="02040603050506020204" pitchFamily="18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58" autoAdjust="0"/>
    <p:restoredTop sz="94291" autoAdjust="0"/>
  </p:normalViewPr>
  <p:slideViewPr>
    <p:cSldViewPr snapToGrid="0">
      <p:cViewPr varScale="1">
        <p:scale>
          <a:sx n="109" d="100"/>
          <a:sy n="109" d="100"/>
        </p:scale>
        <p:origin x="70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442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349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837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288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52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" name="Google Shape;62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" name="Google Shape;62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50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904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055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970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916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162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435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117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627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ONE_COLUMN_TEXT_1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2"/>
          <p:cNvSpPr txBox="1">
            <a:spLocks noGrp="1"/>
          </p:cNvSpPr>
          <p:nvPr>
            <p:ph type="body" idx="1"/>
          </p:nvPr>
        </p:nvSpPr>
        <p:spPr>
          <a:xfrm>
            <a:off x="813539" y="1262650"/>
            <a:ext cx="6796800" cy="3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title"/>
          </p:nvPr>
        </p:nvSpPr>
        <p:spPr>
          <a:xfrm>
            <a:off x="813539" y="403984"/>
            <a:ext cx="597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/>
          <p:nvPr/>
        </p:nvSpPr>
        <p:spPr>
          <a:xfrm rot="5400000">
            <a:off x="6152149" y="1453220"/>
            <a:ext cx="5169863" cy="2237048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/>
          <p:nvPr/>
        </p:nvSpPr>
        <p:spPr>
          <a:xfrm>
            <a:off x="1726900" y="563125"/>
            <a:ext cx="5346080" cy="3840000"/>
          </a:xfrm>
          <a:custGeom>
            <a:avLst/>
            <a:gdLst/>
            <a:ahLst/>
            <a:cxnLst/>
            <a:rect l="l" t="t" r="r" b="b"/>
            <a:pathLst>
              <a:path w="255977" h="190311" extrusionOk="0">
                <a:moveTo>
                  <a:pt x="145909" y="1"/>
                </a:moveTo>
                <a:cubicBezTo>
                  <a:pt x="107297" y="1"/>
                  <a:pt x="86873" y="30667"/>
                  <a:pt x="57680" y="44965"/>
                </a:cubicBezTo>
                <a:cubicBezTo>
                  <a:pt x="27929" y="59538"/>
                  <a:pt x="7286" y="72287"/>
                  <a:pt x="3643" y="100824"/>
                </a:cubicBezTo>
                <a:cubicBezTo>
                  <a:pt x="0" y="129361"/>
                  <a:pt x="3035" y="156077"/>
                  <a:pt x="27930" y="169435"/>
                </a:cubicBezTo>
                <a:cubicBezTo>
                  <a:pt x="33671" y="172515"/>
                  <a:pt x="38894" y="173690"/>
                  <a:pt x="43929" y="173690"/>
                </a:cubicBezTo>
                <a:cubicBezTo>
                  <a:pt x="60149" y="173690"/>
                  <a:pt x="74408" y="161493"/>
                  <a:pt x="97659" y="161493"/>
                </a:cubicBezTo>
                <a:cubicBezTo>
                  <a:pt x="98489" y="161493"/>
                  <a:pt x="99330" y="161508"/>
                  <a:pt x="100183" y="161541"/>
                </a:cubicBezTo>
                <a:cubicBezTo>
                  <a:pt x="128173" y="162597"/>
                  <a:pt x="146517" y="190310"/>
                  <a:pt x="177390" y="190310"/>
                </a:cubicBezTo>
                <a:cubicBezTo>
                  <a:pt x="182011" y="190310"/>
                  <a:pt x="186911" y="189690"/>
                  <a:pt x="192167" y="188266"/>
                </a:cubicBezTo>
                <a:cubicBezTo>
                  <a:pt x="218732" y="181070"/>
                  <a:pt x="238428" y="154703"/>
                  <a:pt x="245834" y="129338"/>
                </a:cubicBezTo>
                <a:cubicBezTo>
                  <a:pt x="255976" y="94599"/>
                  <a:pt x="244228" y="59084"/>
                  <a:pt x="220884" y="34080"/>
                </a:cubicBezTo>
                <a:cubicBezTo>
                  <a:pt x="202271" y="14144"/>
                  <a:pt x="176287" y="887"/>
                  <a:pt x="148148" y="35"/>
                </a:cubicBezTo>
                <a:cubicBezTo>
                  <a:pt x="147395" y="12"/>
                  <a:pt x="146649" y="1"/>
                  <a:pt x="14590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33"/>
          <p:cNvSpPr txBox="1">
            <a:spLocks noGrp="1"/>
          </p:cNvSpPr>
          <p:nvPr>
            <p:ph type="title" hasCustomPrompt="1"/>
          </p:nvPr>
        </p:nvSpPr>
        <p:spPr>
          <a:xfrm>
            <a:off x="1652250" y="1655200"/>
            <a:ext cx="5839500" cy="12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2665500" y="3013000"/>
            <a:ext cx="3813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BIG_NUMBER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4"/>
          <p:cNvSpPr txBox="1">
            <a:spLocks noGrp="1"/>
          </p:cNvSpPr>
          <p:nvPr>
            <p:ph type="title"/>
          </p:nvPr>
        </p:nvSpPr>
        <p:spPr>
          <a:xfrm>
            <a:off x="749800" y="526050"/>
            <a:ext cx="3666900" cy="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body" idx="1"/>
          </p:nvPr>
        </p:nvSpPr>
        <p:spPr>
          <a:xfrm>
            <a:off x="749800" y="1306075"/>
            <a:ext cx="36669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title" idx="2"/>
          </p:nvPr>
        </p:nvSpPr>
        <p:spPr>
          <a:xfrm>
            <a:off x="2735650" y="1962396"/>
            <a:ext cx="3666900" cy="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body" idx="3"/>
          </p:nvPr>
        </p:nvSpPr>
        <p:spPr>
          <a:xfrm>
            <a:off x="2735650" y="2742421"/>
            <a:ext cx="36669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title" idx="4"/>
          </p:nvPr>
        </p:nvSpPr>
        <p:spPr>
          <a:xfrm>
            <a:off x="4727300" y="3404221"/>
            <a:ext cx="3666900" cy="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body" idx="5"/>
          </p:nvPr>
        </p:nvSpPr>
        <p:spPr>
          <a:xfrm>
            <a:off x="4727300" y="4184246"/>
            <a:ext cx="36669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/>
          <p:nvPr/>
        </p:nvSpPr>
        <p:spPr>
          <a:xfrm rot="10800000">
            <a:off x="5797383" y="9"/>
            <a:ext cx="4570841" cy="5143480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34"/>
          <p:cNvSpPr/>
          <p:nvPr/>
        </p:nvSpPr>
        <p:spPr>
          <a:xfrm>
            <a:off x="-1224217" y="9"/>
            <a:ext cx="4570841" cy="5143480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TITLE_ONLY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6"/>
          <p:cNvSpPr txBox="1">
            <a:spLocks noGrp="1"/>
          </p:cNvSpPr>
          <p:nvPr>
            <p:ph type="title"/>
          </p:nvPr>
        </p:nvSpPr>
        <p:spPr>
          <a:xfrm>
            <a:off x="813550" y="403975"/>
            <a:ext cx="4626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873526"/>
      </p:ext>
    </p:extLst>
  </p:cSld>
  <p:clrMapOvr>
    <a:masterClrMapping/>
  </p:clrMapOvr>
  <p:transition spd="slow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subTitle" idx="1"/>
          </p:nvPr>
        </p:nvSpPr>
        <p:spPr>
          <a:xfrm>
            <a:off x="1770900" y="1678950"/>
            <a:ext cx="5602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title"/>
          </p:nvPr>
        </p:nvSpPr>
        <p:spPr>
          <a:xfrm>
            <a:off x="961800" y="3882750"/>
            <a:ext cx="7220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/>
          <p:nvPr/>
        </p:nvSpPr>
        <p:spPr>
          <a:xfrm rot="10800000" flipH="1">
            <a:off x="5103112" y="-5"/>
            <a:ext cx="4040879" cy="2980690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3953510" y="2782775"/>
            <a:ext cx="43623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title" idx="2"/>
          </p:nvPr>
        </p:nvSpPr>
        <p:spPr>
          <a:xfrm>
            <a:off x="5494910" y="739125"/>
            <a:ext cx="28209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subTitle" idx="1"/>
          </p:nvPr>
        </p:nvSpPr>
        <p:spPr>
          <a:xfrm>
            <a:off x="5190723" y="3676382"/>
            <a:ext cx="31251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25"/>
          <p:cNvSpPr/>
          <p:nvPr/>
        </p:nvSpPr>
        <p:spPr>
          <a:xfrm flipH="1">
            <a:off x="14" y="2977500"/>
            <a:ext cx="2936414" cy="2166009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6"/>
          <p:cNvSpPr/>
          <p:nvPr/>
        </p:nvSpPr>
        <p:spPr>
          <a:xfrm rot="5400000">
            <a:off x="6152149" y="1453220"/>
            <a:ext cx="5169863" cy="2237048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1"/>
          </p:nvPr>
        </p:nvSpPr>
        <p:spPr>
          <a:xfrm>
            <a:off x="821130" y="2283725"/>
            <a:ext cx="3141600" cy="25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body" idx="2"/>
          </p:nvPr>
        </p:nvSpPr>
        <p:spPr>
          <a:xfrm>
            <a:off x="4268175" y="2283725"/>
            <a:ext cx="3141600" cy="25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21130" y="1702325"/>
            <a:ext cx="23061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title" idx="3"/>
          </p:nvPr>
        </p:nvSpPr>
        <p:spPr>
          <a:xfrm>
            <a:off x="4268175" y="1702325"/>
            <a:ext cx="23061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title" idx="4"/>
          </p:nvPr>
        </p:nvSpPr>
        <p:spPr>
          <a:xfrm>
            <a:off x="813539" y="403984"/>
            <a:ext cx="597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7"/>
          <p:cNvSpPr txBox="1">
            <a:spLocks noGrp="1"/>
          </p:cNvSpPr>
          <p:nvPr>
            <p:ph type="body" idx="1"/>
          </p:nvPr>
        </p:nvSpPr>
        <p:spPr>
          <a:xfrm>
            <a:off x="756675" y="1902725"/>
            <a:ext cx="4634400" cy="25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/>
          <p:nvPr/>
        </p:nvSpPr>
        <p:spPr>
          <a:xfrm rot="5400000">
            <a:off x="5440549" y="1453233"/>
            <a:ext cx="5169863" cy="2237048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27"/>
          <p:cNvSpPr txBox="1">
            <a:spLocks noGrp="1"/>
          </p:cNvSpPr>
          <p:nvPr>
            <p:ph type="title"/>
          </p:nvPr>
        </p:nvSpPr>
        <p:spPr>
          <a:xfrm>
            <a:off x="813550" y="403975"/>
            <a:ext cx="442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ONLY_2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0"/>
          <p:cNvSpPr/>
          <p:nvPr/>
        </p:nvSpPr>
        <p:spPr>
          <a:xfrm rot="10800000">
            <a:off x="5943200" y="12"/>
            <a:ext cx="4570683" cy="5143480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1848475" y="2129725"/>
            <a:ext cx="152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subTitle" idx="1"/>
          </p:nvPr>
        </p:nvSpPr>
        <p:spPr>
          <a:xfrm>
            <a:off x="1848475" y="2637600"/>
            <a:ext cx="15222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title" idx="2"/>
          </p:nvPr>
        </p:nvSpPr>
        <p:spPr>
          <a:xfrm>
            <a:off x="3810899" y="2129725"/>
            <a:ext cx="152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ubTitle" idx="3"/>
          </p:nvPr>
        </p:nvSpPr>
        <p:spPr>
          <a:xfrm>
            <a:off x="3810899" y="2637600"/>
            <a:ext cx="15222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title" idx="4"/>
          </p:nvPr>
        </p:nvSpPr>
        <p:spPr>
          <a:xfrm>
            <a:off x="5773332" y="2129725"/>
            <a:ext cx="152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subTitle" idx="5"/>
          </p:nvPr>
        </p:nvSpPr>
        <p:spPr>
          <a:xfrm>
            <a:off x="5773332" y="2637600"/>
            <a:ext cx="15222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title" idx="6"/>
          </p:nvPr>
        </p:nvSpPr>
        <p:spPr>
          <a:xfrm>
            <a:off x="813550" y="403975"/>
            <a:ext cx="469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MAIN_POINT_1_2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1"/>
          <p:cNvSpPr/>
          <p:nvPr/>
        </p:nvSpPr>
        <p:spPr>
          <a:xfrm rot="5400000">
            <a:off x="2518040" y="-1488252"/>
            <a:ext cx="4107933" cy="9155586"/>
          </a:xfrm>
          <a:custGeom>
            <a:avLst/>
            <a:gdLst/>
            <a:ahLst/>
            <a:cxnLst/>
            <a:rect l="l" t="t" r="r" b="b"/>
            <a:pathLst>
              <a:path w="25192" h="35646" extrusionOk="0">
                <a:moveTo>
                  <a:pt x="1" y="1"/>
                </a:moveTo>
                <a:cubicBezTo>
                  <a:pt x="2226" y="1517"/>
                  <a:pt x="3612" y="4213"/>
                  <a:pt x="3514" y="6909"/>
                </a:cubicBezTo>
                <a:cubicBezTo>
                  <a:pt x="3373" y="10789"/>
                  <a:pt x="441" y="14462"/>
                  <a:pt x="1399" y="18225"/>
                </a:cubicBezTo>
                <a:cubicBezTo>
                  <a:pt x="2226" y="21471"/>
                  <a:pt x="5713" y="23532"/>
                  <a:pt x="6480" y="26793"/>
                </a:cubicBezTo>
                <a:cubicBezTo>
                  <a:pt x="7162" y="29694"/>
                  <a:pt x="5493" y="32713"/>
                  <a:pt x="5690" y="35646"/>
                </a:cubicBezTo>
                <a:lnTo>
                  <a:pt x="25191" y="35646"/>
                </a:lnTo>
                <a:lnTo>
                  <a:pt x="2519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1604250" y="2070450"/>
            <a:ext cx="5935500" cy="14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subTitle" idx="1"/>
          </p:nvPr>
        </p:nvSpPr>
        <p:spPr>
          <a:xfrm>
            <a:off x="2499150" y="3639775"/>
            <a:ext cx="41457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_AND_BODY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/>
          <p:nvPr/>
        </p:nvSpPr>
        <p:spPr>
          <a:xfrm>
            <a:off x="0" y="0"/>
            <a:ext cx="1305146" cy="1050593"/>
          </a:xfrm>
          <a:custGeom>
            <a:avLst/>
            <a:gdLst/>
            <a:ahLst/>
            <a:cxnLst/>
            <a:rect l="l" t="t" r="r" b="b"/>
            <a:pathLst>
              <a:path w="26764" h="21544" extrusionOk="0">
                <a:moveTo>
                  <a:pt x="0" y="0"/>
                </a:moveTo>
                <a:lnTo>
                  <a:pt x="0" y="21544"/>
                </a:lnTo>
                <a:cubicBezTo>
                  <a:pt x="3191" y="20524"/>
                  <a:pt x="6532" y="19418"/>
                  <a:pt x="8983" y="17135"/>
                </a:cubicBezTo>
                <a:cubicBezTo>
                  <a:pt x="11697" y="14606"/>
                  <a:pt x="13136" y="10806"/>
                  <a:pt x="16232" y="8763"/>
                </a:cubicBezTo>
                <a:cubicBezTo>
                  <a:pt x="18249" y="7429"/>
                  <a:pt x="20753" y="7006"/>
                  <a:pt x="22800" y="5719"/>
                </a:cubicBezTo>
                <a:cubicBezTo>
                  <a:pt x="24818" y="4449"/>
                  <a:pt x="26238" y="2321"/>
                  <a:pt x="2676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32"/>
          <p:cNvSpPr txBox="1">
            <a:spLocks noGrp="1"/>
          </p:cNvSpPr>
          <p:nvPr>
            <p:ph type="title"/>
          </p:nvPr>
        </p:nvSpPr>
        <p:spPr>
          <a:xfrm>
            <a:off x="4423375" y="1428938"/>
            <a:ext cx="40452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ubTitle" idx="1"/>
          </p:nvPr>
        </p:nvSpPr>
        <p:spPr>
          <a:xfrm>
            <a:off x="4423375" y="2586303"/>
            <a:ext cx="3206400" cy="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 panose="02000000000000000000"/>
              <a:buNone/>
              <a:defRPr sz="28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4" r:id="rId12"/>
    <p:sldLayoutId id="214748366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12" y="418365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42694" y="169564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9" name="Picture 6" descr="Library of bee on flower vector transparent stock png files ...">
            <a:extLst>
              <a:ext uri="{FF2B5EF4-FFF2-40B4-BE49-F238E27FC236}">
                <a16:creationId xmlns:a16="http://schemas.microsoft.com/office/drawing/2014/main" id="{D9AAACDB-4AE4-4E78-B9F4-310D2D648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60" y="548554"/>
            <a:ext cx="723067" cy="92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2 Bee Clipart, Bee Cards, Bee Pictures, Bee - Cartoon Bee - Png ...">
            <a:extLst>
              <a:ext uri="{FF2B5EF4-FFF2-40B4-BE49-F238E27FC236}">
                <a16:creationId xmlns:a16="http://schemas.microsoft.com/office/drawing/2014/main" id="{606AE604-B55F-458C-BD81-46AFE644D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>
            <a:fillRect/>
          </a:stretch>
        </p:blipFill>
        <p:spPr bwMode="auto">
          <a:xfrm>
            <a:off x="6621959" y="167065"/>
            <a:ext cx="814825" cy="89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4754CA7-C24F-4E4B-8EFE-A60BA74C1A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7388" y="1268099"/>
            <a:ext cx="1764287" cy="187219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27389C1-137D-4DEB-8C4B-64F57BCE93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211874" y="4155528"/>
            <a:ext cx="998273" cy="968278"/>
          </a:xfrm>
          <a:prstGeom prst="rect">
            <a:avLst/>
          </a:prstGeom>
        </p:spPr>
      </p:pic>
      <p:pic>
        <p:nvPicPr>
          <p:cNvPr id="58" name="Crazy Arcade Music (크아 BGM) - Cánh đồng tuyết (Snow Field)">
            <a:hlinkClick r:id="" action="ppaction://media"/>
            <a:extLst>
              <a:ext uri="{FF2B5EF4-FFF2-40B4-BE49-F238E27FC236}">
                <a16:creationId xmlns:a16="http://schemas.microsoft.com/office/drawing/2014/main" id="{678E998C-CCEC-48E6-A5A8-5CA8FBF22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969" y="-940594"/>
            <a:ext cx="457200" cy="457200"/>
          </a:xfrm>
          <a:prstGeom prst="rect">
            <a:avLst/>
          </a:prstGeom>
        </p:spPr>
      </p:pic>
      <p:sp>
        <p:nvSpPr>
          <p:cNvPr id="59" name="Rectangles 1">
            <a:extLst>
              <a:ext uri="{FF2B5EF4-FFF2-40B4-BE49-F238E27FC236}">
                <a16:creationId xmlns:a16="http://schemas.microsoft.com/office/drawing/2014/main" id="{7CBCAEC0-A0CF-4E28-A5CD-4B0FA0A6EB1F}"/>
              </a:ext>
            </a:extLst>
          </p:cNvPr>
          <p:cNvSpPr/>
          <p:nvPr/>
        </p:nvSpPr>
        <p:spPr>
          <a:xfrm>
            <a:off x="1917934" y="3222431"/>
            <a:ext cx="5318760" cy="899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Wave4">
              <a:avLst/>
            </a:prstTxWarp>
            <a:spAutoFit/>
          </a:bodyPr>
          <a:lstStyle/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</a:rPr>
              <a:t>ONG CHĂM CHỈ</a:t>
            </a:r>
          </a:p>
        </p:txBody>
      </p:sp>
    </p:spTree>
    <p:extLst>
      <p:ext uri="{BB962C8B-B14F-4D97-AF65-F5344CB8AC3E}">
        <p14:creationId xmlns:p14="http://schemas.microsoft.com/office/powerpoint/2010/main" val="377483762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5231" y="2765960"/>
            <a:ext cx="4893569" cy="713309"/>
            <a:chOff x="1289628" y="1763854"/>
            <a:chExt cx="4893569" cy="713309"/>
          </a:xfrm>
        </p:grpSpPr>
        <p:sp>
          <p:nvSpPr>
            <p:cNvPr id="93" name="文本框 92"/>
            <p:cNvSpPr txBox="1"/>
            <p:nvPr/>
          </p:nvSpPr>
          <p:spPr>
            <a:xfrm>
              <a:off x="1289628" y="177393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Neutra" panose="02040603050506020204" pitchFamily="18" charset="0"/>
                  <a:cs typeface="+mn-ea"/>
                  <a:sym typeface="+mn-lt"/>
                </a:rPr>
                <a:t>ÔN TẬP CÁC SỐ ĐẾN 100000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Neutra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1310396" y="178982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rgbClr val="00B0F0"/>
                    </a:solidFill>
                  </a:ln>
                  <a:noFill/>
                  <a:latin typeface="UTM Neutra" panose="02040603050506020204" pitchFamily="18" charset="0"/>
                  <a:cs typeface="+mn-ea"/>
                  <a:sym typeface="+mn-lt"/>
                </a:rPr>
                <a:t>ÔN TẬP CÁC SỐ ĐẾN 100000</a:t>
              </a:r>
              <a:endParaRPr lang="zh-CN" altLang="en-US" sz="3600" dirty="0">
                <a:ln>
                  <a:solidFill>
                    <a:srgbClr val="00B0F0"/>
                  </a:solidFill>
                </a:ln>
                <a:noFill/>
                <a:latin typeface="UTM Neutra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1294047" y="176385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0070C0"/>
                  </a:solidFill>
                  <a:latin typeface="UTM Neutra" panose="02040603050506020204" pitchFamily="18" charset="0"/>
                  <a:cs typeface="+mn-ea"/>
                  <a:sym typeface="+mn-lt"/>
                </a:rPr>
                <a:t>ÔN TẬP CÁC SỐ ĐẾN 100000</a:t>
              </a:r>
              <a:endParaRPr lang="zh-CN" altLang="en-US" sz="3600" dirty="0">
                <a:solidFill>
                  <a:srgbClr val="0070C0"/>
                </a:solidFill>
                <a:latin typeface="UTM Neutra" panose="0204060305050602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229912" y="1699132"/>
            <a:ext cx="2771876" cy="937721"/>
            <a:chOff x="1443562" y="683079"/>
            <a:chExt cx="2771876" cy="937721"/>
          </a:xfrm>
        </p:grpSpPr>
        <p:sp>
          <p:nvSpPr>
            <p:cNvPr id="94" name="矩形 93"/>
            <p:cNvSpPr/>
            <p:nvPr/>
          </p:nvSpPr>
          <p:spPr>
            <a:xfrm>
              <a:off x="1467852" y="683079"/>
              <a:ext cx="27398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Neutra" panose="02040603050506020204" pitchFamily="18" charset="0"/>
                  <a:cs typeface="+mn-ea"/>
                  <a:sym typeface="+mn-lt"/>
                </a:rPr>
                <a:t>TOÁN 4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Neutra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1475585" y="697470"/>
              <a:ext cx="27398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Neutra" panose="02040603050506020204" pitchFamily="18" charset="0"/>
                  <a:cs typeface="+mn-ea"/>
                  <a:sym typeface="+mn-lt"/>
                </a:rPr>
                <a:t>TOÁN 4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UTM Neutra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1443562" y="685305"/>
              <a:ext cx="27398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>
                  <a:solidFill>
                    <a:srgbClr val="FF6600"/>
                  </a:solidFill>
                  <a:latin typeface="UTM Neutra" panose="02040603050506020204" pitchFamily="18" charset="0"/>
                  <a:cs typeface="+mn-ea"/>
                  <a:sym typeface="+mn-lt"/>
                </a:rPr>
                <a:t>TOÁN 4</a:t>
              </a:r>
              <a:endParaRPr lang="zh-CN" altLang="en-US" sz="4800" b="1" dirty="0">
                <a:solidFill>
                  <a:srgbClr val="FF6600"/>
                </a:solidFill>
                <a:latin typeface="UTM Neutra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3" y="3630617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grpSp>
        <p:nvGrpSpPr>
          <p:cNvPr id="30" name="组合 99">
            <a:extLst>
              <a:ext uri="{FF2B5EF4-FFF2-40B4-BE49-F238E27FC236}">
                <a16:creationId xmlns:a16="http://schemas.microsoft.com/office/drawing/2014/main" id="{19903C81-E97C-40EA-8530-A20313BC0DE2}"/>
              </a:ext>
            </a:extLst>
          </p:cNvPr>
          <p:cNvGrpSpPr/>
          <p:nvPr/>
        </p:nvGrpSpPr>
        <p:grpSpPr>
          <a:xfrm>
            <a:off x="3692507" y="3681406"/>
            <a:ext cx="1729486" cy="514871"/>
            <a:chOff x="1289628" y="1764509"/>
            <a:chExt cx="4901995" cy="716071"/>
          </a:xfrm>
        </p:grpSpPr>
        <p:sp>
          <p:nvSpPr>
            <p:cNvPr id="31" name="文本框 92">
              <a:extLst>
                <a:ext uri="{FF2B5EF4-FFF2-40B4-BE49-F238E27FC236}">
                  <a16:creationId xmlns:a16="http://schemas.microsoft.com/office/drawing/2014/main" id="{9C8BABD2-AA71-47C3-BC23-BCE8CA12C5DA}"/>
                </a:ext>
              </a:extLst>
            </p:cNvPr>
            <p:cNvSpPr txBox="1"/>
            <p:nvPr/>
          </p:nvSpPr>
          <p:spPr>
            <a:xfrm>
              <a:off x="1289628" y="177393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Neutra" panose="02040603050506020204" pitchFamily="18" charset="0"/>
                  <a:cs typeface="+mn-ea"/>
                  <a:sym typeface="+mn-lt"/>
                </a:rPr>
                <a:t>(TIẾP THEO)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Neutra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32" name="文本框 94">
              <a:extLst>
                <a:ext uri="{FF2B5EF4-FFF2-40B4-BE49-F238E27FC236}">
                  <a16:creationId xmlns:a16="http://schemas.microsoft.com/office/drawing/2014/main" id="{489449FE-17BE-43C0-8906-023D535FC4CD}"/>
                </a:ext>
              </a:extLst>
            </p:cNvPr>
            <p:cNvSpPr txBox="1"/>
            <p:nvPr/>
          </p:nvSpPr>
          <p:spPr>
            <a:xfrm>
              <a:off x="1290209" y="1793241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rgbClr val="00B0F0"/>
                    </a:solidFill>
                  </a:ln>
                  <a:noFill/>
                  <a:latin typeface="UTM Neutra" panose="02040603050506020204" pitchFamily="18" charset="0"/>
                  <a:cs typeface="+mn-ea"/>
                  <a:sym typeface="+mn-lt"/>
                </a:rPr>
                <a:t>(TIẾP THEO)</a:t>
              </a:r>
              <a:endParaRPr lang="zh-CN" altLang="en-US" sz="3600" dirty="0">
                <a:ln>
                  <a:solidFill>
                    <a:srgbClr val="00B0F0"/>
                  </a:solidFill>
                </a:ln>
                <a:noFill/>
                <a:latin typeface="UTM Neutra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33" name="文本框 95">
              <a:extLst>
                <a:ext uri="{FF2B5EF4-FFF2-40B4-BE49-F238E27FC236}">
                  <a16:creationId xmlns:a16="http://schemas.microsoft.com/office/drawing/2014/main" id="{9D5EDB6E-E274-4A4F-ABB6-F9F3514EE53D}"/>
                </a:ext>
              </a:extLst>
            </p:cNvPr>
            <p:cNvSpPr txBox="1"/>
            <p:nvPr/>
          </p:nvSpPr>
          <p:spPr>
            <a:xfrm>
              <a:off x="1318822" y="176450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0070C0"/>
                  </a:solidFill>
                  <a:latin typeface="UTM Neutra" panose="02040603050506020204" pitchFamily="18" charset="0"/>
                  <a:cs typeface="+mn-ea"/>
                  <a:sym typeface="+mn-lt"/>
                </a:rPr>
                <a:t>(TIẾP THEO)</a:t>
              </a:r>
              <a:endParaRPr lang="zh-CN" altLang="en-US" sz="3600" dirty="0">
                <a:solidFill>
                  <a:srgbClr val="0070C0"/>
                </a:solidFill>
                <a:latin typeface="UTM Neutra" panose="02040603050506020204" pitchFamily="18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70759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5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8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1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75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21DC539-2D49-490E-B52D-4F67115F2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1461" y="-2420939"/>
            <a:ext cx="6981825" cy="50196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5BE68F-58BD-4735-A288-5CEC51F7C3E6}"/>
              </a:ext>
            </a:extLst>
          </p:cNvPr>
          <p:cNvSpPr/>
          <p:nvPr/>
        </p:nvSpPr>
        <p:spPr>
          <a:xfrm>
            <a:off x="0" y="945197"/>
            <a:ext cx="9144000" cy="297561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1" name="Text Box 3"/>
          <p:cNvSpPr txBox="1"/>
          <p:nvPr/>
        </p:nvSpPr>
        <p:spPr>
          <a:xfrm>
            <a:off x="2970288" y="170178"/>
            <a:ext cx="359791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000" b="1" u="sng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en-US" altLang="vi-VN" sz="3000" b="1" u="sng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ài</a:t>
            </a:r>
            <a:r>
              <a:rPr lang="vi-VN" altLang="en-US" sz="3000" b="1" u="sng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1</a:t>
            </a:r>
            <a:r>
              <a:rPr lang="vi-VN" altLang="en-US" sz="30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: Tính nhẩm</a:t>
            </a:r>
            <a:endParaRPr lang="vi-VN" altLang="en-US" sz="3000" b="1" u="sng" dirty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265226259"/>
              </p:ext>
            </p:extLst>
          </p:nvPr>
        </p:nvGraphicFramePr>
        <p:xfrm>
          <a:off x="0" y="1222692"/>
          <a:ext cx="9821545" cy="2698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1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0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8115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6000</a:t>
                      </a: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+</a:t>
                      </a: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2000 +</a:t>
                      </a: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4000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90000 – (70000 – 20000)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90000 – 70000 – 20000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12000 : 6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21000 x 3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9000 - 4000 x 2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(</a:t>
                      </a: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90000 – </a:t>
                      </a: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4</a:t>
                      </a: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0000</a:t>
                      </a: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) x 2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8000 - 6000 : 3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Title 1"/>
          <p:cNvSpPr txBox="1"/>
          <p:nvPr/>
        </p:nvSpPr>
        <p:spPr>
          <a:xfrm>
            <a:off x="3180080" y="945197"/>
            <a:ext cx="1410335" cy="860425"/>
          </a:xfrm>
          <a:prstGeom prst="rect">
            <a:avLst/>
          </a:prstGeom>
        </p:spPr>
        <p:txBody>
          <a:bodyPr anchor="ctr">
            <a:normAutofit fontScale="8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12000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3789680" y="1502727"/>
            <a:ext cx="1410335" cy="860425"/>
          </a:xfrm>
          <a:prstGeom prst="rect">
            <a:avLst/>
          </a:prstGeom>
        </p:spPr>
        <p:txBody>
          <a:bodyPr anchor="ctr">
            <a:normAutofit fontScale="8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40000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3611880" y="2148522"/>
            <a:ext cx="1410335" cy="860425"/>
          </a:xfrm>
          <a:prstGeom prst="rect">
            <a:avLst/>
          </a:prstGeom>
        </p:spPr>
        <p:txBody>
          <a:bodyPr anchor="ctr">
            <a:normAutofit fontScale="8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0</a:t>
            </a:r>
          </a:p>
        </p:txBody>
      </p:sp>
      <p:sp>
        <p:nvSpPr>
          <p:cNvPr id="6" name="Title 1"/>
          <p:cNvSpPr txBox="1"/>
          <p:nvPr/>
        </p:nvSpPr>
        <p:spPr>
          <a:xfrm>
            <a:off x="1656715" y="2794317"/>
            <a:ext cx="1410335" cy="860425"/>
          </a:xfrm>
          <a:prstGeom prst="rect">
            <a:avLst/>
          </a:prstGeom>
        </p:spPr>
        <p:txBody>
          <a:bodyPr anchor="ctr">
            <a:normAutofit fontScale="8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2000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6679565" y="928687"/>
            <a:ext cx="1410335" cy="860425"/>
          </a:xfrm>
          <a:prstGeom prst="rect">
            <a:avLst/>
          </a:prstGeom>
        </p:spPr>
        <p:txBody>
          <a:bodyPr anchor="ctr">
            <a:normAutofit fontScale="8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63000</a:t>
            </a:r>
          </a:p>
        </p:txBody>
      </p:sp>
      <p:sp>
        <p:nvSpPr>
          <p:cNvPr id="8" name="Title 1"/>
          <p:cNvSpPr txBox="1"/>
          <p:nvPr/>
        </p:nvSpPr>
        <p:spPr>
          <a:xfrm>
            <a:off x="7397115" y="1521142"/>
            <a:ext cx="1410335" cy="860425"/>
          </a:xfrm>
          <a:prstGeom prst="rect">
            <a:avLst/>
          </a:prstGeom>
        </p:spPr>
        <p:txBody>
          <a:bodyPr anchor="ctr">
            <a:normAutofit fontScale="8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1000</a:t>
            </a:r>
          </a:p>
        </p:txBody>
      </p:sp>
      <p:sp>
        <p:nvSpPr>
          <p:cNvPr id="9" name="Title 1"/>
          <p:cNvSpPr txBox="1"/>
          <p:nvPr/>
        </p:nvSpPr>
        <p:spPr>
          <a:xfrm>
            <a:off x="7894955" y="2148522"/>
            <a:ext cx="1410335" cy="860425"/>
          </a:xfrm>
          <a:prstGeom prst="rect">
            <a:avLst/>
          </a:prstGeom>
        </p:spPr>
        <p:txBody>
          <a:bodyPr anchor="ctr">
            <a:normAutofit fontScale="8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100000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7397115" y="2794317"/>
            <a:ext cx="1410335" cy="860425"/>
          </a:xfrm>
          <a:prstGeom prst="rect">
            <a:avLst/>
          </a:prstGeom>
        </p:spPr>
        <p:txBody>
          <a:bodyPr anchor="ctr">
            <a:normAutofit fontScale="8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6000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979B31-AFCF-4D55-B2B1-F5EA19789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418" y="3674110"/>
            <a:ext cx="1861226" cy="18612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7B72EA-7FE7-44E7-8FB9-67C224A2C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505" y="3654742"/>
            <a:ext cx="1861226" cy="1861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462FE-EB54-4444-A1BB-BD49B337E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35" y="3635989"/>
            <a:ext cx="1861226" cy="18612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1086DC-E0F0-44DE-9830-3177A04FC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201" y="3674110"/>
            <a:ext cx="1861226" cy="18612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2FD557-FFE8-4E44-8699-7C8FF56CE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198" y="3654742"/>
            <a:ext cx="1861226" cy="18612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6C1204A-EE46-48E0-8E0C-63A3CCCAE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872" y="3617553"/>
            <a:ext cx="1861226" cy="18612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B23E9E3-1EFF-41B8-B251-F9CFF5B8A488}"/>
              </a:ext>
            </a:extLst>
          </p:cNvPr>
          <p:cNvSpPr/>
          <p:nvPr/>
        </p:nvSpPr>
        <p:spPr>
          <a:xfrm>
            <a:off x="-601797" y="457200"/>
            <a:ext cx="8115300" cy="81153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" b="20330"/>
          <a:stretch/>
        </p:blipFill>
        <p:spPr>
          <a:xfrm flipH="1">
            <a:off x="0" y="41165"/>
            <a:ext cx="7513503" cy="5555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5287818" y="3073706"/>
            <a:ext cx="3856182" cy="2080811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6CD60C09-E114-45A0-A8A2-8F49A00E15EC}"/>
              </a:ext>
            </a:extLst>
          </p:cNvPr>
          <p:cNvSpPr txBox="1"/>
          <p:nvPr/>
        </p:nvSpPr>
        <p:spPr>
          <a:xfrm>
            <a:off x="1371601" y="1890114"/>
            <a:ext cx="3916217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000" b="1" u="sng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Bài 2:</a:t>
            </a:r>
            <a:r>
              <a:rPr lang="vi-VN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Đặt tính rồi tính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AD5DFFB7-7445-409D-8B10-2BD400DE4B02}"/>
              </a:ext>
            </a:extLst>
          </p:cNvPr>
          <p:cNvSpPr txBox="1"/>
          <p:nvPr/>
        </p:nvSpPr>
        <p:spPr>
          <a:xfrm>
            <a:off x="1173018" y="2700302"/>
            <a:ext cx="4114800" cy="252376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vi-VN" sz="3200" dirty="0">
                <a:latin typeface="Arial" panose="020B0604020202020204" pitchFamily="34" charset="0"/>
              </a:rPr>
              <a:t>b)	56346</a:t>
            </a:r>
            <a:r>
              <a:rPr lang="vi-VN" altLang="en-US" sz="3200" dirty="0">
                <a:latin typeface="Arial" panose="020B0604020202020204" pitchFamily="34" charset="0"/>
              </a:rPr>
              <a:t> + 2</a:t>
            </a:r>
            <a:r>
              <a:rPr lang="en-US" altLang="vi-VN" sz="3200" dirty="0">
                <a:latin typeface="Arial" panose="020B0604020202020204" pitchFamily="34" charset="0"/>
              </a:rPr>
              <a:t>854</a:t>
            </a:r>
            <a:endParaRPr lang="vi-VN" altLang="en-US" sz="32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vi-VN" sz="3200" dirty="0">
                <a:latin typeface="Arial" panose="020B0604020202020204" pitchFamily="34" charset="0"/>
              </a:rPr>
              <a:t>	43000</a:t>
            </a:r>
            <a:r>
              <a:rPr lang="vi-VN" altLang="en-US" sz="3200" dirty="0">
                <a:latin typeface="Arial" panose="020B0604020202020204" pitchFamily="34" charset="0"/>
              </a:rPr>
              <a:t> – 2</a:t>
            </a:r>
            <a:r>
              <a:rPr lang="en-US" altLang="vi-VN" sz="3200" dirty="0">
                <a:latin typeface="Arial" panose="020B0604020202020204" pitchFamily="34" charset="0"/>
              </a:rPr>
              <a:t>1308</a:t>
            </a:r>
            <a:endParaRPr lang="vi-VN" altLang="en-US" sz="32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vi-VN" sz="3200" dirty="0">
                <a:latin typeface="Arial" panose="020B0604020202020204" pitchFamily="34" charset="0"/>
              </a:rPr>
              <a:t>	13065 x 4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vi-VN" sz="3200" dirty="0">
                <a:latin typeface="Arial" panose="020B0604020202020204" pitchFamily="34" charset="0"/>
              </a:rPr>
              <a:t>	65040 : 5</a:t>
            </a:r>
          </a:p>
        </p:txBody>
      </p:sp>
    </p:spTree>
    <p:extLst>
      <p:ext uri="{BB962C8B-B14F-4D97-AF65-F5344CB8AC3E}">
        <p14:creationId xmlns:p14="http://schemas.microsoft.com/office/powerpoint/2010/main" val="964822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CD233BB-7FF6-426A-A00B-2964721CA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2171" y="-2392137"/>
            <a:ext cx="10415260" cy="10415260"/>
          </a:xfrm>
          <a:prstGeom prst="rect">
            <a:avLst/>
          </a:prstGeom>
        </p:spPr>
      </p:pic>
      <p:sp>
        <p:nvSpPr>
          <p:cNvPr id="5" name="Text Box 5"/>
          <p:cNvSpPr txBox="1"/>
          <p:nvPr/>
        </p:nvSpPr>
        <p:spPr>
          <a:xfrm>
            <a:off x="41275" y="85090"/>
            <a:ext cx="594360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000" b="1" u="sng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Bài 2:</a:t>
            </a:r>
            <a:r>
              <a:rPr lang="vi-VN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Đặt tính rồi tính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16218" y="1570990"/>
            <a:ext cx="16002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vi-VN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56346</a:t>
            </a:r>
          </a:p>
          <a:p>
            <a:pPr algn="l"/>
            <a:r>
              <a:rPr lang="en-US" altLang="vi-VN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2854</a:t>
            </a:r>
          </a:p>
          <a:p>
            <a:pPr algn="l"/>
            <a:r>
              <a:rPr lang="en-US" altLang="vi-VN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59200</a:t>
            </a:r>
            <a:r>
              <a:rPr lang="vi-VN" altLang="en-US" dirty="0">
                <a:latin typeface="Arial" panose="020B0604020202020204" pitchFamily="34" charset="0"/>
                <a:sym typeface="+mn-ea"/>
              </a:rPr>
              <a:t> </a:t>
            </a:r>
            <a:endParaRPr lang="en-US" dirty="0"/>
          </a:p>
        </p:txBody>
      </p:sp>
      <p:sp>
        <p:nvSpPr>
          <p:cNvPr id="3" name="Text Box 2"/>
          <p:cNvSpPr txBox="1"/>
          <p:nvPr/>
        </p:nvSpPr>
        <p:spPr>
          <a:xfrm>
            <a:off x="2202339" y="728662"/>
            <a:ext cx="16002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43000</a:t>
            </a:r>
          </a:p>
          <a:p>
            <a:pPr algn="l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21308</a:t>
            </a:r>
          </a:p>
          <a:p>
            <a:pPr algn="l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21692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221639" y="1570990"/>
            <a:ext cx="16002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13065</a:t>
            </a:r>
          </a:p>
          <a:p>
            <a:pPr algn="l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       4</a:t>
            </a:r>
          </a:p>
          <a:p>
            <a:pPr algn="l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52206</a:t>
            </a:r>
          </a:p>
        </p:txBody>
      </p:sp>
      <p:sp>
        <p:nvSpPr>
          <p:cNvPr id="8" name="Plus 7"/>
          <p:cNvSpPr/>
          <p:nvPr/>
        </p:nvSpPr>
        <p:spPr>
          <a:xfrm>
            <a:off x="72708" y="2075815"/>
            <a:ext cx="257810" cy="269240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>
            <a:off x="1945323" y="1345883"/>
            <a:ext cx="299085" cy="75565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/>
          <p:cNvSpPr/>
          <p:nvPr/>
        </p:nvSpPr>
        <p:spPr>
          <a:xfrm>
            <a:off x="4053364" y="2147570"/>
            <a:ext cx="303530" cy="300990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10"/>
          <p:cNvSpPr/>
          <p:nvPr/>
        </p:nvSpPr>
        <p:spPr>
          <a:xfrm>
            <a:off x="-142557" y="2795270"/>
            <a:ext cx="2087880" cy="75565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/>
        </p:nvSpPr>
        <p:spPr>
          <a:xfrm>
            <a:off x="1879124" y="1936432"/>
            <a:ext cx="2087880" cy="75565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/>
        </p:nvSpPr>
        <p:spPr>
          <a:xfrm>
            <a:off x="3878739" y="2778760"/>
            <a:ext cx="2087880" cy="75565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able 13"/>
          <p:cNvGraphicFramePr/>
          <p:nvPr>
            <p:extLst>
              <p:ext uri="{D42A27DB-BD31-4B8C-83A1-F6EECF244321}">
                <p14:modId xmlns:p14="http://schemas.microsoft.com/office/powerpoint/2010/main" val="2905777741"/>
              </p:ext>
            </p:extLst>
          </p:nvPr>
        </p:nvGraphicFramePr>
        <p:xfrm>
          <a:off x="6029325" y="746442"/>
          <a:ext cx="298958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65040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15</a:t>
                      </a:r>
                    </a:p>
                    <a:p>
                      <a:pPr>
                        <a:buNone/>
                      </a:pPr>
                      <a:r>
                        <a:rPr lang="en-US" sz="4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 00</a:t>
                      </a:r>
                    </a:p>
                    <a:p>
                      <a:pPr>
                        <a:buNone/>
                      </a:pPr>
                      <a:r>
                        <a:rPr lang="en-US" sz="4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   04</a:t>
                      </a:r>
                    </a:p>
                    <a:p>
                      <a:pPr>
                        <a:buNone/>
                      </a:pPr>
                      <a:r>
                        <a:rPr lang="en-US" sz="4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     40</a:t>
                      </a:r>
                    </a:p>
                    <a:p>
                      <a:pPr>
                        <a:buNone/>
                      </a:pPr>
                      <a:r>
                        <a:rPr lang="en-US" sz="4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0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13008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B15F8C0-B720-43F8-817D-6E6A79F27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7543" y="3339362"/>
            <a:ext cx="1305703" cy="13057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0EB15B-8EEA-4486-A1A8-A229A0451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943" y="3181666"/>
            <a:ext cx="1305703" cy="13057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88A502-95D5-4772-9976-AAFCA98D9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72000" y="3598321"/>
            <a:ext cx="1305703" cy="13057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5DDB4C-C9E9-4B1E-829A-F16D4F22B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5908" y="2945469"/>
            <a:ext cx="1305703" cy="130570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CE677-88CD-403A-99C7-54A5CE6102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585"/>
          <a:stretch/>
        </p:blipFill>
        <p:spPr>
          <a:xfrm>
            <a:off x="-73366" y="2325285"/>
            <a:ext cx="5364821" cy="322010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786388-BF8A-4EF6-8094-73D6EE2AA415}"/>
              </a:ext>
            </a:extLst>
          </p:cNvPr>
          <p:cNvSpPr/>
          <p:nvPr/>
        </p:nvSpPr>
        <p:spPr>
          <a:xfrm>
            <a:off x="206476" y="235975"/>
            <a:ext cx="8517107" cy="37148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025E0F83-0F2F-4752-8E3F-8F128FB1A6F0}"/>
              </a:ext>
            </a:extLst>
          </p:cNvPr>
          <p:cNvSpPr txBox="1"/>
          <p:nvPr/>
        </p:nvSpPr>
        <p:spPr>
          <a:xfrm>
            <a:off x="456247" y="436423"/>
            <a:ext cx="644334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000" b="1" u="sng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Bài 3:</a:t>
            </a:r>
            <a:r>
              <a:rPr lang="vi-VN" altLang="en-US" sz="30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Tính giá trị của biểu thức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385DC8A-2EF1-41EC-AA89-855B3517E2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4938593"/>
              </p:ext>
            </p:extLst>
          </p:nvPr>
        </p:nvGraphicFramePr>
        <p:xfrm>
          <a:off x="323215" y="1192674"/>
          <a:ext cx="8585835" cy="2394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6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9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4585"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vi-VN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</a:t>
                      </a:r>
                      <a:r>
                        <a:rPr lang="vi-VN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3257 + 4659 </a:t>
                      </a:r>
                      <a:r>
                        <a:rPr lang="en-US" altLang="vi-VN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-</a:t>
                      </a:r>
                      <a:r>
                        <a:rPr lang="vi-VN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1300</a:t>
                      </a: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= ……………...........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= ……………...........</a:t>
                      </a:r>
                      <a:endParaRPr lang="vi-V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6000 - 1300 x 2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= ……………...........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= ……………...........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0ACE4F3D-74AA-4CC3-B863-D7F8F5169359}"/>
              </a:ext>
            </a:extLst>
          </p:cNvPr>
          <p:cNvSpPr txBox="1"/>
          <p:nvPr/>
        </p:nvSpPr>
        <p:spPr>
          <a:xfrm>
            <a:off x="1403985" y="1886729"/>
            <a:ext cx="1410335" cy="86042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7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7916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FFE2EBF-5A02-4736-A86C-B0CEE60FBE26}"/>
              </a:ext>
            </a:extLst>
          </p:cNvPr>
          <p:cNvSpPr txBox="1"/>
          <p:nvPr/>
        </p:nvSpPr>
        <p:spPr>
          <a:xfrm>
            <a:off x="3084830" y="1874029"/>
            <a:ext cx="1410335" cy="86042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760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- 1300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B80D0-03B1-4B6F-A7D0-4DDF092DA147}"/>
              </a:ext>
            </a:extLst>
          </p:cNvPr>
          <p:cNvSpPr txBox="1"/>
          <p:nvPr/>
        </p:nvSpPr>
        <p:spPr>
          <a:xfrm>
            <a:off x="2267585" y="2666448"/>
            <a:ext cx="1410335" cy="860425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5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6616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4EAB92C-0208-4C00-A277-22D9590D6BA4}"/>
              </a:ext>
            </a:extLst>
          </p:cNvPr>
          <p:cNvSpPr txBox="1"/>
          <p:nvPr/>
        </p:nvSpPr>
        <p:spPr>
          <a:xfrm>
            <a:off x="6729730" y="1886094"/>
            <a:ext cx="1410335" cy="86042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7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2600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FDFDAF9-8736-4B57-9618-501BC6A139E2}"/>
              </a:ext>
            </a:extLst>
          </p:cNvPr>
          <p:cNvSpPr txBox="1"/>
          <p:nvPr/>
        </p:nvSpPr>
        <p:spPr>
          <a:xfrm>
            <a:off x="5100955" y="1886729"/>
            <a:ext cx="1410335" cy="86042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760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6000 -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66C5731-5EF5-499B-9D74-F177BBB0BB79}"/>
              </a:ext>
            </a:extLst>
          </p:cNvPr>
          <p:cNvSpPr txBox="1"/>
          <p:nvPr/>
        </p:nvSpPr>
        <p:spPr>
          <a:xfrm>
            <a:off x="5939790" y="2659524"/>
            <a:ext cx="1410335" cy="86042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7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3400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677" y="2987194"/>
            <a:ext cx="1410335" cy="203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58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786388-BF8A-4EF6-8094-73D6EE2AA415}"/>
              </a:ext>
            </a:extLst>
          </p:cNvPr>
          <p:cNvSpPr/>
          <p:nvPr/>
        </p:nvSpPr>
        <p:spPr>
          <a:xfrm>
            <a:off x="206476" y="235975"/>
            <a:ext cx="8517107" cy="37148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025E0F83-0F2F-4752-8E3F-8F128FB1A6F0}"/>
              </a:ext>
            </a:extLst>
          </p:cNvPr>
          <p:cNvSpPr txBox="1"/>
          <p:nvPr/>
        </p:nvSpPr>
        <p:spPr>
          <a:xfrm>
            <a:off x="456247" y="436423"/>
            <a:ext cx="644334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000" b="1" u="sng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Bài 3:</a:t>
            </a:r>
            <a:r>
              <a:rPr lang="vi-VN" altLang="en-US" sz="30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Tính giá trị của biểu thức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CE677-88CD-403A-99C7-54A5CE6102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585"/>
          <a:stretch/>
        </p:blipFill>
        <p:spPr>
          <a:xfrm>
            <a:off x="-73366" y="2325285"/>
            <a:ext cx="5364821" cy="3220109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8E09F5E-A287-46DA-89EA-FCD1818928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2158143"/>
              </p:ext>
            </p:extLst>
          </p:nvPr>
        </p:nvGraphicFramePr>
        <p:xfrm>
          <a:off x="378360" y="1189956"/>
          <a:ext cx="8345224" cy="2394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5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9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4585"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None/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x + 875 = 9936</a:t>
                      </a: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       x = ………….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       x = ………….</a:t>
                      </a:r>
                      <a:endParaRPr lang="vi-VN" altLang="en-US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x : 3 = 1532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  x = ………….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   x= ………….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id="{E49CAF19-49EF-4237-9512-A3A41DE43792}"/>
              </a:ext>
            </a:extLst>
          </p:cNvPr>
          <p:cNvSpPr txBox="1"/>
          <p:nvPr/>
        </p:nvSpPr>
        <p:spPr>
          <a:xfrm>
            <a:off x="2280920" y="1846220"/>
            <a:ext cx="2164080" cy="86042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1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9936 - 875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0791D92-AC50-49B7-A209-3A6302887C33}"/>
              </a:ext>
            </a:extLst>
          </p:cNvPr>
          <p:cNvSpPr txBox="1"/>
          <p:nvPr/>
        </p:nvSpPr>
        <p:spPr>
          <a:xfrm>
            <a:off x="2868194" y="2914074"/>
            <a:ext cx="1410335" cy="46153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9061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07F5651-BC41-4D54-A444-8D21A7873BF3}"/>
              </a:ext>
            </a:extLst>
          </p:cNvPr>
          <p:cNvSpPr txBox="1"/>
          <p:nvPr/>
        </p:nvSpPr>
        <p:spPr>
          <a:xfrm>
            <a:off x="6257824" y="1671063"/>
            <a:ext cx="2051685" cy="8604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1532 x 3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3DB8B11-66B7-447E-B7D7-1AF01970E7F8}"/>
              </a:ext>
            </a:extLst>
          </p:cNvPr>
          <p:cNvSpPr txBox="1"/>
          <p:nvPr/>
        </p:nvSpPr>
        <p:spPr>
          <a:xfrm>
            <a:off x="6476551" y="2835201"/>
            <a:ext cx="1410335" cy="61927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4596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677" y="2987194"/>
            <a:ext cx="1410335" cy="203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89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45538F-0EF7-4F41-BD35-B2151CEC3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22015">
            <a:off x="542003" y="-1697469"/>
            <a:ext cx="7407271" cy="7012370"/>
          </a:xfrm>
          <a:prstGeom prst="rect">
            <a:avLst/>
          </a:prstGeom>
        </p:spPr>
      </p:pic>
      <p:grpSp>
        <p:nvGrpSpPr>
          <p:cNvPr id="630" name="Google Shape;630;p12"/>
          <p:cNvGrpSpPr/>
          <p:nvPr/>
        </p:nvGrpSpPr>
        <p:grpSpPr>
          <a:xfrm>
            <a:off x="106045" y="18415"/>
            <a:ext cx="645795" cy="906145"/>
            <a:chOff x="2207566" y="927199"/>
            <a:chExt cx="2848686" cy="4288128"/>
          </a:xfrm>
        </p:grpSpPr>
        <p:grpSp>
          <p:nvGrpSpPr>
            <p:cNvPr id="631" name="Google Shape;631;p12"/>
            <p:cNvGrpSpPr/>
            <p:nvPr/>
          </p:nvGrpSpPr>
          <p:grpSpPr>
            <a:xfrm>
              <a:off x="2207566" y="927199"/>
              <a:ext cx="2848686" cy="4288128"/>
              <a:chOff x="2093900" y="310700"/>
              <a:chExt cx="3431325" cy="5165175"/>
            </a:xfrm>
          </p:grpSpPr>
          <p:sp>
            <p:nvSpPr>
              <p:cNvPr id="632" name="Google Shape;632;p12"/>
              <p:cNvSpPr/>
              <p:nvPr/>
            </p:nvSpPr>
            <p:spPr>
              <a:xfrm>
                <a:off x="2234900" y="3224125"/>
                <a:ext cx="392875" cy="878050"/>
              </a:xfrm>
              <a:custGeom>
                <a:avLst/>
                <a:gdLst/>
                <a:ahLst/>
                <a:cxnLst/>
                <a:rect l="l" t="t" r="r" b="b"/>
                <a:pathLst>
                  <a:path w="15715" h="35122" extrusionOk="0">
                    <a:moveTo>
                      <a:pt x="9804" y="0"/>
                    </a:moveTo>
                    <a:lnTo>
                      <a:pt x="9695" y="71"/>
                    </a:lnTo>
                    <a:lnTo>
                      <a:pt x="2431" y="4775"/>
                    </a:lnTo>
                    <a:lnTo>
                      <a:pt x="1" y="23049"/>
                    </a:lnTo>
                    <a:lnTo>
                      <a:pt x="3" y="23054"/>
                    </a:lnTo>
                    <a:lnTo>
                      <a:pt x="5316" y="34945"/>
                    </a:lnTo>
                    <a:lnTo>
                      <a:pt x="5396" y="35122"/>
                    </a:lnTo>
                    <a:lnTo>
                      <a:pt x="13157" y="25023"/>
                    </a:lnTo>
                    <a:lnTo>
                      <a:pt x="13159" y="25013"/>
                    </a:lnTo>
                    <a:lnTo>
                      <a:pt x="15684" y="6586"/>
                    </a:lnTo>
                    <a:lnTo>
                      <a:pt x="15715" y="6356"/>
                    </a:lnTo>
                    <a:lnTo>
                      <a:pt x="9804" y="0"/>
                    </a:ln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633" name="Google Shape;633;p12"/>
              <p:cNvGrpSpPr/>
              <p:nvPr/>
            </p:nvGrpSpPr>
            <p:grpSpPr>
              <a:xfrm>
                <a:off x="2093900" y="310700"/>
                <a:ext cx="3431325" cy="5165175"/>
                <a:chOff x="2093900" y="310700"/>
                <a:chExt cx="3431325" cy="5165175"/>
              </a:xfrm>
            </p:grpSpPr>
            <p:sp>
              <p:nvSpPr>
                <p:cNvPr id="634" name="Google Shape;634;p12"/>
                <p:cNvSpPr/>
                <p:nvPr/>
              </p:nvSpPr>
              <p:spPr>
                <a:xfrm>
                  <a:off x="2093900" y="3223450"/>
                  <a:ext cx="392675" cy="87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7" h="35123" extrusionOk="0">
                      <a:moveTo>
                        <a:pt x="15246" y="0"/>
                      </a:moveTo>
                      <a:lnTo>
                        <a:pt x="0" y="10003"/>
                      </a:lnTo>
                      <a:lnTo>
                        <a:pt x="10839" y="35123"/>
                      </a:lnTo>
                      <a:lnTo>
                        <a:pt x="11228" y="34629"/>
                      </a:lnTo>
                      <a:lnTo>
                        <a:pt x="15706" y="503"/>
                      </a:lnTo>
                      <a:lnTo>
                        <a:pt x="15246" y="0"/>
                      </a:lnTo>
                      <a:close/>
                    </a:path>
                  </a:pathLst>
                </a:custGeom>
                <a:solidFill>
                  <a:srgbClr val="FFD2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5" name="Google Shape;635;p12"/>
                <p:cNvSpPr/>
                <p:nvPr/>
              </p:nvSpPr>
              <p:spPr>
                <a:xfrm>
                  <a:off x="2563875" y="3388775"/>
                  <a:ext cx="224825" cy="46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3" h="18427" extrusionOk="0">
                      <a:moveTo>
                        <a:pt x="2525" y="0"/>
                      </a:moveTo>
                      <a:lnTo>
                        <a:pt x="0" y="18427"/>
                      </a:lnTo>
                      <a:lnTo>
                        <a:pt x="0" y="18427"/>
                      </a:lnTo>
                      <a:lnTo>
                        <a:pt x="8992" y="7038"/>
                      </a:lnTo>
                      <a:lnTo>
                        <a:pt x="2525" y="0"/>
                      </a:lnTo>
                      <a:close/>
                    </a:path>
                  </a:pathLst>
                </a:custGeom>
                <a:solidFill>
                  <a:srgbClr val="FFD2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6" name="Google Shape;636;p12"/>
                <p:cNvSpPr/>
                <p:nvPr/>
              </p:nvSpPr>
              <p:spPr>
                <a:xfrm>
                  <a:off x="2093900" y="3343500"/>
                  <a:ext cx="201800" cy="45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2" h="18275" extrusionOk="0">
                      <a:moveTo>
                        <a:pt x="8071" y="0"/>
                      </a:moveTo>
                      <a:lnTo>
                        <a:pt x="0" y="5201"/>
                      </a:lnTo>
                      <a:lnTo>
                        <a:pt x="5641" y="18274"/>
                      </a:lnTo>
                      <a:lnTo>
                        <a:pt x="8071" y="0"/>
                      </a:lnTo>
                      <a:close/>
                    </a:path>
                  </a:pathLst>
                </a:custGeom>
                <a:solidFill>
                  <a:srgbClr val="FFD2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7" name="Google Shape;637;p12"/>
                <p:cNvSpPr/>
                <p:nvPr/>
              </p:nvSpPr>
              <p:spPr>
                <a:xfrm>
                  <a:off x="2234975" y="3800450"/>
                  <a:ext cx="1328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4" h="12043" extrusionOk="0">
                      <a:moveTo>
                        <a:pt x="0" y="1"/>
                      </a:moveTo>
                      <a:lnTo>
                        <a:pt x="5196" y="12043"/>
                      </a:lnTo>
                      <a:lnTo>
                        <a:pt x="5313" y="1189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EFD7C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8" name="Google Shape;638;p12"/>
                <p:cNvSpPr/>
                <p:nvPr/>
              </p:nvSpPr>
              <p:spPr>
                <a:xfrm>
                  <a:off x="2259125" y="3856425"/>
                  <a:ext cx="278500" cy="2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0" h="10089" extrusionOk="0">
                      <a:moveTo>
                        <a:pt x="0" y="1"/>
                      </a:moveTo>
                      <a:lnTo>
                        <a:pt x="4334" y="10089"/>
                      </a:lnTo>
                      <a:lnTo>
                        <a:pt x="11140" y="109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9" name="Google Shape;639;p12"/>
                <p:cNvSpPr/>
                <p:nvPr/>
              </p:nvSpPr>
              <p:spPr>
                <a:xfrm>
                  <a:off x="2093900" y="310725"/>
                  <a:ext cx="1097275" cy="337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91" h="134801" extrusionOk="0">
                      <a:moveTo>
                        <a:pt x="27125" y="1"/>
                      </a:moveTo>
                      <a:cubicBezTo>
                        <a:pt x="21184" y="1"/>
                        <a:pt x="16021" y="4405"/>
                        <a:pt x="15226" y="10456"/>
                      </a:cubicBezTo>
                      <a:lnTo>
                        <a:pt x="22" y="126311"/>
                      </a:lnTo>
                      <a:cubicBezTo>
                        <a:pt x="12" y="126379"/>
                        <a:pt x="8" y="126445"/>
                        <a:pt x="0" y="126512"/>
                      </a:cubicBezTo>
                      <a:lnTo>
                        <a:pt x="20220" y="129166"/>
                      </a:lnTo>
                      <a:cubicBezTo>
                        <a:pt x="20147" y="131683"/>
                        <a:pt x="21806" y="133953"/>
                        <a:pt x="24122" y="134801"/>
                      </a:cubicBezTo>
                      <a:lnTo>
                        <a:pt x="27770" y="130157"/>
                      </a:lnTo>
                      <a:lnTo>
                        <a:pt x="27790" y="130160"/>
                      </a:lnTo>
                      <a:cubicBezTo>
                        <a:pt x="27800" y="130094"/>
                        <a:pt x="27812" y="130028"/>
                        <a:pt x="27822" y="129961"/>
                      </a:cubicBezTo>
                      <a:lnTo>
                        <a:pt x="43028" y="14104"/>
                      </a:lnTo>
                      <a:cubicBezTo>
                        <a:pt x="43890" y="7524"/>
                        <a:pt x="39256" y="1488"/>
                        <a:pt x="32676" y="626"/>
                      </a:cubicBezTo>
                      <a:lnTo>
                        <a:pt x="28705" y="105"/>
                      </a:lnTo>
                      <a:cubicBezTo>
                        <a:pt x="28174" y="35"/>
                        <a:pt x="27647" y="1"/>
                        <a:pt x="2712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0" name="Google Shape;640;p12"/>
                <p:cNvSpPr/>
                <p:nvPr/>
              </p:nvSpPr>
              <p:spPr>
                <a:xfrm>
                  <a:off x="2093900" y="314250"/>
                  <a:ext cx="746625" cy="3197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5" h="128948" extrusionOk="0">
                      <a:moveTo>
                        <a:pt x="27235" y="1"/>
                      </a:moveTo>
                      <a:cubicBezTo>
                        <a:pt x="21269" y="1"/>
                        <a:pt x="15993" y="4466"/>
                        <a:pt x="15198" y="10521"/>
                      </a:cubicBezTo>
                      <a:lnTo>
                        <a:pt x="0" y="126371"/>
                      </a:lnTo>
                      <a:lnTo>
                        <a:pt x="12980" y="128948"/>
                      </a:lnTo>
                      <a:lnTo>
                        <a:pt x="29865" y="242"/>
                      </a:lnTo>
                      <a:lnTo>
                        <a:pt x="28798" y="103"/>
                      </a:lnTo>
                      <a:cubicBezTo>
                        <a:pt x="28273" y="34"/>
                        <a:pt x="27752" y="1"/>
                        <a:pt x="27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1" name="Google Shape;641;p12"/>
                <p:cNvSpPr/>
                <p:nvPr/>
              </p:nvSpPr>
              <p:spPr>
                <a:xfrm>
                  <a:off x="2437400" y="310700"/>
                  <a:ext cx="753775" cy="63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1" h="25428" extrusionOk="0">
                      <a:moveTo>
                        <a:pt x="13385" y="1"/>
                      </a:moveTo>
                      <a:cubicBezTo>
                        <a:pt x="7444" y="1"/>
                        <a:pt x="2281" y="4406"/>
                        <a:pt x="1486" y="10455"/>
                      </a:cubicBezTo>
                      <a:lnTo>
                        <a:pt x="0" y="21779"/>
                      </a:lnTo>
                      <a:lnTo>
                        <a:pt x="27801" y="25428"/>
                      </a:lnTo>
                      <a:lnTo>
                        <a:pt x="29288" y="14104"/>
                      </a:lnTo>
                      <a:cubicBezTo>
                        <a:pt x="30150" y="7524"/>
                        <a:pt x="25516" y="1489"/>
                        <a:pt x="18936" y="627"/>
                      </a:cubicBezTo>
                      <a:lnTo>
                        <a:pt x="14964" y="104"/>
                      </a:lnTo>
                      <a:cubicBezTo>
                        <a:pt x="14433" y="35"/>
                        <a:pt x="13906" y="1"/>
                        <a:pt x="1338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2" name="Google Shape;642;p12"/>
                <p:cNvSpPr/>
                <p:nvPr/>
              </p:nvSpPr>
              <p:spPr>
                <a:xfrm>
                  <a:off x="2437400" y="310725"/>
                  <a:ext cx="400800" cy="5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2" h="23483" extrusionOk="0">
                      <a:moveTo>
                        <a:pt x="13385" y="1"/>
                      </a:moveTo>
                      <a:cubicBezTo>
                        <a:pt x="7444" y="1"/>
                        <a:pt x="2281" y="4405"/>
                        <a:pt x="1486" y="10456"/>
                      </a:cubicBezTo>
                      <a:lnTo>
                        <a:pt x="0" y="21780"/>
                      </a:lnTo>
                      <a:lnTo>
                        <a:pt x="12982" y="23482"/>
                      </a:lnTo>
                      <a:lnTo>
                        <a:pt x="16032" y="245"/>
                      </a:lnTo>
                      <a:lnTo>
                        <a:pt x="14965" y="105"/>
                      </a:lnTo>
                      <a:cubicBezTo>
                        <a:pt x="14434" y="35"/>
                        <a:pt x="13907" y="1"/>
                        <a:pt x="1338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3" name="Google Shape;643;p12"/>
                <p:cNvSpPr/>
                <p:nvPr/>
              </p:nvSpPr>
              <p:spPr>
                <a:xfrm>
                  <a:off x="2448500" y="310725"/>
                  <a:ext cx="742675" cy="55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7" h="22048" extrusionOk="0">
                      <a:moveTo>
                        <a:pt x="12941" y="1"/>
                      </a:moveTo>
                      <a:cubicBezTo>
                        <a:pt x="7000" y="1"/>
                        <a:pt x="1837" y="4405"/>
                        <a:pt x="1042" y="10456"/>
                      </a:cubicBezTo>
                      <a:lnTo>
                        <a:pt x="0" y="18399"/>
                      </a:lnTo>
                      <a:lnTo>
                        <a:pt x="27802" y="22048"/>
                      </a:lnTo>
                      <a:lnTo>
                        <a:pt x="28844" y="14104"/>
                      </a:lnTo>
                      <a:cubicBezTo>
                        <a:pt x="29706" y="7524"/>
                        <a:pt x="25072" y="1488"/>
                        <a:pt x="18492" y="626"/>
                      </a:cubicBezTo>
                      <a:lnTo>
                        <a:pt x="14521" y="105"/>
                      </a:lnTo>
                      <a:cubicBezTo>
                        <a:pt x="13990" y="35"/>
                        <a:pt x="13463" y="1"/>
                        <a:pt x="1294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4" name="Google Shape;644;p12"/>
                <p:cNvSpPr/>
                <p:nvPr/>
              </p:nvSpPr>
              <p:spPr>
                <a:xfrm>
                  <a:off x="2343800" y="3965575"/>
                  <a:ext cx="3181425" cy="15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57" h="60412" extrusionOk="0">
                      <a:moveTo>
                        <a:pt x="58719" y="42257"/>
                      </a:moveTo>
                      <a:cubicBezTo>
                        <a:pt x="59597" y="43457"/>
                        <a:pt x="60245" y="44765"/>
                        <a:pt x="60394" y="46163"/>
                      </a:cubicBezTo>
                      <a:cubicBezTo>
                        <a:pt x="60576" y="47884"/>
                        <a:pt x="59645" y="48536"/>
                        <a:pt x="58490" y="48536"/>
                      </a:cubicBezTo>
                      <a:cubicBezTo>
                        <a:pt x="57392" y="48536"/>
                        <a:pt x="56092" y="47946"/>
                        <a:pt x="55355" y="47123"/>
                      </a:cubicBezTo>
                      <a:cubicBezTo>
                        <a:pt x="53539" y="45096"/>
                        <a:pt x="56061" y="43366"/>
                        <a:pt x="58719" y="42257"/>
                      </a:cubicBezTo>
                      <a:close/>
                      <a:moveTo>
                        <a:pt x="1853" y="1"/>
                      </a:moveTo>
                      <a:cubicBezTo>
                        <a:pt x="1574" y="1"/>
                        <a:pt x="1281" y="180"/>
                        <a:pt x="1253" y="536"/>
                      </a:cubicBezTo>
                      <a:cubicBezTo>
                        <a:pt x="460" y="10763"/>
                        <a:pt x="0" y="26455"/>
                        <a:pt x="11110" y="31677"/>
                      </a:cubicBezTo>
                      <a:cubicBezTo>
                        <a:pt x="14132" y="33097"/>
                        <a:pt x="17411" y="33565"/>
                        <a:pt x="20763" y="33565"/>
                      </a:cubicBezTo>
                      <a:cubicBezTo>
                        <a:pt x="25777" y="33565"/>
                        <a:pt x="30955" y="32518"/>
                        <a:pt x="35678" y="32046"/>
                      </a:cubicBezTo>
                      <a:cubicBezTo>
                        <a:pt x="37218" y="31893"/>
                        <a:pt x="38841" y="31743"/>
                        <a:pt x="40460" y="31743"/>
                      </a:cubicBezTo>
                      <a:cubicBezTo>
                        <a:pt x="42540" y="31743"/>
                        <a:pt x="44612" y="31990"/>
                        <a:pt x="46488" y="32795"/>
                      </a:cubicBezTo>
                      <a:cubicBezTo>
                        <a:pt x="49314" y="34005"/>
                        <a:pt x="51932" y="35937"/>
                        <a:pt x="54291" y="37873"/>
                      </a:cubicBezTo>
                      <a:cubicBezTo>
                        <a:pt x="55463" y="38835"/>
                        <a:pt x="56815" y="39991"/>
                        <a:pt x="57952" y="41300"/>
                      </a:cubicBezTo>
                      <a:cubicBezTo>
                        <a:pt x="55838" y="42264"/>
                        <a:pt x="53446" y="43889"/>
                        <a:pt x="53803" y="46417"/>
                      </a:cubicBezTo>
                      <a:cubicBezTo>
                        <a:pt x="54064" y="48277"/>
                        <a:pt x="56358" y="49532"/>
                        <a:pt x="58047" y="49679"/>
                      </a:cubicBezTo>
                      <a:cubicBezTo>
                        <a:pt x="58183" y="49691"/>
                        <a:pt x="58316" y="49697"/>
                        <a:pt x="58444" y="49697"/>
                      </a:cubicBezTo>
                      <a:cubicBezTo>
                        <a:pt x="60340" y="49697"/>
                        <a:pt x="61457" y="48429"/>
                        <a:pt x="61518" y="46463"/>
                      </a:cubicBezTo>
                      <a:cubicBezTo>
                        <a:pt x="61570" y="44823"/>
                        <a:pt x="60779" y="43251"/>
                        <a:pt x="59750" y="41857"/>
                      </a:cubicBezTo>
                      <a:cubicBezTo>
                        <a:pt x="61060" y="41386"/>
                        <a:pt x="62270" y="41077"/>
                        <a:pt x="62850" y="40977"/>
                      </a:cubicBezTo>
                      <a:cubicBezTo>
                        <a:pt x="63836" y="40805"/>
                        <a:pt x="64818" y="40726"/>
                        <a:pt x="65794" y="40726"/>
                      </a:cubicBezTo>
                      <a:cubicBezTo>
                        <a:pt x="72698" y="40726"/>
                        <a:pt x="79296" y="44710"/>
                        <a:pt x="84915" y="48312"/>
                      </a:cubicBezTo>
                      <a:cubicBezTo>
                        <a:pt x="91902" y="52792"/>
                        <a:pt x="98970" y="58535"/>
                        <a:pt x="107374" y="59956"/>
                      </a:cubicBezTo>
                      <a:cubicBezTo>
                        <a:pt x="109363" y="60292"/>
                        <a:pt x="111366" y="60411"/>
                        <a:pt x="113378" y="60411"/>
                      </a:cubicBezTo>
                      <a:cubicBezTo>
                        <a:pt x="117986" y="60411"/>
                        <a:pt x="122638" y="59787"/>
                        <a:pt x="127255" y="59721"/>
                      </a:cubicBezTo>
                      <a:lnTo>
                        <a:pt x="127256" y="58573"/>
                      </a:lnTo>
                      <a:lnTo>
                        <a:pt x="127256" y="58573"/>
                      </a:lnTo>
                      <a:cubicBezTo>
                        <a:pt x="122298" y="58577"/>
                        <a:pt x="117287" y="59164"/>
                        <a:pt x="112352" y="59164"/>
                      </a:cubicBezTo>
                      <a:cubicBezTo>
                        <a:pt x="111782" y="59164"/>
                        <a:pt x="111213" y="59156"/>
                        <a:pt x="110645" y="59139"/>
                      </a:cubicBezTo>
                      <a:cubicBezTo>
                        <a:pt x="102880" y="58900"/>
                        <a:pt x="96250" y="54437"/>
                        <a:pt x="89974" y="50301"/>
                      </a:cubicBezTo>
                      <a:cubicBezTo>
                        <a:pt x="83611" y="46107"/>
                        <a:pt x="77045" y="41414"/>
                        <a:pt x="69401" y="39989"/>
                      </a:cubicBezTo>
                      <a:cubicBezTo>
                        <a:pt x="68187" y="39762"/>
                        <a:pt x="66950" y="39647"/>
                        <a:pt x="65713" y="39647"/>
                      </a:cubicBezTo>
                      <a:cubicBezTo>
                        <a:pt x="63412" y="39647"/>
                        <a:pt x="61113" y="40046"/>
                        <a:pt x="58967" y="40875"/>
                      </a:cubicBezTo>
                      <a:cubicBezTo>
                        <a:pt x="58437" y="40256"/>
                        <a:pt x="57887" y="39681"/>
                        <a:pt x="57379" y="39166"/>
                      </a:cubicBezTo>
                      <a:cubicBezTo>
                        <a:pt x="55004" y="36763"/>
                        <a:pt x="52190" y="34725"/>
                        <a:pt x="49292" y="33003"/>
                      </a:cubicBezTo>
                      <a:cubicBezTo>
                        <a:pt x="46264" y="31203"/>
                        <a:pt x="42948" y="30639"/>
                        <a:pt x="39545" y="30639"/>
                      </a:cubicBezTo>
                      <a:cubicBezTo>
                        <a:pt x="35100" y="30639"/>
                        <a:pt x="30508" y="31602"/>
                        <a:pt x="26218" y="32030"/>
                      </a:cubicBezTo>
                      <a:cubicBezTo>
                        <a:pt x="24417" y="32210"/>
                        <a:pt x="22534" y="32353"/>
                        <a:pt x="20649" y="32353"/>
                      </a:cubicBezTo>
                      <a:cubicBezTo>
                        <a:pt x="16250" y="32353"/>
                        <a:pt x="11840" y="31571"/>
                        <a:pt x="8440" y="28641"/>
                      </a:cubicBezTo>
                      <a:cubicBezTo>
                        <a:pt x="5552" y="26149"/>
                        <a:pt x="4035" y="22499"/>
                        <a:pt x="3153" y="18873"/>
                      </a:cubicBezTo>
                      <a:cubicBezTo>
                        <a:pt x="1703" y="12925"/>
                        <a:pt x="1898" y="6592"/>
                        <a:pt x="2367" y="536"/>
                      </a:cubicBezTo>
                      <a:cubicBezTo>
                        <a:pt x="2394" y="178"/>
                        <a:pt x="2131" y="1"/>
                        <a:pt x="18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5" name="Google Shape;645;p12"/>
                <p:cNvSpPr/>
                <p:nvPr/>
              </p:nvSpPr>
              <p:spPr>
                <a:xfrm>
                  <a:off x="2094400" y="3320850"/>
                  <a:ext cx="193325" cy="28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3" h="11538" extrusionOk="0">
                      <a:moveTo>
                        <a:pt x="1875" y="1"/>
                      </a:moveTo>
                      <a:cubicBezTo>
                        <a:pt x="1528" y="1"/>
                        <a:pt x="1186" y="35"/>
                        <a:pt x="799" y="95"/>
                      </a:cubicBezTo>
                      <a:lnTo>
                        <a:pt x="36" y="5912"/>
                      </a:lnTo>
                      <a:cubicBezTo>
                        <a:pt x="28" y="5979"/>
                        <a:pt x="8" y="6044"/>
                        <a:pt x="1" y="6110"/>
                      </a:cubicBezTo>
                      <a:lnTo>
                        <a:pt x="2328" y="11537"/>
                      </a:lnTo>
                      <a:cubicBezTo>
                        <a:pt x="5006" y="11305"/>
                        <a:pt x="6958" y="9239"/>
                        <a:pt x="7317" y="6504"/>
                      </a:cubicBezTo>
                      <a:cubicBezTo>
                        <a:pt x="7732" y="3338"/>
                        <a:pt x="5786" y="470"/>
                        <a:pt x="2570" y="47"/>
                      </a:cubicBezTo>
                      <a:cubicBezTo>
                        <a:pt x="2327" y="15"/>
                        <a:pt x="2100" y="1"/>
                        <a:pt x="187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646" name="Google Shape;646;p12"/>
            <p:cNvSpPr/>
            <p:nvPr/>
          </p:nvSpPr>
          <p:spPr>
            <a:xfrm>
              <a:off x="2220050" y="3468700"/>
              <a:ext cx="256800" cy="119100"/>
            </a:xfrm>
            <a:custGeom>
              <a:avLst/>
              <a:gdLst/>
              <a:ahLst/>
              <a:cxnLst/>
              <a:rect l="l" t="t" r="r" b="b"/>
              <a:pathLst>
                <a:path w="10272" h="4764" extrusionOk="0">
                  <a:moveTo>
                    <a:pt x="10272" y="4764"/>
                  </a:moveTo>
                  <a:lnTo>
                    <a:pt x="0" y="3424"/>
                  </a:lnTo>
                  <a:lnTo>
                    <a:pt x="3721" y="0"/>
                  </a:lnTo>
                  <a:lnTo>
                    <a:pt x="7964" y="1042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</p:sp>
      </p:grpSp>
      <p:sp>
        <p:nvSpPr>
          <p:cNvPr id="29701" name="Text Box 5"/>
          <p:cNvSpPr txBox="1"/>
          <p:nvPr/>
        </p:nvSpPr>
        <p:spPr>
          <a:xfrm>
            <a:off x="1728529" y="377556"/>
            <a:ext cx="5034221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000" b="1" u="sng" dirty="0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vi-VN" altLang="en-US" sz="3000" b="1" u="sng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000" b="1" u="sng" dirty="0">
                <a:latin typeface="Times New Roman" panose="02020603050405020304" charset="0"/>
                <a:cs typeface="Times New Roman" panose="02020603050405020304" charset="0"/>
              </a:rPr>
              <a:t>i </a:t>
            </a:r>
            <a:r>
              <a:rPr lang="en-US" altLang="vi-VN" sz="3000" b="1" u="sng" dirty="0">
                <a:latin typeface="Times New Roman" panose="02020603050405020304" charset="0"/>
                <a:cs typeface="Times New Roman" panose="02020603050405020304" charset="0"/>
              </a:rPr>
              <a:t>5</a:t>
            </a:r>
            <a:r>
              <a:rPr lang="vi-VN" altLang="en-US" sz="30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altLang="en-US" sz="3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000" dirty="0">
                <a:latin typeface="Times New Roman" panose="02020603050405020304" charset="0"/>
                <a:cs typeface="Times New Roman" panose="02020603050405020304" charset="0"/>
              </a:rPr>
              <a:t>Một nh</a:t>
            </a:r>
            <a:r>
              <a:rPr lang="vi-VN" altLang="en-US" sz="30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000" dirty="0">
                <a:latin typeface="Times New Roman" panose="02020603050405020304" charset="0"/>
                <a:cs typeface="Times New Roman" panose="02020603050405020304" charset="0"/>
              </a:rPr>
              <a:t> máy sản xuất trong 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 ng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vi-VN" altLang="en-US" sz="3000" dirty="0">
                <a:latin typeface="Times New Roman" panose="02020603050405020304" charset="0"/>
                <a:cs typeface="Times New Roman" panose="02020603050405020304" charset="0"/>
              </a:rPr>
              <a:t> được 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680 chiếc tivi</a:t>
            </a:r>
            <a:r>
              <a:rPr lang="vi-VN" altLang="en-US" sz="3000" dirty="0">
                <a:latin typeface="Times New Roman" panose="02020603050405020304" charset="0"/>
                <a:cs typeface="Times New Roman" panose="02020603050405020304" charset="0"/>
              </a:rPr>
              <a:t>. Hỏi trong 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7 ng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vi-VN" altLang="en-US" sz="3000" dirty="0">
                <a:latin typeface="Times New Roman" panose="02020603050405020304" charset="0"/>
                <a:cs typeface="Times New Roman" panose="02020603050405020304" charset="0"/>
              </a:rPr>
              <a:t> nh</a:t>
            </a:r>
            <a:r>
              <a:rPr lang="vi-VN" altLang="en-US" sz="30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000" dirty="0">
                <a:latin typeface="Times New Roman" panose="02020603050405020304" charset="0"/>
                <a:cs typeface="Times New Roman" panose="02020603050405020304" charset="0"/>
              </a:rPr>
              <a:t> máy đó sản xuất được 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bao nhiêu chiếc tivi</a:t>
            </a:r>
            <a:r>
              <a:rPr lang="vi-VN" altLang="en-US" sz="3000" dirty="0">
                <a:latin typeface="Times New Roman" panose="02020603050405020304" charset="0"/>
                <a:cs typeface="Times New Roman" panose="02020603050405020304" charset="0"/>
              </a:rPr>
              <a:t>, biết số tivi sản xuất mỗi ng</a:t>
            </a:r>
            <a:r>
              <a:rPr lang="vi-VN" altLang="en-US" sz="30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000" dirty="0">
                <a:latin typeface="Times New Roman" panose="02020603050405020304" charset="0"/>
                <a:cs typeface="Times New Roman" panose="02020603050405020304" charset="0"/>
              </a:rPr>
              <a:t>y l</a:t>
            </a:r>
            <a:r>
              <a:rPr lang="vi-VN" altLang="en-US" sz="30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000" dirty="0">
                <a:latin typeface="Times New Roman" panose="02020603050405020304" charset="0"/>
                <a:cs typeface="Times New Roman" panose="02020603050405020304" charset="0"/>
              </a:rPr>
              <a:t> như nhau?</a:t>
            </a:r>
            <a:endParaRPr lang="vi-VN" altLang="en-US" sz="3000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29703" name="Text Box 7"/>
          <p:cNvSpPr txBox="1"/>
          <p:nvPr/>
        </p:nvSpPr>
        <p:spPr>
          <a:xfrm>
            <a:off x="7186215" y="3322826"/>
            <a:ext cx="19977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3200" b="1" u="sng" dirty="0">
                <a:latin typeface="Times New Roman" panose="02020603050405020304" charset="0"/>
                <a:cs typeface="Times New Roman" panose="02020603050405020304" charset="0"/>
              </a:rPr>
              <a:t>Tóm tắt</a:t>
            </a:r>
          </a:p>
        </p:txBody>
      </p:sp>
      <p:sp>
        <p:nvSpPr>
          <p:cNvPr id="29704" name="Text Box 8"/>
          <p:cNvSpPr txBox="1"/>
          <p:nvPr/>
        </p:nvSpPr>
        <p:spPr>
          <a:xfrm>
            <a:off x="5193411" y="3989338"/>
            <a:ext cx="4188908" cy="11541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vi-VN" altLang="en-US" sz="3200" dirty="0">
                <a:latin typeface="Times New Roman" panose="02020603050405020304" charset="0"/>
                <a:cs typeface="Times New Roman" panose="02020603050405020304" charset="0"/>
              </a:rPr>
              <a:t>1 ng</a:t>
            </a:r>
            <a:r>
              <a:rPr lang="vi-VN" altLang="en-US" sz="32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200" dirty="0"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en-US" altLang="vi-VN" sz="3200" dirty="0">
                <a:latin typeface="Times New Roman" panose="02020603050405020304" charset="0"/>
                <a:cs typeface="Times New Roman" panose="02020603050405020304" charset="0"/>
              </a:rPr>
              <a:t>: 680 chiếc ti vi</a:t>
            </a:r>
          </a:p>
          <a:p>
            <a:pPr eaLnBrk="1" hangingPunct="1">
              <a:spcBef>
                <a:spcPts val="600"/>
              </a:spcBef>
            </a:pPr>
            <a:r>
              <a:rPr lang="en-US" altLang="vi-VN" sz="3200" dirty="0">
                <a:latin typeface="Times New Roman" panose="02020603050405020304" charset="0"/>
                <a:cs typeface="Times New Roman" panose="02020603050405020304" charset="0"/>
              </a:rPr>
              <a:t>7 ngày: ...... chiếc ti vi?</a:t>
            </a:r>
            <a:endParaRPr lang="vi-VN" altLang="en-US" sz="3200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147C5B-4C9A-4E57-8570-BF3F6FABA2B8}"/>
              </a:ext>
            </a:extLst>
          </p:cNvPr>
          <p:cNvGrpSpPr/>
          <p:nvPr/>
        </p:nvGrpSpPr>
        <p:grpSpPr>
          <a:xfrm>
            <a:off x="-218341" y="2818592"/>
            <a:ext cx="2477770" cy="2477770"/>
            <a:chOff x="5535609" y="1721538"/>
            <a:chExt cx="3460750" cy="346075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DE6D7D-22EF-4E74-9354-522A0A6C6967}"/>
                </a:ext>
              </a:extLst>
            </p:cNvPr>
            <p:cNvSpPr/>
            <p:nvPr/>
          </p:nvSpPr>
          <p:spPr>
            <a:xfrm>
              <a:off x="6197600" y="3030856"/>
              <a:ext cx="1778000" cy="1322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E52EBD-236F-4E75-95F2-C4398D302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5609" y="1721538"/>
              <a:ext cx="3460750" cy="346075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  <p:bldP spid="29703" grpId="0"/>
      <p:bldP spid="2970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12"/>
          <p:cNvGrpSpPr/>
          <p:nvPr/>
        </p:nvGrpSpPr>
        <p:grpSpPr>
          <a:xfrm>
            <a:off x="106045" y="18415"/>
            <a:ext cx="645795" cy="906145"/>
            <a:chOff x="2207566" y="927199"/>
            <a:chExt cx="2848686" cy="4288128"/>
          </a:xfrm>
        </p:grpSpPr>
        <p:grpSp>
          <p:nvGrpSpPr>
            <p:cNvPr id="631" name="Google Shape;631;p12"/>
            <p:cNvGrpSpPr/>
            <p:nvPr/>
          </p:nvGrpSpPr>
          <p:grpSpPr>
            <a:xfrm>
              <a:off x="2207566" y="927199"/>
              <a:ext cx="2848686" cy="4288128"/>
              <a:chOff x="2093900" y="310700"/>
              <a:chExt cx="3431325" cy="5165175"/>
            </a:xfrm>
          </p:grpSpPr>
          <p:sp>
            <p:nvSpPr>
              <p:cNvPr id="632" name="Google Shape;632;p12"/>
              <p:cNvSpPr/>
              <p:nvPr/>
            </p:nvSpPr>
            <p:spPr>
              <a:xfrm>
                <a:off x="2234900" y="3224125"/>
                <a:ext cx="392875" cy="878050"/>
              </a:xfrm>
              <a:custGeom>
                <a:avLst/>
                <a:gdLst/>
                <a:ahLst/>
                <a:cxnLst/>
                <a:rect l="l" t="t" r="r" b="b"/>
                <a:pathLst>
                  <a:path w="15715" h="35122" extrusionOk="0">
                    <a:moveTo>
                      <a:pt x="9804" y="0"/>
                    </a:moveTo>
                    <a:lnTo>
                      <a:pt x="9695" y="71"/>
                    </a:lnTo>
                    <a:lnTo>
                      <a:pt x="2431" y="4775"/>
                    </a:lnTo>
                    <a:lnTo>
                      <a:pt x="1" y="23049"/>
                    </a:lnTo>
                    <a:lnTo>
                      <a:pt x="3" y="23054"/>
                    </a:lnTo>
                    <a:lnTo>
                      <a:pt x="5316" y="34945"/>
                    </a:lnTo>
                    <a:lnTo>
                      <a:pt x="5396" y="35122"/>
                    </a:lnTo>
                    <a:lnTo>
                      <a:pt x="13157" y="25023"/>
                    </a:lnTo>
                    <a:lnTo>
                      <a:pt x="13159" y="25013"/>
                    </a:lnTo>
                    <a:lnTo>
                      <a:pt x="15684" y="6586"/>
                    </a:lnTo>
                    <a:lnTo>
                      <a:pt x="15715" y="6356"/>
                    </a:lnTo>
                    <a:lnTo>
                      <a:pt x="9804" y="0"/>
                    </a:ln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633" name="Google Shape;633;p12"/>
              <p:cNvGrpSpPr/>
              <p:nvPr/>
            </p:nvGrpSpPr>
            <p:grpSpPr>
              <a:xfrm>
                <a:off x="2093900" y="310700"/>
                <a:ext cx="3431325" cy="5165175"/>
                <a:chOff x="2093900" y="310700"/>
                <a:chExt cx="3431325" cy="5165175"/>
              </a:xfrm>
            </p:grpSpPr>
            <p:sp>
              <p:nvSpPr>
                <p:cNvPr id="634" name="Google Shape;634;p12"/>
                <p:cNvSpPr/>
                <p:nvPr/>
              </p:nvSpPr>
              <p:spPr>
                <a:xfrm>
                  <a:off x="2093900" y="3223450"/>
                  <a:ext cx="392675" cy="87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7" h="35123" extrusionOk="0">
                      <a:moveTo>
                        <a:pt x="15246" y="0"/>
                      </a:moveTo>
                      <a:lnTo>
                        <a:pt x="0" y="10003"/>
                      </a:lnTo>
                      <a:lnTo>
                        <a:pt x="10839" y="35123"/>
                      </a:lnTo>
                      <a:lnTo>
                        <a:pt x="11228" y="34629"/>
                      </a:lnTo>
                      <a:lnTo>
                        <a:pt x="15706" y="503"/>
                      </a:lnTo>
                      <a:lnTo>
                        <a:pt x="15246" y="0"/>
                      </a:lnTo>
                      <a:close/>
                    </a:path>
                  </a:pathLst>
                </a:custGeom>
                <a:solidFill>
                  <a:srgbClr val="FFD2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5" name="Google Shape;635;p12"/>
                <p:cNvSpPr/>
                <p:nvPr/>
              </p:nvSpPr>
              <p:spPr>
                <a:xfrm>
                  <a:off x="2563875" y="3388775"/>
                  <a:ext cx="224825" cy="46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3" h="18427" extrusionOk="0">
                      <a:moveTo>
                        <a:pt x="2525" y="0"/>
                      </a:moveTo>
                      <a:lnTo>
                        <a:pt x="0" y="18427"/>
                      </a:lnTo>
                      <a:lnTo>
                        <a:pt x="0" y="18427"/>
                      </a:lnTo>
                      <a:lnTo>
                        <a:pt x="8992" y="7038"/>
                      </a:lnTo>
                      <a:lnTo>
                        <a:pt x="2525" y="0"/>
                      </a:lnTo>
                      <a:close/>
                    </a:path>
                  </a:pathLst>
                </a:custGeom>
                <a:solidFill>
                  <a:srgbClr val="FFD2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6" name="Google Shape;636;p12"/>
                <p:cNvSpPr/>
                <p:nvPr/>
              </p:nvSpPr>
              <p:spPr>
                <a:xfrm>
                  <a:off x="2093900" y="3343500"/>
                  <a:ext cx="201800" cy="45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2" h="18275" extrusionOk="0">
                      <a:moveTo>
                        <a:pt x="8071" y="0"/>
                      </a:moveTo>
                      <a:lnTo>
                        <a:pt x="0" y="5201"/>
                      </a:lnTo>
                      <a:lnTo>
                        <a:pt x="5641" y="18274"/>
                      </a:lnTo>
                      <a:lnTo>
                        <a:pt x="8071" y="0"/>
                      </a:lnTo>
                      <a:close/>
                    </a:path>
                  </a:pathLst>
                </a:custGeom>
                <a:solidFill>
                  <a:srgbClr val="FFD2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7" name="Google Shape;637;p12"/>
                <p:cNvSpPr/>
                <p:nvPr/>
              </p:nvSpPr>
              <p:spPr>
                <a:xfrm>
                  <a:off x="2234975" y="3800450"/>
                  <a:ext cx="1328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4" h="12043" extrusionOk="0">
                      <a:moveTo>
                        <a:pt x="0" y="1"/>
                      </a:moveTo>
                      <a:lnTo>
                        <a:pt x="5196" y="12043"/>
                      </a:lnTo>
                      <a:lnTo>
                        <a:pt x="5313" y="1189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EFD7C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8" name="Google Shape;638;p12"/>
                <p:cNvSpPr/>
                <p:nvPr/>
              </p:nvSpPr>
              <p:spPr>
                <a:xfrm>
                  <a:off x="2259125" y="3856425"/>
                  <a:ext cx="278500" cy="2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0" h="10089" extrusionOk="0">
                      <a:moveTo>
                        <a:pt x="0" y="1"/>
                      </a:moveTo>
                      <a:lnTo>
                        <a:pt x="4334" y="10089"/>
                      </a:lnTo>
                      <a:lnTo>
                        <a:pt x="11140" y="109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9" name="Google Shape;639;p12"/>
                <p:cNvSpPr/>
                <p:nvPr/>
              </p:nvSpPr>
              <p:spPr>
                <a:xfrm>
                  <a:off x="2093900" y="310725"/>
                  <a:ext cx="1097275" cy="337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91" h="134801" extrusionOk="0">
                      <a:moveTo>
                        <a:pt x="27125" y="1"/>
                      </a:moveTo>
                      <a:cubicBezTo>
                        <a:pt x="21184" y="1"/>
                        <a:pt x="16021" y="4405"/>
                        <a:pt x="15226" y="10456"/>
                      </a:cubicBezTo>
                      <a:lnTo>
                        <a:pt x="22" y="126311"/>
                      </a:lnTo>
                      <a:cubicBezTo>
                        <a:pt x="12" y="126379"/>
                        <a:pt x="8" y="126445"/>
                        <a:pt x="0" y="126512"/>
                      </a:cubicBezTo>
                      <a:lnTo>
                        <a:pt x="20220" y="129166"/>
                      </a:lnTo>
                      <a:cubicBezTo>
                        <a:pt x="20147" y="131683"/>
                        <a:pt x="21806" y="133953"/>
                        <a:pt x="24122" y="134801"/>
                      </a:cubicBezTo>
                      <a:lnTo>
                        <a:pt x="27770" y="130157"/>
                      </a:lnTo>
                      <a:lnTo>
                        <a:pt x="27790" y="130160"/>
                      </a:lnTo>
                      <a:cubicBezTo>
                        <a:pt x="27800" y="130094"/>
                        <a:pt x="27812" y="130028"/>
                        <a:pt x="27822" y="129961"/>
                      </a:cubicBezTo>
                      <a:lnTo>
                        <a:pt x="43028" y="14104"/>
                      </a:lnTo>
                      <a:cubicBezTo>
                        <a:pt x="43890" y="7524"/>
                        <a:pt x="39256" y="1488"/>
                        <a:pt x="32676" y="626"/>
                      </a:cubicBezTo>
                      <a:lnTo>
                        <a:pt x="28705" y="105"/>
                      </a:lnTo>
                      <a:cubicBezTo>
                        <a:pt x="28174" y="35"/>
                        <a:pt x="27647" y="1"/>
                        <a:pt x="2712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0" name="Google Shape;640;p12"/>
                <p:cNvSpPr/>
                <p:nvPr/>
              </p:nvSpPr>
              <p:spPr>
                <a:xfrm>
                  <a:off x="2093900" y="314250"/>
                  <a:ext cx="746625" cy="3197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5" h="128948" extrusionOk="0">
                      <a:moveTo>
                        <a:pt x="27235" y="1"/>
                      </a:moveTo>
                      <a:cubicBezTo>
                        <a:pt x="21269" y="1"/>
                        <a:pt x="15993" y="4466"/>
                        <a:pt x="15198" y="10521"/>
                      </a:cubicBezTo>
                      <a:lnTo>
                        <a:pt x="0" y="126371"/>
                      </a:lnTo>
                      <a:lnTo>
                        <a:pt x="12980" y="128948"/>
                      </a:lnTo>
                      <a:lnTo>
                        <a:pt x="29865" y="242"/>
                      </a:lnTo>
                      <a:lnTo>
                        <a:pt x="28798" y="103"/>
                      </a:lnTo>
                      <a:cubicBezTo>
                        <a:pt x="28273" y="34"/>
                        <a:pt x="27752" y="1"/>
                        <a:pt x="27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1" name="Google Shape;641;p12"/>
                <p:cNvSpPr/>
                <p:nvPr/>
              </p:nvSpPr>
              <p:spPr>
                <a:xfrm>
                  <a:off x="2437400" y="310700"/>
                  <a:ext cx="753775" cy="63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1" h="25428" extrusionOk="0">
                      <a:moveTo>
                        <a:pt x="13385" y="1"/>
                      </a:moveTo>
                      <a:cubicBezTo>
                        <a:pt x="7444" y="1"/>
                        <a:pt x="2281" y="4406"/>
                        <a:pt x="1486" y="10455"/>
                      </a:cubicBezTo>
                      <a:lnTo>
                        <a:pt x="0" y="21779"/>
                      </a:lnTo>
                      <a:lnTo>
                        <a:pt x="27801" y="25428"/>
                      </a:lnTo>
                      <a:lnTo>
                        <a:pt x="29288" y="14104"/>
                      </a:lnTo>
                      <a:cubicBezTo>
                        <a:pt x="30150" y="7524"/>
                        <a:pt x="25516" y="1489"/>
                        <a:pt x="18936" y="627"/>
                      </a:cubicBezTo>
                      <a:lnTo>
                        <a:pt x="14964" y="104"/>
                      </a:lnTo>
                      <a:cubicBezTo>
                        <a:pt x="14433" y="35"/>
                        <a:pt x="13906" y="1"/>
                        <a:pt x="1338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2" name="Google Shape;642;p12"/>
                <p:cNvSpPr/>
                <p:nvPr/>
              </p:nvSpPr>
              <p:spPr>
                <a:xfrm>
                  <a:off x="2437400" y="310725"/>
                  <a:ext cx="400800" cy="5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2" h="23483" extrusionOk="0">
                      <a:moveTo>
                        <a:pt x="13385" y="1"/>
                      </a:moveTo>
                      <a:cubicBezTo>
                        <a:pt x="7444" y="1"/>
                        <a:pt x="2281" y="4405"/>
                        <a:pt x="1486" y="10456"/>
                      </a:cubicBezTo>
                      <a:lnTo>
                        <a:pt x="0" y="21780"/>
                      </a:lnTo>
                      <a:lnTo>
                        <a:pt x="12982" y="23482"/>
                      </a:lnTo>
                      <a:lnTo>
                        <a:pt x="16032" y="245"/>
                      </a:lnTo>
                      <a:lnTo>
                        <a:pt x="14965" y="105"/>
                      </a:lnTo>
                      <a:cubicBezTo>
                        <a:pt x="14434" y="35"/>
                        <a:pt x="13907" y="1"/>
                        <a:pt x="1338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3" name="Google Shape;643;p12"/>
                <p:cNvSpPr/>
                <p:nvPr/>
              </p:nvSpPr>
              <p:spPr>
                <a:xfrm>
                  <a:off x="2448500" y="310725"/>
                  <a:ext cx="742675" cy="55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7" h="22048" extrusionOk="0">
                      <a:moveTo>
                        <a:pt x="12941" y="1"/>
                      </a:moveTo>
                      <a:cubicBezTo>
                        <a:pt x="7000" y="1"/>
                        <a:pt x="1837" y="4405"/>
                        <a:pt x="1042" y="10456"/>
                      </a:cubicBezTo>
                      <a:lnTo>
                        <a:pt x="0" y="18399"/>
                      </a:lnTo>
                      <a:lnTo>
                        <a:pt x="27802" y="22048"/>
                      </a:lnTo>
                      <a:lnTo>
                        <a:pt x="28844" y="14104"/>
                      </a:lnTo>
                      <a:cubicBezTo>
                        <a:pt x="29706" y="7524"/>
                        <a:pt x="25072" y="1488"/>
                        <a:pt x="18492" y="626"/>
                      </a:cubicBezTo>
                      <a:lnTo>
                        <a:pt x="14521" y="105"/>
                      </a:lnTo>
                      <a:cubicBezTo>
                        <a:pt x="13990" y="35"/>
                        <a:pt x="13463" y="1"/>
                        <a:pt x="1294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4" name="Google Shape;644;p12"/>
                <p:cNvSpPr/>
                <p:nvPr/>
              </p:nvSpPr>
              <p:spPr>
                <a:xfrm>
                  <a:off x="2343800" y="3965575"/>
                  <a:ext cx="3181425" cy="15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57" h="60412" extrusionOk="0">
                      <a:moveTo>
                        <a:pt x="58719" y="42257"/>
                      </a:moveTo>
                      <a:cubicBezTo>
                        <a:pt x="59597" y="43457"/>
                        <a:pt x="60245" y="44765"/>
                        <a:pt x="60394" y="46163"/>
                      </a:cubicBezTo>
                      <a:cubicBezTo>
                        <a:pt x="60576" y="47884"/>
                        <a:pt x="59645" y="48536"/>
                        <a:pt x="58490" y="48536"/>
                      </a:cubicBezTo>
                      <a:cubicBezTo>
                        <a:pt x="57392" y="48536"/>
                        <a:pt x="56092" y="47946"/>
                        <a:pt x="55355" y="47123"/>
                      </a:cubicBezTo>
                      <a:cubicBezTo>
                        <a:pt x="53539" y="45096"/>
                        <a:pt x="56061" y="43366"/>
                        <a:pt x="58719" y="42257"/>
                      </a:cubicBezTo>
                      <a:close/>
                      <a:moveTo>
                        <a:pt x="1853" y="1"/>
                      </a:moveTo>
                      <a:cubicBezTo>
                        <a:pt x="1574" y="1"/>
                        <a:pt x="1281" y="180"/>
                        <a:pt x="1253" y="536"/>
                      </a:cubicBezTo>
                      <a:cubicBezTo>
                        <a:pt x="460" y="10763"/>
                        <a:pt x="0" y="26455"/>
                        <a:pt x="11110" y="31677"/>
                      </a:cubicBezTo>
                      <a:cubicBezTo>
                        <a:pt x="14132" y="33097"/>
                        <a:pt x="17411" y="33565"/>
                        <a:pt x="20763" y="33565"/>
                      </a:cubicBezTo>
                      <a:cubicBezTo>
                        <a:pt x="25777" y="33565"/>
                        <a:pt x="30955" y="32518"/>
                        <a:pt x="35678" y="32046"/>
                      </a:cubicBezTo>
                      <a:cubicBezTo>
                        <a:pt x="37218" y="31893"/>
                        <a:pt x="38841" y="31743"/>
                        <a:pt x="40460" y="31743"/>
                      </a:cubicBezTo>
                      <a:cubicBezTo>
                        <a:pt x="42540" y="31743"/>
                        <a:pt x="44612" y="31990"/>
                        <a:pt x="46488" y="32795"/>
                      </a:cubicBezTo>
                      <a:cubicBezTo>
                        <a:pt x="49314" y="34005"/>
                        <a:pt x="51932" y="35937"/>
                        <a:pt x="54291" y="37873"/>
                      </a:cubicBezTo>
                      <a:cubicBezTo>
                        <a:pt x="55463" y="38835"/>
                        <a:pt x="56815" y="39991"/>
                        <a:pt x="57952" y="41300"/>
                      </a:cubicBezTo>
                      <a:cubicBezTo>
                        <a:pt x="55838" y="42264"/>
                        <a:pt x="53446" y="43889"/>
                        <a:pt x="53803" y="46417"/>
                      </a:cubicBezTo>
                      <a:cubicBezTo>
                        <a:pt x="54064" y="48277"/>
                        <a:pt x="56358" y="49532"/>
                        <a:pt x="58047" y="49679"/>
                      </a:cubicBezTo>
                      <a:cubicBezTo>
                        <a:pt x="58183" y="49691"/>
                        <a:pt x="58316" y="49697"/>
                        <a:pt x="58444" y="49697"/>
                      </a:cubicBezTo>
                      <a:cubicBezTo>
                        <a:pt x="60340" y="49697"/>
                        <a:pt x="61457" y="48429"/>
                        <a:pt x="61518" y="46463"/>
                      </a:cubicBezTo>
                      <a:cubicBezTo>
                        <a:pt x="61570" y="44823"/>
                        <a:pt x="60779" y="43251"/>
                        <a:pt x="59750" y="41857"/>
                      </a:cubicBezTo>
                      <a:cubicBezTo>
                        <a:pt x="61060" y="41386"/>
                        <a:pt x="62270" y="41077"/>
                        <a:pt x="62850" y="40977"/>
                      </a:cubicBezTo>
                      <a:cubicBezTo>
                        <a:pt x="63836" y="40805"/>
                        <a:pt x="64818" y="40726"/>
                        <a:pt x="65794" y="40726"/>
                      </a:cubicBezTo>
                      <a:cubicBezTo>
                        <a:pt x="72698" y="40726"/>
                        <a:pt x="79296" y="44710"/>
                        <a:pt x="84915" y="48312"/>
                      </a:cubicBezTo>
                      <a:cubicBezTo>
                        <a:pt x="91902" y="52792"/>
                        <a:pt x="98970" y="58535"/>
                        <a:pt x="107374" y="59956"/>
                      </a:cubicBezTo>
                      <a:cubicBezTo>
                        <a:pt x="109363" y="60292"/>
                        <a:pt x="111366" y="60411"/>
                        <a:pt x="113378" y="60411"/>
                      </a:cubicBezTo>
                      <a:cubicBezTo>
                        <a:pt x="117986" y="60411"/>
                        <a:pt x="122638" y="59787"/>
                        <a:pt x="127255" y="59721"/>
                      </a:cubicBezTo>
                      <a:lnTo>
                        <a:pt x="127256" y="58573"/>
                      </a:lnTo>
                      <a:lnTo>
                        <a:pt x="127256" y="58573"/>
                      </a:lnTo>
                      <a:cubicBezTo>
                        <a:pt x="122298" y="58577"/>
                        <a:pt x="117287" y="59164"/>
                        <a:pt x="112352" y="59164"/>
                      </a:cubicBezTo>
                      <a:cubicBezTo>
                        <a:pt x="111782" y="59164"/>
                        <a:pt x="111213" y="59156"/>
                        <a:pt x="110645" y="59139"/>
                      </a:cubicBezTo>
                      <a:cubicBezTo>
                        <a:pt x="102880" y="58900"/>
                        <a:pt x="96250" y="54437"/>
                        <a:pt x="89974" y="50301"/>
                      </a:cubicBezTo>
                      <a:cubicBezTo>
                        <a:pt x="83611" y="46107"/>
                        <a:pt x="77045" y="41414"/>
                        <a:pt x="69401" y="39989"/>
                      </a:cubicBezTo>
                      <a:cubicBezTo>
                        <a:pt x="68187" y="39762"/>
                        <a:pt x="66950" y="39647"/>
                        <a:pt x="65713" y="39647"/>
                      </a:cubicBezTo>
                      <a:cubicBezTo>
                        <a:pt x="63412" y="39647"/>
                        <a:pt x="61113" y="40046"/>
                        <a:pt x="58967" y="40875"/>
                      </a:cubicBezTo>
                      <a:cubicBezTo>
                        <a:pt x="58437" y="40256"/>
                        <a:pt x="57887" y="39681"/>
                        <a:pt x="57379" y="39166"/>
                      </a:cubicBezTo>
                      <a:cubicBezTo>
                        <a:pt x="55004" y="36763"/>
                        <a:pt x="52190" y="34725"/>
                        <a:pt x="49292" y="33003"/>
                      </a:cubicBezTo>
                      <a:cubicBezTo>
                        <a:pt x="46264" y="31203"/>
                        <a:pt x="42948" y="30639"/>
                        <a:pt x="39545" y="30639"/>
                      </a:cubicBezTo>
                      <a:cubicBezTo>
                        <a:pt x="35100" y="30639"/>
                        <a:pt x="30508" y="31602"/>
                        <a:pt x="26218" y="32030"/>
                      </a:cubicBezTo>
                      <a:cubicBezTo>
                        <a:pt x="24417" y="32210"/>
                        <a:pt x="22534" y="32353"/>
                        <a:pt x="20649" y="32353"/>
                      </a:cubicBezTo>
                      <a:cubicBezTo>
                        <a:pt x="16250" y="32353"/>
                        <a:pt x="11840" y="31571"/>
                        <a:pt x="8440" y="28641"/>
                      </a:cubicBezTo>
                      <a:cubicBezTo>
                        <a:pt x="5552" y="26149"/>
                        <a:pt x="4035" y="22499"/>
                        <a:pt x="3153" y="18873"/>
                      </a:cubicBezTo>
                      <a:cubicBezTo>
                        <a:pt x="1703" y="12925"/>
                        <a:pt x="1898" y="6592"/>
                        <a:pt x="2367" y="536"/>
                      </a:cubicBezTo>
                      <a:cubicBezTo>
                        <a:pt x="2394" y="178"/>
                        <a:pt x="2131" y="1"/>
                        <a:pt x="18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5" name="Google Shape;645;p12"/>
                <p:cNvSpPr/>
                <p:nvPr/>
              </p:nvSpPr>
              <p:spPr>
                <a:xfrm>
                  <a:off x="2094400" y="3320850"/>
                  <a:ext cx="193325" cy="28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3" h="11538" extrusionOk="0">
                      <a:moveTo>
                        <a:pt x="1875" y="1"/>
                      </a:moveTo>
                      <a:cubicBezTo>
                        <a:pt x="1528" y="1"/>
                        <a:pt x="1186" y="35"/>
                        <a:pt x="799" y="95"/>
                      </a:cubicBezTo>
                      <a:lnTo>
                        <a:pt x="36" y="5912"/>
                      </a:lnTo>
                      <a:cubicBezTo>
                        <a:pt x="28" y="5979"/>
                        <a:pt x="8" y="6044"/>
                        <a:pt x="1" y="6110"/>
                      </a:cubicBezTo>
                      <a:lnTo>
                        <a:pt x="2328" y="11537"/>
                      </a:lnTo>
                      <a:cubicBezTo>
                        <a:pt x="5006" y="11305"/>
                        <a:pt x="6958" y="9239"/>
                        <a:pt x="7317" y="6504"/>
                      </a:cubicBezTo>
                      <a:cubicBezTo>
                        <a:pt x="7732" y="3338"/>
                        <a:pt x="5786" y="470"/>
                        <a:pt x="2570" y="47"/>
                      </a:cubicBezTo>
                      <a:cubicBezTo>
                        <a:pt x="2327" y="15"/>
                        <a:pt x="2100" y="1"/>
                        <a:pt x="187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646" name="Google Shape;646;p12"/>
            <p:cNvSpPr/>
            <p:nvPr/>
          </p:nvSpPr>
          <p:spPr>
            <a:xfrm>
              <a:off x="2220050" y="3468700"/>
              <a:ext cx="256800" cy="119100"/>
            </a:xfrm>
            <a:custGeom>
              <a:avLst/>
              <a:gdLst/>
              <a:ahLst/>
              <a:cxnLst/>
              <a:rect l="l" t="t" r="r" b="b"/>
              <a:pathLst>
                <a:path w="10272" h="4764" extrusionOk="0">
                  <a:moveTo>
                    <a:pt x="10272" y="4764"/>
                  </a:moveTo>
                  <a:lnTo>
                    <a:pt x="0" y="3424"/>
                  </a:lnTo>
                  <a:lnTo>
                    <a:pt x="3721" y="0"/>
                  </a:lnTo>
                  <a:lnTo>
                    <a:pt x="7964" y="1042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</p:sp>
      </p:grpSp>
      <p:sp>
        <p:nvSpPr>
          <p:cNvPr id="29701" name="Text Box 5"/>
          <p:cNvSpPr txBox="1"/>
          <p:nvPr/>
        </p:nvSpPr>
        <p:spPr>
          <a:xfrm>
            <a:off x="514351" y="51435"/>
            <a:ext cx="8629650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2800" b="1" u="sng" dirty="0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vi-VN" altLang="en-US" sz="2800" b="1" u="sng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b="1" u="sng" dirty="0">
                <a:latin typeface="Times New Roman" panose="02020603050405020304" charset="0"/>
                <a:cs typeface="Times New Roman" panose="02020603050405020304" charset="0"/>
              </a:rPr>
              <a:t>i </a:t>
            </a:r>
            <a:r>
              <a:rPr lang="en-US" altLang="vi-VN" sz="2800" b="1" u="sng" dirty="0">
                <a:latin typeface="Times New Roman" panose="02020603050405020304" charset="0"/>
                <a:cs typeface="Times New Roman" panose="02020603050405020304" charset="0"/>
              </a:rPr>
              <a:t>5</a:t>
            </a: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Một nh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máy sản xuất trong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 ng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được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680 chiếc tivi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. Hỏi trong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7 ng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nh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máy đó sản xuất được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bao nhiêu chiếc tivi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, biết số tivi sản xuất mỗi ng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y l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như nhau?</a:t>
            </a:r>
            <a:endParaRPr lang="vi-VN" altLang="en-US" sz="2800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29703" name="Text Box 7"/>
          <p:cNvSpPr txBox="1"/>
          <p:nvPr/>
        </p:nvSpPr>
        <p:spPr>
          <a:xfrm>
            <a:off x="2943860" y="1313838"/>
            <a:ext cx="19977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800" b="1" u="sng" dirty="0">
                <a:latin typeface="Times New Roman" panose="02020603050405020304" charset="0"/>
                <a:cs typeface="Times New Roman" panose="02020603050405020304" charset="0"/>
              </a:rPr>
              <a:t>Bài giải</a:t>
            </a:r>
          </a:p>
        </p:txBody>
      </p:sp>
      <p:sp>
        <p:nvSpPr>
          <p:cNvPr id="29704" name="Text Box 8"/>
          <p:cNvSpPr txBox="1"/>
          <p:nvPr/>
        </p:nvSpPr>
        <p:spPr>
          <a:xfrm>
            <a:off x="1194758" y="2046827"/>
            <a:ext cx="5796592" cy="3108543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Trong 1 ng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y nh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máy sản xuất được: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680 : 4 = 170 (chiếc tivi)</a:t>
            </a:r>
            <a:endParaRPr lang="vi-V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Trong 7 ng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y nh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máy sản xuất được: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170 x 7 = 1190 (chiếc tivi) </a:t>
            </a:r>
            <a:r>
              <a:rPr lang="en-US" altLang="vi-VN" sz="2800" dirty="0">
                <a:latin typeface="Times New Roman" panose="02020603050405020304" charset="0"/>
                <a:cs typeface="Times New Roman" panose="02020603050405020304" charset="0"/>
              </a:rPr>
              <a:t>                      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800" dirty="0">
                <a:latin typeface="Times New Roman" panose="02020603050405020304" charset="0"/>
                <a:cs typeface="Times New Roman" panose="02020603050405020304" charset="0"/>
              </a:rPr>
              <a:t>                 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Đáp số: </a:t>
            </a: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1190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chiếc tivi</a:t>
            </a:r>
            <a:endParaRPr lang="vi-VN" altLang="en-US" sz="2800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E47F118-3C9A-4114-98F0-DE0E48664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5" t="12824" r="4750" b="35778"/>
          <a:stretch/>
        </p:blipFill>
        <p:spPr>
          <a:xfrm>
            <a:off x="6377940" y="3569469"/>
            <a:ext cx="2766060" cy="1585048"/>
          </a:xfrm>
          <a:prstGeom prst="rect">
            <a:avLst/>
          </a:prstGeom>
        </p:spPr>
      </p:pic>
      <p:pic>
        <p:nvPicPr>
          <p:cNvPr id="28" name="图片 38">
            <a:extLst>
              <a:ext uri="{FF2B5EF4-FFF2-40B4-BE49-F238E27FC236}">
                <a16:creationId xmlns:a16="http://schemas.microsoft.com/office/drawing/2014/main" id="{69408055-01C7-41DE-9573-A5B346B14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6" y="2651900"/>
            <a:ext cx="1091232" cy="2527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0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970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97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97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7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70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0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970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97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97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7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70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9" descr="PPT素材-0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684354" y="-342899"/>
            <a:ext cx="10148161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42" name="Title 1"/>
          <p:cNvSpPr>
            <a:spLocks noGrp="1"/>
          </p:cNvSpPr>
          <p:nvPr/>
        </p:nvSpPr>
        <p:spPr>
          <a:xfrm rot="19560000">
            <a:off x="19050" y="-309245"/>
            <a:ext cx="48768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/>
            <a:r>
              <a:rPr lang="en-US" alt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  <a:endParaRPr lang="en-US" altLang="en-US" b="1" u="sng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971550" y="1779905"/>
            <a:ext cx="7395845" cy="2171700"/>
          </a:xfrm>
          <a:prstGeom prst="rect">
            <a:avLst/>
          </a:prstGeom>
        </p:spPr>
        <p:txBody>
          <a:bodyPr anchor="ctr"/>
          <a:lstStyle/>
          <a:p>
            <a:pPr algn="l" eaLnBrk="1" hangingPunct="1">
              <a:buNone/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 Làm các bài còn lại vào vở toán.</a:t>
            </a:r>
          </a:p>
          <a:p>
            <a:pPr eaLnBrk="1" hangingPunct="1">
              <a:buNone/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Xem trước bài mới “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Biểu thức có chứa một chữ</a:t>
            </a:r>
            <a:r>
              <a:rPr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”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 SGK trang 6.</a:t>
            </a:r>
            <a:endParaRPr sz="4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eaLnBrk="1" hangingPunct="1">
              <a:buNone/>
            </a:pPr>
            <a:endParaRPr lang="en-US" sz="4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42" name="Google Shape;542;p7" descr="1-4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436235" y="3023235"/>
            <a:ext cx="3830955" cy="2429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eur" panose="02040403050506020204" pitchFamily="18" charset="0"/>
                <a:cs typeface="+mn-ea"/>
                <a:sym typeface="+mn-lt"/>
              </a:rPr>
              <a:t>Chúc các con</a:t>
            </a:r>
          </a:p>
          <a:p>
            <a:pPr algn="ctr"/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eur" panose="02040403050506020204" pitchFamily="18" charset="0"/>
                <a:cs typeface="+mn-ea"/>
                <a:sym typeface="+mn-lt"/>
              </a:rPr>
              <a:t>học tốt!</a:t>
            </a:r>
            <a:endParaRPr lang="zh-CN" alt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TM Fleur" panose="02040403050506020204" pitchFamily="18" charset="0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3" y="3630617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66166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5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3" y="32424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69564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41BE46-910A-400B-BEA3-058FD2898A84}"/>
              </a:ext>
            </a:extLst>
          </p:cNvPr>
          <p:cNvSpPr/>
          <p:nvPr/>
        </p:nvSpPr>
        <p:spPr>
          <a:xfrm>
            <a:off x="2603978" y="2200122"/>
            <a:ext cx="4727872" cy="126968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altLang="vi-VN" sz="3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Câu 1: </a:t>
            </a:r>
            <a:r>
              <a:rPr lang="vi-VN" altLang="en-US" sz="3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endParaRPr lang="en-US" altLang="en-US" sz="3000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5916 + 2358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=</a:t>
            </a:r>
          </a:p>
        </p:txBody>
      </p:sp>
      <p:sp>
        <p:nvSpPr>
          <p:cNvPr id="8" name="Rounded Rectangle 29">
            <a:extLst>
              <a:ext uri="{FF2B5EF4-FFF2-40B4-BE49-F238E27FC236}">
                <a16:creationId xmlns:a16="http://schemas.microsoft.com/office/drawing/2014/main" id="{96E578C9-8642-4C5E-B8A8-169B8E94250F}"/>
              </a:ext>
            </a:extLst>
          </p:cNvPr>
          <p:cNvSpPr/>
          <p:nvPr/>
        </p:nvSpPr>
        <p:spPr>
          <a:xfrm>
            <a:off x="4762060" y="3682184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C00000"/>
                </a:solidFill>
              </a:rPr>
              <a:t>8275</a:t>
            </a:r>
            <a:endParaRPr lang="en-US" sz="2100" dirty="0">
              <a:solidFill>
                <a:srgbClr val="C00000"/>
              </a:solidFill>
            </a:endParaRPr>
          </a:p>
        </p:txBody>
      </p:sp>
      <p:sp>
        <p:nvSpPr>
          <p:cNvPr id="9" name="Rounded Rectangle 30">
            <a:extLst>
              <a:ext uri="{FF2B5EF4-FFF2-40B4-BE49-F238E27FC236}">
                <a16:creationId xmlns:a16="http://schemas.microsoft.com/office/drawing/2014/main" id="{B69304F6-D587-4E24-B258-7962B5D43946}"/>
              </a:ext>
            </a:extLst>
          </p:cNvPr>
          <p:cNvSpPr/>
          <p:nvPr/>
        </p:nvSpPr>
        <p:spPr>
          <a:xfrm>
            <a:off x="2642348" y="3682184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C00000"/>
                </a:solidFill>
              </a:rPr>
              <a:t>8264</a:t>
            </a:r>
            <a:endParaRPr lang="en-US" sz="2100" dirty="0">
              <a:solidFill>
                <a:srgbClr val="C00000"/>
              </a:solidFill>
            </a:endParaRPr>
          </a:p>
        </p:txBody>
      </p:sp>
      <p:sp>
        <p:nvSpPr>
          <p:cNvPr id="10" name="Rounded Rectangle 31">
            <a:extLst>
              <a:ext uri="{FF2B5EF4-FFF2-40B4-BE49-F238E27FC236}">
                <a16:creationId xmlns:a16="http://schemas.microsoft.com/office/drawing/2014/main" id="{A1E06264-6C77-4878-8299-5096775AAAF6}"/>
              </a:ext>
            </a:extLst>
          </p:cNvPr>
          <p:cNvSpPr/>
          <p:nvPr/>
        </p:nvSpPr>
        <p:spPr>
          <a:xfrm>
            <a:off x="522637" y="3682184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C00000"/>
                </a:solidFill>
              </a:rPr>
              <a:t>8274</a:t>
            </a:r>
            <a:endParaRPr lang="en-US" sz="2100" dirty="0">
              <a:solidFill>
                <a:srgbClr val="C00000"/>
              </a:solidFill>
            </a:endParaRPr>
          </a:p>
        </p:txBody>
      </p:sp>
      <p:sp>
        <p:nvSpPr>
          <p:cNvPr id="11" name="Rounded Rectangle 32">
            <a:extLst>
              <a:ext uri="{FF2B5EF4-FFF2-40B4-BE49-F238E27FC236}">
                <a16:creationId xmlns:a16="http://schemas.microsoft.com/office/drawing/2014/main" id="{CACD5FF4-0BAC-4441-BD4C-18D1DF6A802A}"/>
              </a:ext>
            </a:extLst>
          </p:cNvPr>
          <p:cNvSpPr/>
          <p:nvPr/>
        </p:nvSpPr>
        <p:spPr>
          <a:xfrm>
            <a:off x="6881772" y="3682184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C00000"/>
                </a:solidFill>
              </a:rPr>
              <a:t>8256</a:t>
            </a:r>
            <a:endParaRPr lang="en-US" sz="2100" dirty="0">
              <a:solidFill>
                <a:srgbClr val="C00000"/>
              </a:solidFill>
            </a:endParaRPr>
          </a:p>
        </p:txBody>
      </p:sp>
      <p:pic>
        <p:nvPicPr>
          <p:cNvPr id="12" name="ahuyen">
            <a:extLst>
              <a:ext uri="{FF2B5EF4-FFF2-40B4-BE49-F238E27FC236}">
                <a16:creationId xmlns:a16="http://schemas.microsoft.com/office/drawing/2014/main" id="{35EC1123-37FC-453B-AA83-CE01EBE9E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977" y="4060163"/>
            <a:ext cx="569321" cy="770042"/>
          </a:xfrm>
          <a:prstGeom prst="rect">
            <a:avLst/>
          </a:prstGeom>
        </p:spPr>
      </p:pic>
      <p:pic>
        <p:nvPicPr>
          <p:cNvPr id="13" name="bhuyen">
            <a:extLst>
              <a:ext uri="{FF2B5EF4-FFF2-40B4-BE49-F238E27FC236}">
                <a16:creationId xmlns:a16="http://schemas.microsoft.com/office/drawing/2014/main" id="{F56E3096-1830-4743-B41C-13191107C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6234" y="4218451"/>
            <a:ext cx="594867" cy="748145"/>
          </a:xfrm>
          <a:prstGeom prst="rect">
            <a:avLst/>
          </a:prstGeom>
        </p:spPr>
      </p:pic>
      <p:pic>
        <p:nvPicPr>
          <p:cNvPr id="14" name="chuyen">
            <a:extLst>
              <a:ext uri="{FF2B5EF4-FFF2-40B4-BE49-F238E27FC236}">
                <a16:creationId xmlns:a16="http://schemas.microsoft.com/office/drawing/2014/main" id="{845E267A-7F48-40C3-8023-3BA5498EE7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5791" y="4247137"/>
            <a:ext cx="591218" cy="759095"/>
          </a:xfrm>
          <a:prstGeom prst="rect">
            <a:avLst/>
          </a:prstGeom>
        </p:spPr>
      </p:pic>
      <p:pic>
        <p:nvPicPr>
          <p:cNvPr id="15" name="dhuyen">
            <a:extLst>
              <a:ext uri="{FF2B5EF4-FFF2-40B4-BE49-F238E27FC236}">
                <a16:creationId xmlns:a16="http://schemas.microsoft.com/office/drawing/2014/main" id="{828B7547-2A2C-4DC9-BAB3-4839D29DA2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3016" y="4060163"/>
            <a:ext cx="569321" cy="759095"/>
          </a:xfrm>
          <a:prstGeom prst="rect">
            <a:avLst/>
          </a:prstGeom>
        </p:spPr>
      </p:pic>
      <p:sp>
        <p:nvSpPr>
          <p:cNvPr id="16" name="Double Wav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8146C3-4E61-430F-A7EE-D94A479FABB0}"/>
              </a:ext>
            </a:extLst>
          </p:cNvPr>
          <p:cNvSpPr/>
          <p:nvPr/>
        </p:nvSpPr>
        <p:spPr>
          <a:xfrm>
            <a:off x="7424599" y="2113181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Next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BE22B9-FC69-4CBA-93A0-9904AD7F3E9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pic>
        <p:nvPicPr>
          <p:cNvPr id="19" name="huyen">
            <a:extLst>
              <a:ext uri="{FF2B5EF4-FFF2-40B4-BE49-F238E27FC236}">
                <a16:creationId xmlns:a16="http://schemas.microsoft.com/office/drawing/2014/main" id="{AFAE7427-4F6E-42A4-AEB9-7436B7DFA8A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6693DE-D7DE-4B34-B994-E5DA9B91A0B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15035" y="3382295"/>
            <a:ext cx="1167966" cy="113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8985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39" y="32960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702157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B06D2297-7812-40E4-9CF2-026D9E3D8B1E}"/>
              </a:ext>
            </a:extLst>
          </p:cNvPr>
          <p:cNvSpPr/>
          <p:nvPr/>
        </p:nvSpPr>
        <p:spPr>
          <a:xfrm>
            <a:off x="4762024" y="3457099"/>
            <a:ext cx="1920240" cy="1527810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</a:endParaRP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5146C3C3-1954-413A-A035-41D946526A53}"/>
              </a:ext>
            </a:extLst>
          </p:cNvPr>
          <p:cNvSpPr/>
          <p:nvPr/>
        </p:nvSpPr>
        <p:spPr>
          <a:xfrm>
            <a:off x="2642235" y="3456623"/>
            <a:ext cx="1920240" cy="152828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EF4B50F6-3C32-412C-A842-C931C982D0D3}"/>
              </a:ext>
            </a:extLst>
          </p:cNvPr>
          <p:cNvSpPr/>
          <p:nvPr/>
        </p:nvSpPr>
        <p:spPr>
          <a:xfrm>
            <a:off x="522446" y="3456623"/>
            <a:ext cx="1920240" cy="152828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C869655C-DA59-46DD-9AB9-169DC8CE109E}"/>
              </a:ext>
            </a:extLst>
          </p:cNvPr>
          <p:cNvSpPr/>
          <p:nvPr/>
        </p:nvSpPr>
        <p:spPr>
          <a:xfrm>
            <a:off x="6881813" y="3457575"/>
            <a:ext cx="1920240" cy="1538764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</a:endParaRPr>
          </a:p>
        </p:txBody>
      </p:sp>
      <p:pic>
        <p:nvPicPr>
          <p:cNvPr id="11" name="ahuyen">
            <a:extLst>
              <a:ext uri="{FF2B5EF4-FFF2-40B4-BE49-F238E27FC236}">
                <a16:creationId xmlns:a16="http://schemas.microsoft.com/office/drawing/2014/main" id="{8541BF38-A5B5-4944-A527-1168195F33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248" y="4054797"/>
            <a:ext cx="569321" cy="770042"/>
          </a:xfrm>
          <a:prstGeom prst="rect">
            <a:avLst/>
          </a:prstGeom>
        </p:spPr>
      </p:pic>
      <p:pic>
        <p:nvPicPr>
          <p:cNvPr id="12" name="bhuyen">
            <a:extLst>
              <a:ext uri="{FF2B5EF4-FFF2-40B4-BE49-F238E27FC236}">
                <a16:creationId xmlns:a16="http://schemas.microsoft.com/office/drawing/2014/main" id="{1E43FD0A-9554-424E-A8AE-6C495E5065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2015" y="4237358"/>
            <a:ext cx="594867" cy="746848"/>
          </a:xfrm>
          <a:prstGeom prst="rect">
            <a:avLst/>
          </a:prstGeom>
        </p:spPr>
      </p:pic>
      <p:pic>
        <p:nvPicPr>
          <p:cNvPr id="13" name="chuyen">
            <a:extLst>
              <a:ext uri="{FF2B5EF4-FFF2-40B4-BE49-F238E27FC236}">
                <a16:creationId xmlns:a16="http://schemas.microsoft.com/office/drawing/2014/main" id="{51B09637-6A2F-4D52-9521-3B5EF30B0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1978" y="4237358"/>
            <a:ext cx="591218" cy="759095"/>
          </a:xfrm>
          <a:prstGeom prst="rect">
            <a:avLst/>
          </a:prstGeom>
        </p:spPr>
      </p:pic>
      <p:pic>
        <p:nvPicPr>
          <p:cNvPr id="14" name="dhuyen">
            <a:extLst>
              <a:ext uri="{FF2B5EF4-FFF2-40B4-BE49-F238E27FC236}">
                <a16:creationId xmlns:a16="http://schemas.microsoft.com/office/drawing/2014/main" id="{F828A762-3247-4F8C-9E0F-E57E874A81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9826" y="4054797"/>
            <a:ext cx="569321" cy="7590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428C9C-2BDC-4E7C-A495-1FCAB36F6B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sp>
        <p:nvSpPr>
          <p:cNvPr id="16" name="Double Wav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7DB12C-1F48-4C56-BA83-8F111BC3FEE0}"/>
              </a:ext>
            </a:extLst>
          </p:cNvPr>
          <p:cNvSpPr/>
          <p:nvPr/>
        </p:nvSpPr>
        <p:spPr>
          <a:xfrm>
            <a:off x="7424599" y="2113181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Next </a:t>
            </a:r>
          </a:p>
        </p:txBody>
      </p:sp>
      <p:pic>
        <p:nvPicPr>
          <p:cNvPr id="18" name="huyen">
            <a:extLst>
              <a:ext uri="{FF2B5EF4-FFF2-40B4-BE49-F238E27FC236}">
                <a16:creationId xmlns:a16="http://schemas.microsoft.com/office/drawing/2014/main" id="{5109D915-F224-48B2-A9A9-7C9BC731E7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A617E93-A992-4887-BF18-7E2614FDC057}"/>
              </a:ext>
            </a:extLst>
          </p:cNvPr>
          <p:cNvSpPr/>
          <p:nvPr/>
        </p:nvSpPr>
        <p:spPr>
          <a:xfrm>
            <a:off x="2203706" y="2249127"/>
            <a:ext cx="4671536" cy="12875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vi-VN" sz="3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Câu 2: Đặt tính </a:t>
            </a:r>
            <a:r>
              <a:rPr lang="en-US" altLang="vi-VN" sz="30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rồi</a:t>
            </a:r>
            <a:r>
              <a:rPr lang="en-US" altLang="vi-VN" sz="3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30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endParaRPr lang="en-US" altLang="vi-VN" sz="3000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6471 – 518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0" name="Picture 19" descr="Screenshot (59)">
            <a:extLst>
              <a:ext uri="{FF2B5EF4-FFF2-40B4-BE49-F238E27FC236}">
                <a16:creationId xmlns:a16="http://schemas.microsoft.com/office/drawing/2014/main" id="{05C26268-0190-4209-97DF-3C3945F3A0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11329" y="3506629"/>
            <a:ext cx="1204436" cy="1423988"/>
          </a:xfrm>
          <a:prstGeom prst="rect">
            <a:avLst/>
          </a:prstGeom>
        </p:spPr>
      </p:pic>
      <p:pic>
        <p:nvPicPr>
          <p:cNvPr id="21" name="Picture 20" descr="Screenshot (60)">
            <a:extLst>
              <a:ext uri="{FF2B5EF4-FFF2-40B4-BE49-F238E27FC236}">
                <a16:creationId xmlns:a16="http://schemas.microsoft.com/office/drawing/2014/main" id="{FD1A2A0C-609C-4E09-89BF-3677D2405E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" y="3506629"/>
            <a:ext cx="1176338" cy="1404938"/>
          </a:xfrm>
          <a:prstGeom prst="rect">
            <a:avLst/>
          </a:prstGeom>
        </p:spPr>
      </p:pic>
      <p:pic>
        <p:nvPicPr>
          <p:cNvPr id="22" name="Picture 21" descr="Screenshot (61)">
            <a:extLst>
              <a:ext uri="{FF2B5EF4-FFF2-40B4-BE49-F238E27FC236}">
                <a16:creationId xmlns:a16="http://schemas.microsoft.com/office/drawing/2014/main" id="{A808F440-BB0C-4058-9A90-55D9F2E68A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28523" y="3537585"/>
            <a:ext cx="1208723" cy="1393031"/>
          </a:xfrm>
          <a:prstGeom prst="rect">
            <a:avLst/>
          </a:prstGeom>
        </p:spPr>
      </p:pic>
      <p:pic>
        <p:nvPicPr>
          <p:cNvPr id="24" name="Picture 23" descr="Screenshot (62)">
            <a:extLst>
              <a:ext uri="{FF2B5EF4-FFF2-40B4-BE49-F238E27FC236}">
                <a16:creationId xmlns:a16="http://schemas.microsoft.com/office/drawing/2014/main" id="{FD084F63-C68C-4822-ADD0-85EB8AC8EE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93018" y="3529965"/>
            <a:ext cx="1203484" cy="1400651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72B8480-6ED9-4B06-AED6-BED46447DA0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142170" y="3534458"/>
            <a:ext cx="1167966" cy="113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3736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702157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DC4CCE8D-6413-4829-8A44-BEB54AAC70B7}"/>
              </a:ext>
            </a:extLst>
          </p:cNvPr>
          <p:cNvSpPr/>
          <p:nvPr/>
        </p:nvSpPr>
        <p:spPr>
          <a:xfrm>
            <a:off x="4762024" y="3523298"/>
            <a:ext cx="1920240" cy="148256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</a:endParaRP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FAE0F5FF-0D77-43A7-93E3-30E9D8A29181}"/>
              </a:ext>
            </a:extLst>
          </p:cNvPr>
          <p:cNvSpPr/>
          <p:nvPr/>
        </p:nvSpPr>
        <p:spPr>
          <a:xfrm>
            <a:off x="2642235" y="3523298"/>
            <a:ext cx="1920240" cy="1482090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2D72A89A-4CFA-4D35-933F-F6B887E84BFD}"/>
              </a:ext>
            </a:extLst>
          </p:cNvPr>
          <p:cNvSpPr/>
          <p:nvPr/>
        </p:nvSpPr>
        <p:spPr>
          <a:xfrm>
            <a:off x="522446" y="3523298"/>
            <a:ext cx="1920240" cy="1483043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</a:endParaRPr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9F064C24-3872-42AA-B3F2-C1548C037C71}"/>
              </a:ext>
            </a:extLst>
          </p:cNvPr>
          <p:cNvSpPr/>
          <p:nvPr/>
        </p:nvSpPr>
        <p:spPr>
          <a:xfrm>
            <a:off x="6881813" y="3523298"/>
            <a:ext cx="1920240" cy="148256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</a:endParaRPr>
          </a:p>
        </p:txBody>
      </p:sp>
      <p:pic>
        <p:nvPicPr>
          <p:cNvPr id="11" name="ahuyen">
            <a:extLst>
              <a:ext uri="{FF2B5EF4-FFF2-40B4-BE49-F238E27FC236}">
                <a16:creationId xmlns:a16="http://schemas.microsoft.com/office/drawing/2014/main" id="{9F81DE9D-48A5-4547-9736-E0A896FF61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509" y="4057361"/>
            <a:ext cx="569321" cy="770042"/>
          </a:xfrm>
          <a:prstGeom prst="rect">
            <a:avLst/>
          </a:prstGeom>
        </p:spPr>
      </p:pic>
      <p:pic>
        <p:nvPicPr>
          <p:cNvPr id="12" name="bhuyen">
            <a:extLst>
              <a:ext uri="{FF2B5EF4-FFF2-40B4-BE49-F238E27FC236}">
                <a16:creationId xmlns:a16="http://schemas.microsoft.com/office/drawing/2014/main" id="{9602EF93-2AC3-4CC7-933A-24F528AA50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7914" y="4177686"/>
            <a:ext cx="594867" cy="748145"/>
          </a:xfrm>
          <a:prstGeom prst="rect">
            <a:avLst/>
          </a:prstGeom>
        </p:spPr>
      </p:pic>
      <p:pic>
        <p:nvPicPr>
          <p:cNvPr id="13" name="chuyen">
            <a:extLst>
              <a:ext uri="{FF2B5EF4-FFF2-40B4-BE49-F238E27FC236}">
                <a16:creationId xmlns:a16="http://schemas.microsoft.com/office/drawing/2014/main" id="{DE7C396C-015A-4C4F-B9CB-D0C75F3202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1510" y="4246881"/>
            <a:ext cx="591218" cy="759095"/>
          </a:xfrm>
          <a:prstGeom prst="rect">
            <a:avLst/>
          </a:prstGeom>
        </p:spPr>
      </p:pic>
      <p:pic>
        <p:nvPicPr>
          <p:cNvPr id="14" name="dhuyen">
            <a:extLst>
              <a:ext uri="{FF2B5EF4-FFF2-40B4-BE49-F238E27FC236}">
                <a16:creationId xmlns:a16="http://schemas.microsoft.com/office/drawing/2014/main" id="{E2934091-A62D-4E31-B989-3215781D45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7112" y="4045251"/>
            <a:ext cx="569321" cy="7590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AA9D54-1CDF-4577-BF01-256E3AED9C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pic>
        <p:nvPicPr>
          <p:cNvPr id="16" name="huyen">
            <a:extLst>
              <a:ext uri="{FF2B5EF4-FFF2-40B4-BE49-F238E27FC236}">
                <a16:creationId xmlns:a16="http://schemas.microsoft.com/office/drawing/2014/main" id="{D4EC1813-70F4-4AE9-9D6A-7C7737BDB2D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  <p:sp>
        <p:nvSpPr>
          <p:cNvPr id="17" name="Double Wav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85302B-5AA3-4155-8B3D-902A8128E703}"/>
              </a:ext>
            </a:extLst>
          </p:cNvPr>
          <p:cNvSpPr/>
          <p:nvPr/>
        </p:nvSpPr>
        <p:spPr>
          <a:xfrm>
            <a:off x="7424599" y="2113181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Next </a:t>
            </a:r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14D80DB5-57F7-4883-916A-827932B3AA01}"/>
              </a:ext>
            </a:extLst>
          </p:cNvPr>
          <p:cNvSpPr/>
          <p:nvPr/>
        </p:nvSpPr>
        <p:spPr>
          <a:xfrm>
            <a:off x="2195989" y="2265113"/>
            <a:ext cx="4671536" cy="100544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vi-VN" sz="3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Câu 3: Đặt tính </a:t>
            </a:r>
            <a:r>
              <a:rPr lang="en-US" altLang="vi-VN" sz="30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rồi</a:t>
            </a:r>
            <a:r>
              <a:rPr lang="en-US" altLang="vi-VN" sz="3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30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endParaRPr lang="en-US" altLang="vi-VN" sz="3000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vi-VN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4162 x 4</a:t>
            </a:r>
          </a:p>
        </p:txBody>
      </p:sp>
      <p:pic>
        <p:nvPicPr>
          <p:cNvPr id="20" name="Picture 19" descr="Screenshot (63)">
            <a:extLst>
              <a:ext uri="{FF2B5EF4-FFF2-40B4-BE49-F238E27FC236}">
                <a16:creationId xmlns:a16="http://schemas.microsoft.com/office/drawing/2014/main" id="{3C53268E-1061-4A17-8C12-BED9EC09C7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9476" y="3636169"/>
            <a:ext cx="1358741" cy="1289685"/>
          </a:xfrm>
          <a:prstGeom prst="rect">
            <a:avLst/>
          </a:prstGeom>
        </p:spPr>
      </p:pic>
      <p:pic>
        <p:nvPicPr>
          <p:cNvPr id="21" name="Picture 20" descr="Screenshot (64)">
            <a:extLst>
              <a:ext uri="{FF2B5EF4-FFF2-40B4-BE49-F238E27FC236}">
                <a16:creationId xmlns:a16="http://schemas.microsoft.com/office/drawing/2014/main" id="{7F202A76-7FB3-42D4-BF66-724E75E136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7513" y="3646646"/>
            <a:ext cx="1365885" cy="1279208"/>
          </a:xfrm>
          <a:prstGeom prst="rect">
            <a:avLst/>
          </a:prstGeom>
        </p:spPr>
      </p:pic>
      <p:pic>
        <p:nvPicPr>
          <p:cNvPr id="22" name="Picture 21" descr="Screenshot (65)">
            <a:extLst>
              <a:ext uri="{FF2B5EF4-FFF2-40B4-BE49-F238E27FC236}">
                <a16:creationId xmlns:a16="http://schemas.microsoft.com/office/drawing/2014/main" id="{178C77CB-3664-444A-850C-CEB6F7F676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8668" y="3602355"/>
            <a:ext cx="1427321" cy="1324928"/>
          </a:xfrm>
          <a:prstGeom prst="rect">
            <a:avLst/>
          </a:prstGeom>
        </p:spPr>
      </p:pic>
      <p:pic>
        <p:nvPicPr>
          <p:cNvPr id="24" name="Picture 23" descr="Screenshot (66)">
            <a:extLst>
              <a:ext uri="{FF2B5EF4-FFF2-40B4-BE49-F238E27FC236}">
                <a16:creationId xmlns:a16="http://schemas.microsoft.com/office/drawing/2014/main" id="{87D9B0F2-270E-4689-B6CC-59E7104045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84921" y="3666173"/>
            <a:ext cx="1328261" cy="1261110"/>
          </a:xfrm>
          <a:prstGeom prst="rect">
            <a:avLst/>
          </a:prstGeom>
        </p:spPr>
      </p:pic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9B4B8A-C9C8-4E3B-B718-5B66D4477CB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6383063" y="3424219"/>
            <a:ext cx="1167966" cy="113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0647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42694" y="1702157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8FD23B88-B639-4E8D-9663-02B1453319B7}"/>
              </a:ext>
            </a:extLst>
          </p:cNvPr>
          <p:cNvSpPr/>
          <p:nvPr/>
        </p:nvSpPr>
        <p:spPr>
          <a:xfrm>
            <a:off x="4762024" y="3523298"/>
            <a:ext cx="1920240" cy="148256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</a:endParaRP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53861139-60EF-40AA-BB5F-52A49189E375}"/>
              </a:ext>
            </a:extLst>
          </p:cNvPr>
          <p:cNvSpPr/>
          <p:nvPr/>
        </p:nvSpPr>
        <p:spPr>
          <a:xfrm>
            <a:off x="2642235" y="3523298"/>
            <a:ext cx="1920240" cy="1482090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4B1BC4B5-A073-4FF4-A295-C187C0874F21}"/>
              </a:ext>
            </a:extLst>
          </p:cNvPr>
          <p:cNvSpPr/>
          <p:nvPr/>
        </p:nvSpPr>
        <p:spPr>
          <a:xfrm>
            <a:off x="522446" y="3523298"/>
            <a:ext cx="1920240" cy="1483043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</a:endParaRPr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9B5BAE3E-A9F9-4EB1-BFF3-2B15282426F1}"/>
              </a:ext>
            </a:extLst>
          </p:cNvPr>
          <p:cNvSpPr/>
          <p:nvPr/>
        </p:nvSpPr>
        <p:spPr>
          <a:xfrm>
            <a:off x="6881813" y="3523298"/>
            <a:ext cx="1920240" cy="148256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</a:endParaRPr>
          </a:p>
        </p:txBody>
      </p:sp>
      <p:pic>
        <p:nvPicPr>
          <p:cNvPr id="11" name="ahuyen">
            <a:extLst>
              <a:ext uri="{FF2B5EF4-FFF2-40B4-BE49-F238E27FC236}">
                <a16:creationId xmlns:a16="http://schemas.microsoft.com/office/drawing/2014/main" id="{F5F9FCCB-9E98-468D-A64A-E6109CAED9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509" y="4057361"/>
            <a:ext cx="569321" cy="770042"/>
          </a:xfrm>
          <a:prstGeom prst="rect">
            <a:avLst/>
          </a:prstGeom>
        </p:spPr>
      </p:pic>
      <p:pic>
        <p:nvPicPr>
          <p:cNvPr id="12" name="bhuyen">
            <a:extLst>
              <a:ext uri="{FF2B5EF4-FFF2-40B4-BE49-F238E27FC236}">
                <a16:creationId xmlns:a16="http://schemas.microsoft.com/office/drawing/2014/main" id="{AF7A3330-26C3-42F2-A139-57C264E0C1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7914" y="4177686"/>
            <a:ext cx="594867" cy="748145"/>
          </a:xfrm>
          <a:prstGeom prst="rect">
            <a:avLst/>
          </a:prstGeom>
        </p:spPr>
      </p:pic>
      <p:pic>
        <p:nvPicPr>
          <p:cNvPr id="13" name="chuyen">
            <a:extLst>
              <a:ext uri="{FF2B5EF4-FFF2-40B4-BE49-F238E27FC236}">
                <a16:creationId xmlns:a16="http://schemas.microsoft.com/office/drawing/2014/main" id="{116C738F-3AC7-4FEE-AFB1-E71DDCA6FD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1510" y="4246881"/>
            <a:ext cx="591218" cy="759095"/>
          </a:xfrm>
          <a:prstGeom prst="rect">
            <a:avLst/>
          </a:prstGeom>
        </p:spPr>
      </p:pic>
      <p:pic>
        <p:nvPicPr>
          <p:cNvPr id="14" name="dhuyen">
            <a:extLst>
              <a:ext uri="{FF2B5EF4-FFF2-40B4-BE49-F238E27FC236}">
                <a16:creationId xmlns:a16="http://schemas.microsoft.com/office/drawing/2014/main" id="{3376FD6F-E86F-45F4-8C8C-C6C1344B69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7112" y="4045251"/>
            <a:ext cx="569321" cy="7590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0E502E-F674-4BFE-AA18-90705325157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pic>
        <p:nvPicPr>
          <p:cNvPr id="16" name="huyen">
            <a:extLst>
              <a:ext uri="{FF2B5EF4-FFF2-40B4-BE49-F238E27FC236}">
                <a16:creationId xmlns:a16="http://schemas.microsoft.com/office/drawing/2014/main" id="{1B7ACB0B-802B-4E68-8BDA-AFC9B36FDDB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  <p:sp>
        <p:nvSpPr>
          <p:cNvPr id="17" name="Double Wav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414E2D-B0F8-4CDA-A5CC-5A6BF24FC7A2}"/>
              </a:ext>
            </a:extLst>
          </p:cNvPr>
          <p:cNvSpPr/>
          <p:nvPr/>
        </p:nvSpPr>
        <p:spPr>
          <a:xfrm>
            <a:off x="7424599" y="2113181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Next </a:t>
            </a:r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510B0179-2D62-4426-89C2-A05A3A2292C7}"/>
              </a:ext>
            </a:extLst>
          </p:cNvPr>
          <p:cNvSpPr/>
          <p:nvPr/>
        </p:nvSpPr>
        <p:spPr>
          <a:xfrm>
            <a:off x="2195989" y="2205593"/>
            <a:ext cx="4671536" cy="12875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vi-VN" sz="3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Câu 3: Đặt tính </a:t>
            </a:r>
            <a:r>
              <a:rPr lang="en-US" altLang="vi-VN" sz="30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rồi</a:t>
            </a:r>
            <a:r>
              <a:rPr lang="en-US" altLang="vi-VN" sz="3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30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endParaRPr lang="en-US" altLang="vi-VN" sz="3000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vi-VN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4162 x 4</a:t>
            </a:r>
          </a:p>
        </p:txBody>
      </p:sp>
      <p:pic>
        <p:nvPicPr>
          <p:cNvPr id="20" name="Picture 19" descr="Screenshot (63)">
            <a:extLst>
              <a:ext uri="{FF2B5EF4-FFF2-40B4-BE49-F238E27FC236}">
                <a16:creationId xmlns:a16="http://schemas.microsoft.com/office/drawing/2014/main" id="{2BB66437-2746-4D37-A848-1F29679EAD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9476" y="3636169"/>
            <a:ext cx="1358741" cy="1289685"/>
          </a:xfrm>
          <a:prstGeom prst="rect">
            <a:avLst/>
          </a:prstGeom>
        </p:spPr>
      </p:pic>
      <p:pic>
        <p:nvPicPr>
          <p:cNvPr id="21" name="Picture 20" descr="Screenshot (64)">
            <a:extLst>
              <a:ext uri="{FF2B5EF4-FFF2-40B4-BE49-F238E27FC236}">
                <a16:creationId xmlns:a16="http://schemas.microsoft.com/office/drawing/2014/main" id="{B53CD772-AB7B-4062-A7B0-D65D687D89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7513" y="3646646"/>
            <a:ext cx="1365885" cy="1279208"/>
          </a:xfrm>
          <a:prstGeom prst="rect">
            <a:avLst/>
          </a:prstGeom>
        </p:spPr>
      </p:pic>
      <p:pic>
        <p:nvPicPr>
          <p:cNvPr id="22" name="Picture 21" descr="Screenshot (65)">
            <a:extLst>
              <a:ext uri="{FF2B5EF4-FFF2-40B4-BE49-F238E27FC236}">
                <a16:creationId xmlns:a16="http://schemas.microsoft.com/office/drawing/2014/main" id="{ADB9EC98-727F-4AB4-AC8C-BC1C4E97CE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8668" y="3602355"/>
            <a:ext cx="1427321" cy="1324928"/>
          </a:xfrm>
          <a:prstGeom prst="rect">
            <a:avLst/>
          </a:prstGeom>
        </p:spPr>
      </p:pic>
      <p:pic>
        <p:nvPicPr>
          <p:cNvPr id="24" name="Picture 23" descr="Screenshot (66)">
            <a:extLst>
              <a:ext uri="{FF2B5EF4-FFF2-40B4-BE49-F238E27FC236}">
                <a16:creationId xmlns:a16="http://schemas.microsoft.com/office/drawing/2014/main" id="{B4DCF23E-6B52-4E0A-9192-8CA74453B0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84921" y="3666173"/>
            <a:ext cx="1328261" cy="1261110"/>
          </a:xfrm>
          <a:prstGeom prst="rect">
            <a:avLst/>
          </a:prstGeom>
        </p:spPr>
      </p:pic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9D0EBD-D106-4425-A57D-D7DB05C82FB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6383063" y="3424219"/>
            <a:ext cx="1167966" cy="113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5979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42694" y="1702157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6BC853-9E17-4A27-B959-4273F4E9842D}"/>
              </a:ext>
            </a:extLst>
          </p:cNvPr>
          <p:cNvSpPr/>
          <p:nvPr/>
        </p:nvSpPr>
        <p:spPr>
          <a:xfrm>
            <a:off x="2642348" y="2245348"/>
            <a:ext cx="4453176" cy="126968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l"/>
            <a:r>
              <a:rPr lang="en-US" altLang="vi-VN" sz="3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Câu 4: </a:t>
            </a:r>
            <a:r>
              <a:rPr lang="vi-VN" altLang="en-US" sz="3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endParaRPr lang="en-US" altLang="en-US" sz="3000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vi-VN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18418 : 4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=</a:t>
            </a:r>
          </a:p>
        </p:txBody>
      </p:sp>
      <p:sp>
        <p:nvSpPr>
          <p:cNvPr id="8" name="Rounded Rectangle 29">
            <a:extLst>
              <a:ext uri="{FF2B5EF4-FFF2-40B4-BE49-F238E27FC236}">
                <a16:creationId xmlns:a16="http://schemas.microsoft.com/office/drawing/2014/main" id="{3A2BC02E-6B65-40C0-9BBD-3BD1A2396989}"/>
              </a:ext>
            </a:extLst>
          </p:cNvPr>
          <p:cNvSpPr/>
          <p:nvPr/>
        </p:nvSpPr>
        <p:spPr>
          <a:xfrm>
            <a:off x="4762060" y="3682184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C00000"/>
                </a:solidFill>
              </a:rPr>
              <a:t>4604 (dư 4)</a:t>
            </a:r>
            <a:endParaRPr lang="en-US" sz="2100" dirty="0">
              <a:solidFill>
                <a:srgbClr val="C00000"/>
              </a:solidFill>
            </a:endParaRPr>
          </a:p>
        </p:txBody>
      </p:sp>
      <p:sp>
        <p:nvSpPr>
          <p:cNvPr id="9" name="Rounded Rectangle 30">
            <a:extLst>
              <a:ext uri="{FF2B5EF4-FFF2-40B4-BE49-F238E27FC236}">
                <a16:creationId xmlns:a16="http://schemas.microsoft.com/office/drawing/2014/main" id="{262158E7-F6F5-4915-860F-9470F42846C8}"/>
              </a:ext>
            </a:extLst>
          </p:cNvPr>
          <p:cNvSpPr/>
          <p:nvPr/>
        </p:nvSpPr>
        <p:spPr>
          <a:xfrm>
            <a:off x="2642348" y="3682184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C00000"/>
                </a:solidFill>
              </a:rPr>
              <a:t>4604</a:t>
            </a:r>
          </a:p>
        </p:txBody>
      </p:sp>
      <p:sp>
        <p:nvSpPr>
          <p:cNvPr id="10" name="Rounded Rectangle 31">
            <a:extLst>
              <a:ext uri="{FF2B5EF4-FFF2-40B4-BE49-F238E27FC236}">
                <a16:creationId xmlns:a16="http://schemas.microsoft.com/office/drawing/2014/main" id="{33231F5C-34E9-4FC4-91AE-0F4CD4D6FBDC}"/>
              </a:ext>
            </a:extLst>
          </p:cNvPr>
          <p:cNvSpPr/>
          <p:nvPr/>
        </p:nvSpPr>
        <p:spPr>
          <a:xfrm>
            <a:off x="522637" y="3682184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C00000"/>
                </a:solidFill>
              </a:rPr>
              <a:t>4604 (dư 2)</a:t>
            </a:r>
            <a:endParaRPr lang="en-US" sz="2100" dirty="0">
              <a:solidFill>
                <a:srgbClr val="C00000"/>
              </a:solidFill>
            </a:endParaRPr>
          </a:p>
        </p:txBody>
      </p:sp>
      <p:sp>
        <p:nvSpPr>
          <p:cNvPr id="11" name="Rounded Rectangle 32">
            <a:extLst>
              <a:ext uri="{FF2B5EF4-FFF2-40B4-BE49-F238E27FC236}">
                <a16:creationId xmlns:a16="http://schemas.microsoft.com/office/drawing/2014/main" id="{2FBE5CC5-7F1E-49BD-ABFB-F0BB096DC20B}"/>
              </a:ext>
            </a:extLst>
          </p:cNvPr>
          <p:cNvSpPr/>
          <p:nvPr/>
        </p:nvSpPr>
        <p:spPr>
          <a:xfrm>
            <a:off x="6881772" y="3682184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C00000"/>
                </a:solidFill>
              </a:rPr>
              <a:t>4604 (dư 6)</a:t>
            </a:r>
            <a:endParaRPr lang="en-US" sz="2100" dirty="0">
              <a:solidFill>
                <a:srgbClr val="C00000"/>
              </a:solidFill>
            </a:endParaRPr>
          </a:p>
        </p:txBody>
      </p:sp>
      <p:pic>
        <p:nvPicPr>
          <p:cNvPr id="12" name="ahuyen">
            <a:extLst>
              <a:ext uri="{FF2B5EF4-FFF2-40B4-BE49-F238E27FC236}">
                <a16:creationId xmlns:a16="http://schemas.microsoft.com/office/drawing/2014/main" id="{A0C480E7-16C8-44D2-9F68-19B2EB2E65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977" y="4060163"/>
            <a:ext cx="569321" cy="770042"/>
          </a:xfrm>
          <a:prstGeom prst="rect">
            <a:avLst/>
          </a:prstGeom>
        </p:spPr>
      </p:pic>
      <p:pic>
        <p:nvPicPr>
          <p:cNvPr id="13" name="bhuyen">
            <a:extLst>
              <a:ext uri="{FF2B5EF4-FFF2-40B4-BE49-F238E27FC236}">
                <a16:creationId xmlns:a16="http://schemas.microsoft.com/office/drawing/2014/main" id="{A31D8BED-FFDC-4600-8F6C-DCB6977AD9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6234" y="4218451"/>
            <a:ext cx="594867" cy="748145"/>
          </a:xfrm>
          <a:prstGeom prst="rect">
            <a:avLst/>
          </a:prstGeom>
        </p:spPr>
      </p:pic>
      <p:pic>
        <p:nvPicPr>
          <p:cNvPr id="14" name="chuyen">
            <a:extLst>
              <a:ext uri="{FF2B5EF4-FFF2-40B4-BE49-F238E27FC236}">
                <a16:creationId xmlns:a16="http://schemas.microsoft.com/office/drawing/2014/main" id="{B1C6CE7F-AC0D-42C9-ADBE-623839C536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5791" y="4247137"/>
            <a:ext cx="591218" cy="759095"/>
          </a:xfrm>
          <a:prstGeom prst="rect">
            <a:avLst/>
          </a:prstGeom>
        </p:spPr>
      </p:pic>
      <p:pic>
        <p:nvPicPr>
          <p:cNvPr id="15" name="dhuyen">
            <a:extLst>
              <a:ext uri="{FF2B5EF4-FFF2-40B4-BE49-F238E27FC236}">
                <a16:creationId xmlns:a16="http://schemas.microsoft.com/office/drawing/2014/main" id="{162CAF58-3095-4650-9FF8-7D1AF2DA40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3016" y="4060163"/>
            <a:ext cx="569321" cy="759095"/>
          </a:xfrm>
          <a:prstGeom prst="rect">
            <a:avLst/>
          </a:prstGeom>
        </p:spPr>
      </p:pic>
      <p:sp>
        <p:nvSpPr>
          <p:cNvPr id="16" name="Double Wav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B5C3EB-D3C2-4EE4-86B7-F3F8232E2EC1}"/>
              </a:ext>
            </a:extLst>
          </p:cNvPr>
          <p:cNvSpPr/>
          <p:nvPr/>
        </p:nvSpPr>
        <p:spPr>
          <a:xfrm>
            <a:off x="7424599" y="2113181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Next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1F449B-42AF-49CA-AB8B-19C489E004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54D32F-4EEF-42DA-82A6-78C499E541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15035" y="3382295"/>
            <a:ext cx="1167966" cy="1132873"/>
          </a:xfrm>
          <a:prstGeom prst="rect">
            <a:avLst/>
          </a:prstGeom>
        </p:spPr>
      </p:pic>
      <p:pic>
        <p:nvPicPr>
          <p:cNvPr id="19" name="huyen">
            <a:extLst>
              <a:ext uri="{FF2B5EF4-FFF2-40B4-BE49-F238E27FC236}">
                <a16:creationId xmlns:a16="http://schemas.microsoft.com/office/drawing/2014/main" id="{357FDC4E-18D7-4ACC-B813-7AEEC356B2A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73139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0000">
            <a:off x="-84812" y="60083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42694" y="1702157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9ABA99C6-295F-43E0-AB75-DEF17C426E85}"/>
              </a:ext>
            </a:extLst>
          </p:cNvPr>
          <p:cNvSpPr/>
          <p:nvPr/>
        </p:nvSpPr>
        <p:spPr>
          <a:xfrm>
            <a:off x="5747861" y="3666649"/>
            <a:ext cx="1920240" cy="114728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</a:endParaRP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954917C5-1413-4E36-B68D-D8C915C4592C}"/>
              </a:ext>
            </a:extLst>
          </p:cNvPr>
          <p:cNvSpPr/>
          <p:nvPr/>
        </p:nvSpPr>
        <p:spPr>
          <a:xfrm>
            <a:off x="3628073" y="3666649"/>
            <a:ext cx="1920240" cy="114823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A4BE7CFA-4B67-4136-BAE2-46BC2081E601}"/>
              </a:ext>
            </a:extLst>
          </p:cNvPr>
          <p:cNvSpPr/>
          <p:nvPr/>
        </p:nvSpPr>
        <p:spPr>
          <a:xfrm>
            <a:off x="1508284" y="3666173"/>
            <a:ext cx="1920240" cy="1147763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0" name="ahuyen">
            <a:extLst>
              <a:ext uri="{FF2B5EF4-FFF2-40B4-BE49-F238E27FC236}">
                <a16:creationId xmlns:a16="http://schemas.microsoft.com/office/drawing/2014/main" id="{F6FAEFBB-08F6-4A17-91FF-4BA13F8757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1085" y="4054797"/>
            <a:ext cx="569321" cy="770042"/>
          </a:xfrm>
          <a:prstGeom prst="rect">
            <a:avLst/>
          </a:prstGeom>
        </p:spPr>
      </p:pic>
      <p:pic>
        <p:nvPicPr>
          <p:cNvPr id="11" name="bhuyen">
            <a:extLst>
              <a:ext uri="{FF2B5EF4-FFF2-40B4-BE49-F238E27FC236}">
                <a16:creationId xmlns:a16="http://schemas.microsoft.com/office/drawing/2014/main" id="{842CCB4D-304F-4DA6-A6E5-37C27CF3B7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7852" y="4237358"/>
            <a:ext cx="594867" cy="746848"/>
          </a:xfrm>
          <a:prstGeom prst="rect">
            <a:avLst/>
          </a:prstGeom>
        </p:spPr>
      </p:pic>
      <p:pic>
        <p:nvPicPr>
          <p:cNvPr id="12" name="chuyen">
            <a:extLst>
              <a:ext uri="{FF2B5EF4-FFF2-40B4-BE49-F238E27FC236}">
                <a16:creationId xmlns:a16="http://schemas.microsoft.com/office/drawing/2014/main" id="{8EA20A59-4A3A-4F57-B846-9BEE322A7B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7815" y="4237358"/>
            <a:ext cx="591218" cy="759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6A5ECF-0B8E-4F97-B5DA-DB5B37482F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sp>
        <p:nvSpPr>
          <p:cNvPr id="14" name="Double Wav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3B9E053-C963-4249-8C74-070D9B6ECFE6}"/>
              </a:ext>
            </a:extLst>
          </p:cNvPr>
          <p:cNvSpPr/>
          <p:nvPr/>
        </p:nvSpPr>
        <p:spPr>
          <a:xfrm>
            <a:off x="7424599" y="2113181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Next </a:t>
            </a:r>
          </a:p>
        </p:txBody>
      </p:sp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1E0824-D4A3-49BF-B714-644160CB5B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3128008" y="3534458"/>
            <a:ext cx="1167966" cy="1132873"/>
          </a:xfrm>
          <a:prstGeom prst="rect">
            <a:avLst/>
          </a:prstGeom>
        </p:spPr>
      </p:pic>
      <p:pic>
        <p:nvPicPr>
          <p:cNvPr id="16" name="huyen">
            <a:extLst>
              <a:ext uri="{FF2B5EF4-FFF2-40B4-BE49-F238E27FC236}">
                <a16:creationId xmlns:a16="http://schemas.microsoft.com/office/drawing/2014/main" id="{C4A3F022-E049-4332-96DE-0AF4079A3D5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3F65C7E-7425-4753-AB6A-06D14C6A3EDD}"/>
              </a:ext>
            </a:extLst>
          </p:cNvPr>
          <p:cNvSpPr/>
          <p:nvPr/>
        </p:nvSpPr>
        <p:spPr>
          <a:xfrm>
            <a:off x="2203706" y="2361692"/>
            <a:ext cx="4671536" cy="11520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vi-VN" sz="3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Câu 5: Điền dấu &gt;, &lt;, =</a:t>
            </a:r>
          </a:p>
          <a:p>
            <a:pPr algn="ctr"/>
            <a:r>
              <a:rPr lang="en-US" altLang="vi-VN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22674 ...... 28674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17F00F94-F5D4-4084-B69A-AF8B9EAE6066}"/>
              </a:ext>
            </a:extLst>
          </p:cNvPr>
          <p:cNvSpPr txBox="1"/>
          <p:nvPr/>
        </p:nvSpPr>
        <p:spPr>
          <a:xfrm>
            <a:off x="6556534" y="3825716"/>
            <a:ext cx="559594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>
                <a:latin typeface="Times New Roman" panose="02020603050405020304" charset="0"/>
                <a:cs typeface="Times New Roman" panose="02020603050405020304" charset="0"/>
              </a:rPr>
              <a:t>=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932D08D1-65A1-4045-A284-3D924A7F6991}"/>
              </a:ext>
            </a:extLst>
          </p:cNvPr>
          <p:cNvSpPr txBox="1"/>
          <p:nvPr/>
        </p:nvSpPr>
        <p:spPr>
          <a:xfrm>
            <a:off x="4450556" y="3825716"/>
            <a:ext cx="559594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>
                <a:latin typeface="Times New Roman" panose="02020603050405020304" charset="0"/>
                <a:cs typeface="Times New Roman" panose="02020603050405020304" charset="0"/>
              </a:rPr>
              <a:t>&lt;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B4808345-5CD6-4894-94FE-0657F102A124}"/>
              </a:ext>
            </a:extLst>
          </p:cNvPr>
          <p:cNvSpPr txBox="1"/>
          <p:nvPr/>
        </p:nvSpPr>
        <p:spPr>
          <a:xfrm>
            <a:off x="2336006" y="3920966"/>
            <a:ext cx="559594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>
                <a:latin typeface="Times New Roman" panose="02020603050405020304" charset="0"/>
                <a:cs typeface="Times New Roman" panose="0202060305040502030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62523244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1" y="305611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42694" y="1702157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0E71558C-DAF1-474B-877E-F27C637637ED}"/>
              </a:ext>
            </a:extLst>
          </p:cNvPr>
          <p:cNvSpPr/>
          <p:nvPr/>
        </p:nvSpPr>
        <p:spPr>
          <a:xfrm>
            <a:off x="5782187" y="3682184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>
                <a:solidFill>
                  <a:srgbClr val="C00000"/>
                </a:solidFill>
              </a:rPr>
              <a:t>&gt;</a:t>
            </a:r>
          </a:p>
        </p:txBody>
      </p:sp>
      <p:sp>
        <p:nvSpPr>
          <p:cNvPr id="19" name="Rounded Rectangle 17">
            <a:extLst>
              <a:ext uri="{FF2B5EF4-FFF2-40B4-BE49-F238E27FC236}">
                <a16:creationId xmlns:a16="http://schemas.microsoft.com/office/drawing/2014/main" id="{3A74C277-5022-449C-B163-A7BFB5009BF4}"/>
              </a:ext>
            </a:extLst>
          </p:cNvPr>
          <p:cNvSpPr/>
          <p:nvPr/>
        </p:nvSpPr>
        <p:spPr>
          <a:xfrm>
            <a:off x="3662476" y="3682184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>
                <a:solidFill>
                  <a:srgbClr val="C00000"/>
                </a:solidFill>
              </a:rPr>
              <a:t>=</a:t>
            </a: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0F5BAEB1-3E8A-4C4B-9941-FAF54AAE0906}"/>
              </a:ext>
            </a:extLst>
          </p:cNvPr>
          <p:cNvSpPr/>
          <p:nvPr/>
        </p:nvSpPr>
        <p:spPr>
          <a:xfrm>
            <a:off x="1542764" y="3682184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>
                <a:solidFill>
                  <a:srgbClr val="C00000"/>
                </a:solidFill>
              </a:rPr>
              <a:t>&lt;</a:t>
            </a:r>
          </a:p>
        </p:txBody>
      </p:sp>
      <p:pic>
        <p:nvPicPr>
          <p:cNvPr id="21" name="ahuyen">
            <a:extLst>
              <a:ext uri="{FF2B5EF4-FFF2-40B4-BE49-F238E27FC236}">
                <a16:creationId xmlns:a16="http://schemas.microsoft.com/office/drawing/2014/main" id="{430FFD64-39D1-4A99-BC11-DA71A42186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064" y="3930534"/>
            <a:ext cx="569321" cy="770042"/>
          </a:xfrm>
          <a:prstGeom prst="rect">
            <a:avLst/>
          </a:prstGeom>
        </p:spPr>
      </p:pic>
      <p:pic>
        <p:nvPicPr>
          <p:cNvPr id="22" name="bhuyen">
            <a:extLst>
              <a:ext uri="{FF2B5EF4-FFF2-40B4-BE49-F238E27FC236}">
                <a16:creationId xmlns:a16="http://schemas.microsoft.com/office/drawing/2014/main" id="{CA55D0D7-6DC0-4308-9234-1764F95B04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8381" y="4180055"/>
            <a:ext cx="594867" cy="748145"/>
          </a:xfrm>
          <a:prstGeom prst="rect">
            <a:avLst/>
          </a:prstGeom>
        </p:spPr>
      </p:pic>
      <p:pic>
        <p:nvPicPr>
          <p:cNvPr id="24" name="chuyen">
            <a:extLst>
              <a:ext uri="{FF2B5EF4-FFF2-40B4-BE49-F238E27FC236}">
                <a16:creationId xmlns:a16="http://schemas.microsoft.com/office/drawing/2014/main" id="{E6631F22-B5D5-4AAB-8630-2E90171DE3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5959" y="4178726"/>
            <a:ext cx="641101" cy="8231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FF2F77-43C8-4520-A1D6-5BB00D8487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sp>
        <p:nvSpPr>
          <p:cNvPr id="27" name="Double Wav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9418B5C-3024-4302-AF19-73E1E85AEE78}"/>
              </a:ext>
            </a:extLst>
          </p:cNvPr>
          <p:cNvSpPr/>
          <p:nvPr/>
        </p:nvSpPr>
        <p:spPr>
          <a:xfrm>
            <a:off x="7424599" y="2113181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Next </a:t>
            </a:r>
          </a:p>
        </p:txBody>
      </p:sp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D183A7-AB41-4719-8069-B01C9D4769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212393" y="3460427"/>
            <a:ext cx="1167966" cy="1132873"/>
          </a:xfrm>
          <a:prstGeom prst="rect">
            <a:avLst/>
          </a:prstGeom>
        </p:spPr>
      </p:pic>
      <p:pic>
        <p:nvPicPr>
          <p:cNvPr id="29" name="huyen">
            <a:extLst>
              <a:ext uri="{FF2B5EF4-FFF2-40B4-BE49-F238E27FC236}">
                <a16:creationId xmlns:a16="http://schemas.microsoft.com/office/drawing/2014/main" id="{1B69B5B6-2465-4A5E-BA46-17CB5D01E84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  <p:sp>
        <p:nvSpPr>
          <p:cNvPr id="30" name="Rectangle 27">
            <a:extLst>
              <a:ext uri="{FF2B5EF4-FFF2-40B4-BE49-F238E27FC236}">
                <a16:creationId xmlns:a16="http://schemas.microsoft.com/office/drawing/2014/main" id="{D051E088-6BE8-4022-99CE-029E28C0E822}"/>
              </a:ext>
            </a:extLst>
          </p:cNvPr>
          <p:cNvSpPr/>
          <p:nvPr/>
        </p:nvSpPr>
        <p:spPr>
          <a:xfrm>
            <a:off x="2203706" y="2445591"/>
            <a:ext cx="4671536" cy="1095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vi-VN" sz="3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Câu 6: Điền dấu &gt;, &lt;, =</a:t>
            </a:r>
          </a:p>
          <a:p>
            <a:pPr algn="ctr"/>
            <a:r>
              <a:rPr lang="en-US" altLang="vi-VN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96435 ...... 96400</a:t>
            </a:r>
          </a:p>
        </p:txBody>
      </p:sp>
    </p:spTree>
    <p:extLst>
      <p:ext uri="{BB962C8B-B14F-4D97-AF65-F5344CB8AC3E}">
        <p14:creationId xmlns:p14="http://schemas.microsoft.com/office/powerpoint/2010/main" val="294888246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54" y="335119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42694" y="1702157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7" name="huyen">
            <a:extLst>
              <a:ext uri="{FF2B5EF4-FFF2-40B4-BE49-F238E27FC236}">
                <a16:creationId xmlns:a16="http://schemas.microsoft.com/office/drawing/2014/main" id="{1C2ED07F-72B8-4E2F-ADBF-8E892A0E45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958" y="3821267"/>
            <a:ext cx="484415" cy="420060"/>
          </a:xfrm>
          <a:prstGeom prst="rect">
            <a:avLst/>
          </a:prstGeom>
        </p:spPr>
      </p:pic>
      <p:pic>
        <p:nvPicPr>
          <p:cNvPr id="8" name="Picture 6" descr="Library of bee on flower vector transparent stock png files ...">
            <a:extLst>
              <a:ext uri="{FF2B5EF4-FFF2-40B4-BE49-F238E27FC236}">
                <a16:creationId xmlns:a16="http://schemas.microsoft.com/office/drawing/2014/main" id="{0D3929E5-7049-4063-A529-7D5CB7CB6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283" y="1174779"/>
            <a:ext cx="631415" cy="80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2 Bee Clipart, Bee Cards, Bee Pictures, Bee - Cartoon Bee - Png ...">
            <a:extLst>
              <a:ext uri="{FF2B5EF4-FFF2-40B4-BE49-F238E27FC236}">
                <a16:creationId xmlns:a16="http://schemas.microsoft.com/office/drawing/2014/main" id="{89B63AB6-EE6A-4117-8300-B9D67C09D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>
            <a:fillRect/>
          </a:stretch>
        </p:blipFill>
        <p:spPr bwMode="auto">
          <a:xfrm>
            <a:off x="6465643" y="3256706"/>
            <a:ext cx="691043" cy="73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589058A-DF68-460B-81A7-EA2B82F7E10C}"/>
              </a:ext>
            </a:extLst>
          </p:cNvPr>
          <p:cNvGrpSpPr/>
          <p:nvPr/>
        </p:nvGrpSpPr>
        <p:grpSpPr>
          <a:xfrm>
            <a:off x="1967374" y="1658336"/>
            <a:ext cx="2940188" cy="2210647"/>
            <a:chOff x="1027810" y="-2527446"/>
            <a:chExt cx="8042536" cy="6046964"/>
          </a:xfrm>
        </p:grpSpPr>
        <p:pic>
          <p:nvPicPr>
            <p:cNvPr id="11" name="huyen">
              <a:extLst>
                <a:ext uri="{FF2B5EF4-FFF2-40B4-BE49-F238E27FC236}">
                  <a16:creationId xmlns:a16="http://schemas.microsoft.com/office/drawing/2014/main" id="{CABA031A-9FBF-44F7-B2E1-B2448BC76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9040" y="-2527446"/>
              <a:ext cx="1501306" cy="1301859"/>
            </a:xfrm>
            <a:prstGeom prst="rect">
              <a:avLst/>
            </a:prstGeom>
          </p:spPr>
        </p:pic>
        <p:pic>
          <p:nvPicPr>
            <p:cNvPr id="12" name="huyen">
              <a:extLst>
                <a:ext uri="{FF2B5EF4-FFF2-40B4-BE49-F238E27FC236}">
                  <a16:creationId xmlns:a16="http://schemas.microsoft.com/office/drawing/2014/main" id="{F74A9995-7CDD-4DDC-98A5-3D7E6BC9C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027810" y="2114530"/>
              <a:ext cx="1429499" cy="140498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5724041-70CE-47A1-81CA-69E00D3A3B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1393658" y="2952078"/>
            <a:ext cx="647563" cy="628106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5E4887-E4FC-41A1-AE37-CCAB73E397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1283" y="3055404"/>
            <a:ext cx="1783235" cy="1714649"/>
          </a:xfrm>
          <a:prstGeom prst="rect">
            <a:avLst/>
          </a:prstGeom>
        </p:spPr>
      </p:pic>
      <p:sp>
        <p:nvSpPr>
          <p:cNvPr id="16" name="Rectangles 1">
            <a:extLst>
              <a:ext uri="{FF2B5EF4-FFF2-40B4-BE49-F238E27FC236}">
                <a16:creationId xmlns:a16="http://schemas.microsoft.com/office/drawing/2014/main" id="{02E4CD73-6E4A-4A91-88C8-AF31B5998DA7}"/>
              </a:ext>
            </a:extLst>
          </p:cNvPr>
          <p:cNvSpPr/>
          <p:nvPr/>
        </p:nvSpPr>
        <p:spPr>
          <a:xfrm>
            <a:off x="2910477" y="2156244"/>
            <a:ext cx="3164443" cy="899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Wave4">
              <a:avLst/>
            </a:prstTxWarp>
            <a:spAutoFit/>
          </a:bodyPr>
          <a:lstStyle/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GIỎI QUÁ</a:t>
            </a:r>
            <a:endParaRPr lang="en-US" altLang="zh-CN" sz="5400" b="1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7726272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Back from Winter Brea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90D1D3"/>
      </a:accent1>
      <a:accent2>
        <a:srgbClr val="FFB94D"/>
      </a:accent2>
      <a:accent3>
        <a:srgbClr val="F4805D"/>
      </a:accent3>
      <a:accent4>
        <a:srgbClr val="385054"/>
      </a:accent4>
      <a:accent5>
        <a:srgbClr val="5B2F20"/>
      </a:accent5>
      <a:accent6>
        <a:srgbClr val="FFD2B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560</Words>
  <Application>Microsoft Office PowerPoint</Application>
  <PresentationFormat>On-screen Show (16:9)</PresentationFormat>
  <Paragraphs>158</Paragraphs>
  <Slides>19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UTM Neutra</vt:lpstr>
      <vt:lpstr>Gloria Hallelujah</vt:lpstr>
      <vt:lpstr>Arial</vt:lpstr>
      <vt:lpstr>Times New Roman</vt:lpstr>
      <vt:lpstr>Nunito</vt:lpstr>
      <vt:lpstr>UTM Fleur</vt:lpstr>
      <vt:lpstr>Back from Winter Break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bạn đến với giờ học Toán</dc:title>
  <dc:creator>Admin</dc:creator>
  <cp:lastModifiedBy>Nguyen Huu Hieu</cp:lastModifiedBy>
  <cp:revision>32</cp:revision>
  <dcterms:created xsi:type="dcterms:W3CDTF">2021-08-21T09:33:00Z</dcterms:created>
  <dcterms:modified xsi:type="dcterms:W3CDTF">2021-09-03T01:58:57Z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0CD25FEB1BD44ED9B58EB1D159A8048D</vt:lpwstr>
  </property>
  <property fmtid="{D5CDD505-2E9C-101B-9397-08002B2CF9AE}" pid="3" name="KSOProductBuildVer">
    <vt:lpwstr>1033-11.2.0.10258</vt:lpwstr>
  </property>
</Properties>
</file>