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9"/>
  </p:notesMasterIdLst>
  <p:sldIdLst>
    <p:sldId id="256" r:id="rId2"/>
    <p:sldId id="259" r:id="rId3"/>
    <p:sldId id="258" r:id="rId4"/>
    <p:sldId id="282" r:id="rId5"/>
    <p:sldId id="283" r:id="rId6"/>
    <p:sldId id="260" r:id="rId7"/>
    <p:sldId id="290" r:id="rId8"/>
    <p:sldId id="263" r:id="rId9"/>
    <p:sldId id="284" r:id="rId10"/>
    <p:sldId id="285" r:id="rId11"/>
    <p:sldId id="265" r:id="rId12"/>
    <p:sldId id="286" r:id="rId13"/>
    <p:sldId id="287" r:id="rId14"/>
    <p:sldId id="292" r:id="rId15"/>
    <p:sldId id="293" r:id="rId16"/>
    <p:sldId id="294" r:id="rId17"/>
    <p:sldId id="295" r:id="rId18"/>
    <p:sldId id="296" r:id="rId19"/>
    <p:sldId id="297" r:id="rId20"/>
    <p:sldId id="298" r:id="rId21"/>
    <p:sldId id="299" r:id="rId22"/>
    <p:sldId id="300" r:id="rId23"/>
    <p:sldId id="291" r:id="rId24"/>
    <p:sldId id="288" r:id="rId25"/>
    <p:sldId id="289" r:id="rId26"/>
    <p:sldId id="257" r:id="rId27"/>
    <p:sldId id="281" r:id="rId28"/>
  </p:sldIdLst>
  <p:sldSz cx="9144000" cy="5143500" type="screen16x9"/>
  <p:notesSz cx="6858000" cy="9144000"/>
  <p:embeddedFontLst>
    <p:embeddedFont>
      <p:font typeface="等线" panose="02010600030101010101" pitchFamily="2" charset="-122"/>
      <p:regular r:id="rId30"/>
    </p:embeddedFont>
    <p:embeddedFont>
      <p:font typeface="Calibri" panose="020F0502020204030204" pitchFamily="34" charset="0"/>
      <p:regular r:id="rId31"/>
      <p:bold r:id="rId32"/>
      <p:italic r:id="rId33"/>
      <p:boldItalic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73F"/>
    <a:srgbClr val="FFA7AF"/>
    <a:srgbClr val="F6695D"/>
    <a:srgbClr val="E35448"/>
    <a:srgbClr val="51B774"/>
    <a:srgbClr val="FDF898"/>
    <a:srgbClr val="073C6E"/>
    <a:srgbClr val="8BD5E2"/>
    <a:srgbClr val="284C28"/>
    <a:srgbClr val="278C9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364" autoAdjust="0"/>
  </p:normalViewPr>
  <p:slideViewPr>
    <p:cSldViewPr showGuides="1">
      <p:cViewPr varScale="1">
        <p:scale>
          <a:sx n="110" d="100"/>
          <a:sy n="110" d="100"/>
        </p:scale>
        <p:origin x="686" y="82"/>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29BE9D-307C-4A18-A2B7-393B276FCFA4}" type="datetimeFigureOut">
              <a:rPr lang="zh-CN" altLang="en-US" smtClean="0"/>
              <a:t>2022/3/18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F64ABF-50FB-4DC1-982A-01AE41172F5B}" type="slidenum">
              <a:rPr lang="zh-CN" altLang="en-US" smtClean="0"/>
              <a:t>‹#›</a:t>
            </a:fld>
            <a:endParaRPr lang="zh-CN" altLang="en-US"/>
          </a:p>
        </p:txBody>
      </p:sp>
    </p:spTree>
    <p:extLst>
      <p:ext uri="{BB962C8B-B14F-4D97-AF65-F5344CB8AC3E}">
        <p14:creationId xmlns:p14="http://schemas.microsoft.com/office/powerpoint/2010/main" val="706537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38136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751854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520174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1746742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39224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173825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912611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4076909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754172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380221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6153128-EFE6-4004-8747-F2723C6EA60F}" type="datetimeFigureOut">
              <a:rPr lang="zh-CN" altLang="en-US" smtClean="0"/>
              <a:t>2022/3/18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F9DB36-7100-4882-9263-03F03D421E19}" type="slidenum">
              <a:rPr lang="zh-CN" altLang="en-US" smtClean="0"/>
              <a:t>‹#›</a:t>
            </a:fld>
            <a:endParaRPr lang="zh-CN" altLang="en-US"/>
          </a:p>
        </p:txBody>
      </p:sp>
    </p:spTree>
    <p:extLst>
      <p:ext uri="{BB962C8B-B14F-4D97-AF65-F5344CB8AC3E}">
        <p14:creationId xmlns:p14="http://schemas.microsoft.com/office/powerpoint/2010/main" val="1462056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facebook.com/teamKTUTS"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153128-EFE6-4004-8747-F2723C6EA60F}" type="datetimeFigureOut">
              <a:rPr lang="zh-CN" altLang="en-US" smtClean="0"/>
              <a:t>2022/3/18</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AF9DB36-7100-4882-9263-03F03D421E19}" type="slidenum">
              <a:rPr lang="zh-CN" altLang="en-US" smtClean="0"/>
              <a:t>‹#›</a:t>
            </a:fld>
            <a:endParaRPr lang="zh-CN" altLang="en-US"/>
          </a:p>
        </p:txBody>
      </p:sp>
      <p:pic>
        <p:nvPicPr>
          <p:cNvPr id="7" name="Picture 6" descr="A picture containing diagram&#10;&#10;Description automatically generated">
            <a:extLst>
              <a:ext uri="{FF2B5EF4-FFF2-40B4-BE49-F238E27FC236}">
                <a16:creationId xmlns:a16="http://schemas.microsoft.com/office/drawing/2014/main" id="{2C7A1437-AA5E-4963-BDC5-61618560E2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314289" y="18728382"/>
            <a:ext cx="1881378" cy="1625303"/>
          </a:xfrm>
          <a:prstGeom prst="rect">
            <a:avLst/>
          </a:prstGeom>
        </p:spPr>
      </p:pic>
      <p:pic>
        <p:nvPicPr>
          <p:cNvPr id="8" name="Picture 7" descr="A picture containing diagram&#10;&#10;Description automatically generated">
            <a:extLst>
              <a:ext uri="{FF2B5EF4-FFF2-40B4-BE49-F238E27FC236}">
                <a16:creationId xmlns:a16="http://schemas.microsoft.com/office/drawing/2014/main" id="{BEC2311A-5CAC-4960-8636-F7CC0900BF7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40689" y="6460182"/>
            <a:ext cx="1881378" cy="1625303"/>
          </a:xfrm>
          <a:prstGeom prst="rect">
            <a:avLst/>
          </a:prstGeom>
        </p:spPr>
      </p:pic>
      <p:pic>
        <p:nvPicPr>
          <p:cNvPr id="9" name="Picture 8" descr="A picture containing diagram&#10;&#10;Description automatically generated">
            <a:extLst>
              <a:ext uri="{FF2B5EF4-FFF2-40B4-BE49-F238E27FC236}">
                <a16:creationId xmlns:a16="http://schemas.microsoft.com/office/drawing/2014/main" id="{529A85D0-FE1E-4099-9133-3BF5EFE576D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767911" y="-18457218"/>
            <a:ext cx="1881378" cy="1625303"/>
          </a:xfrm>
          <a:prstGeom prst="rect">
            <a:avLst/>
          </a:prstGeom>
        </p:spPr>
      </p:pic>
      <p:pic>
        <p:nvPicPr>
          <p:cNvPr id="10" name="Picture 9" descr="A picture containing diagram&#10;&#10;Description automatically generated">
            <a:extLst>
              <a:ext uri="{FF2B5EF4-FFF2-40B4-BE49-F238E27FC236}">
                <a16:creationId xmlns:a16="http://schemas.microsoft.com/office/drawing/2014/main" id="{6A31D800-DE89-4C23-84F6-BE232D963E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739360" y="-18408813"/>
            <a:ext cx="1881378" cy="1625303"/>
          </a:xfrm>
          <a:prstGeom prst="rect">
            <a:avLst/>
          </a:prstGeom>
        </p:spPr>
      </p:pic>
      <p:sp>
        <p:nvSpPr>
          <p:cNvPr id="11" name="TextBox 10">
            <a:extLst>
              <a:ext uri="{FF2B5EF4-FFF2-40B4-BE49-F238E27FC236}">
                <a16:creationId xmlns:a16="http://schemas.microsoft.com/office/drawing/2014/main" id="{0565F36C-8FB3-48DB-93E5-95E5E599C215}"/>
              </a:ext>
            </a:extLst>
          </p:cNvPr>
          <p:cNvSpPr txBox="1"/>
          <p:nvPr userDrawn="1"/>
        </p:nvSpPr>
        <p:spPr>
          <a:xfrm>
            <a:off x="1033101" y="6915604"/>
            <a:ext cx="9311220" cy="923330"/>
          </a:xfrm>
          <a:prstGeom prst="rect">
            <a:avLst/>
          </a:prstGeom>
          <a:noFill/>
        </p:spPr>
        <p:txBody>
          <a:bodyPr wrap="square">
            <a:spAutoFit/>
          </a:bodyPr>
          <a:lstStyle/>
          <a:p>
            <a:r>
              <a:rPr lang="en-US">
                <a:latin typeface="Times New Roman" panose="02020603050405020304" pitchFamily="18" charset="0"/>
                <a:cs typeface="Times New Roman" panose="02020603050405020304" pitchFamily="18" charset="0"/>
              </a:rPr>
              <a:t>Liên hệ page:</a:t>
            </a:r>
          </a:p>
          <a:p>
            <a:r>
              <a:rPr lang="en-US">
                <a:latin typeface="Times New Roman" panose="02020603050405020304" pitchFamily="18" charset="0"/>
                <a:cs typeface="Times New Roman" panose="02020603050405020304" pitchFamily="18" charset="0"/>
                <a:hlinkClick r:id="rId14"/>
              </a:rPr>
              <a:t>https://www.facebook.com/teamKTUTS</a:t>
            </a:r>
            <a:endParaRPr lang="en-US">
              <a:latin typeface="Times New Roman" panose="02020603050405020304" pitchFamily="18" charset="0"/>
              <a:cs typeface="Times New Roman" panose="02020603050405020304" pitchFamily="18" charset="0"/>
            </a:endParaRPr>
          </a:p>
          <a:p>
            <a:r>
              <a:rPr lang="en-US">
                <a:latin typeface="Times New Roman" panose="02020603050405020304" pitchFamily="18" charset="0"/>
                <a:cs typeface="Times New Roman" panose="02020603050405020304" pitchFamily="18" charset="0"/>
              </a:rPr>
              <a:t>Đây là sản phẩm của nhóm KTUTS. Mọi chi tiết vui lòng liên hệ page hoặc SĐT: 0922 645 654</a:t>
            </a:r>
          </a:p>
        </p:txBody>
      </p:sp>
      <p:pic>
        <p:nvPicPr>
          <p:cNvPr id="12" name="Picture 11" descr="A picture containing diagram&#10;&#10;Description automatically generated">
            <a:extLst>
              <a:ext uri="{FF2B5EF4-FFF2-40B4-BE49-F238E27FC236}">
                <a16:creationId xmlns:a16="http://schemas.microsoft.com/office/drawing/2014/main" id="{66FDDBDA-7B2E-433D-A1A9-1EF3290CEBBC}"/>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9920311" y="19033182"/>
            <a:ext cx="1881378" cy="1625303"/>
          </a:xfrm>
          <a:prstGeom prst="rect">
            <a:avLst/>
          </a:prstGeom>
        </p:spPr>
      </p:pic>
    </p:spTree>
    <p:extLst>
      <p:ext uri="{BB962C8B-B14F-4D97-AF65-F5344CB8AC3E}">
        <p14:creationId xmlns:p14="http://schemas.microsoft.com/office/powerpoint/2010/main" val="2601215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9.jpe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3.xml"/><Relationship Id="rId5" Type="http://schemas.openxmlformats.org/officeDocument/2006/relationships/image" Target="../media/image20.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tags" Target="../tags/tag17.xml"/><Relationship Id="rId5" Type="http://schemas.openxmlformats.org/officeDocument/2006/relationships/image" Target="../media/image3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3.jpeg"/><Relationship Id="rId2" Type="http://schemas.openxmlformats.org/officeDocument/2006/relationships/slideLayout" Target="../slideLayouts/slideLayout7.xml"/><Relationship Id="rId1" Type="http://schemas.openxmlformats.org/officeDocument/2006/relationships/tags" Target="../tags/tag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1763688" y="123478"/>
            <a:ext cx="6480720" cy="1569660"/>
          </a:xfrm>
          <a:prstGeom prst="rect">
            <a:avLst/>
          </a:prstGeom>
          <a:noFill/>
        </p:spPr>
        <p:txBody>
          <a:bodyPr wrap="square" rtlCol="0">
            <a:spAutoFit/>
          </a:bodyPr>
          <a:lstStyle/>
          <a:p>
            <a:pPr algn="ct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Thứ</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sáu</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ngày</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18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tháng</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3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năm</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2022</a:t>
            </a:r>
          </a:p>
          <a:p>
            <a:pPr algn="ct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a:t>
            </a:r>
          </a:p>
          <a:p>
            <a:pPr algn="ct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Luyện</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miêu</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tả</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cây</a:t>
            </a:r>
            <a:r>
              <a:rPr lang="en-US" altLang="zh-CN"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32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cối</a:t>
            </a:r>
            <a:endParaRPr lang="zh-CN" altLang="en-US" sz="32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spTree>
    <p:custDataLst>
      <p:tags r:id="rId1"/>
    </p:custDataLst>
    <p:extLst>
      <p:ext uri="{BB962C8B-B14F-4D97-AF65-F5344CB8AC3E}">
        <p14:creationId xmlns:p14="http://schemas.microsoft.com/office/powerpoint/2010/main" val="1576509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547709" y="699542"/>
            <a:ext cx="4142184" cy="70788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hoa</a:t>
            </a:r>
            <a:endParaRPr lang="en-US" sz="4000" b="1" dirty="0">
              <a:solidFill>
                <a:srgbClr val="0070C0"/>
              </a:solidFill>
              <a:latin typeface="UTM Avo" panose="02040603050506020204" pitchFamily="18" charset="0"/>
            </a:endParaRPr>
          </a:p>
        </p:txBody>
      </p:sp>
      <p:pic>
        <p:nvPicPr>
          <p:cNvPr id="12" name="Picture 12" descr="ImageView"/>
          <p:cNvPicPr>
            <a:picLocks noChangeAspect="1" noChangeArrowheads="1"/>
          </p:cNvPicPr>
          <p:nvPr/>
        </p:nvPicPr>
        <p:blipFill>
          <a:blip r:embed="rId5"/>
          <a:srcRect/>
          <a:stretch>
            <a:fillRect/>
          </a:stretch>
        </p:blipFill>
        <p:spPr bwMode="auto">
          <a:xfrm>
            <a:off x="6124992" y="1414882"/>
            <a:ext cx="2260125" cy="1961139"/>
          </a:xfrm>
          <a:prstGeom prst="rect">
            <a:avLst/>
          </a:prstGeom>
          <a:ln>
            <a:noFill/>
          </a:ln>
          <a:effectLst>
            <a:softEdge rad="112500"/>
          </a:effectLst>
        </p:spPr>
      </p:pic>
      <p:pic>
        <p:nvPicPr>
          <p:cNvPr id="13" name="Picture 19" descr="48fdaa18_img_1680_resize"/>
          <p:cNvPicPr>
            <a:picLocks noChangeAspect="1" noChangeArrowheads="1"/>
          </p:cNvPicPr>
          <p:nvPr/>
        </p:nvPicPr>
        <p:blipFill>
          <a:blip r:embed="rId6"/>
          <a:srcRect/>
          <a:stretch>
            <a:fillRect/>
          </a:stretch>
        </p:blipFill>
        <p:spPr bwMode="auto">
          <a:xfrm>
            <a:off x="3347864" y="1422138"/>
            <a:ext cx="2660989" cy="1953883"/>
          </a:xfrm>
          <a:prstGeom prst="rect">
            <a:avLst/>
          </a:prstGeom>
          <a:ln>
            <a:noFill/>
          </a:ln>
          <a:effectLst>
            <a:softEdge rad="112500"/>
          </a:effectLst>
        </p:spPr>
      </p:pic>
      <p:pic>
        <p:nvPicPr>
          <p:cNvPr id="20" name="Picture 22" descr="file"/>
          <p:cNvPicPr>
            <a:picLocks noChangeAspect="1" noChangeArrowheads="1"/>
          </p:cNvPicPr>
          <p:nvPr/>
        </p:nvPicPr>
        <p:blipFill>
          <a:blip r:embed="rId7"/>
          <a:srcRect/>
          <a:stretch>
            <a:fillRect/>
          </a:stretch>
        </p:blipFill>
        <p:spPr bwMode="auto">
          <a:xfrm>
            <a:off x="824277" y="1422139"/>
            <a:ext cx="2470849" cy="1995686"/>
          </a:xfrm>
          <a:prstGeom prst="rect">
            <a:avLst/>
          </a:prstGeom>
          <a:ln>
            <a:noFill/>
          </a:ln>
          <a:effectLst>
            <a:softEdge rad="112500"/>
          </a:effectLst>
        </p:spPr>
      </p:pic>
      <p:sp>
        <p:nvSpPr>
          <p:cNvPr id="21" name="Text Box 7"/>
          <p:cNvSpPr txBox="1">
            <a:spLocks noChangeArrowheads="1"/>
          </p:cNvSpPr>
          <p:nvPr/>
        </p:nvSpPr>
        <p:spPr bwMode="auto">
          <a:xfrm>
            <a:off x="893912" y="3376023"/>
            <a:ext cx="2448272"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hồng</a:t>
            </a:r>
            <a:endParaRPr lang="en-US" sz="2400" dirty="0">
              <a:solidFill>
                <a:srgbClr val="0070C0"/>
              </a:solidFill>
              <a:latin typeface="UTM Avo" panose="02040603050506020204" pitchFamily="18" charset="0"/>
            </a:endParaRPr>
          </a:p>
        </p:txBody>
      </p:sp>
      <p:sp>
        <p:nvSpPr>
          <p:cNvPr id="22" name="Text Box 9"/>
          <p:cNvSpPr txBox="1">
            <a:spLocks noChangeArrowheads="1"/>
          </p:cNvSpPr>
          <p:nvPr/>
        </p:nvSpPr>
        <p:spPr bwMode="auto">
          <a:xfrm>
            <a:off x="3493934" y="3376023"/>
            <a:ext cx="287990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hoa</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quỳnh</a:t>
            </a:r>
            <a:endParaRPr lang="en-US" sz="2400" dirty="0">
              <a:solidFill>
                <a:srgbClr val="0070C0"/>
              </a:solidFill>
              <a:latin typeface="UTM Avo" panose="02040603050506020204" pitchFamily="18" charset="0"/>
            </a:endParaRPr>
          </a:p>
        </p:txBody>
      </p:sp>
      <p:sp>
        <p:nvSpPr>
          <p:cNvPr id="23" name="Text Box 20"/>
          <p:cNvSpPr txBox="1">
            <a:spLocks noChangeArrowheads="1"/>
          </p:cNvSpPr>
          <p:nvPr/>
        </p:nvSpPr>
        <p:spPr bwMode="auto">
          <a:xfrm>
            <a:off x="6183322" y="3373566"/>
            <a:ext cx="23622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mai</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vàng</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9455386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ox(i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diamond(in)">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amond(in)">
                                      <p:cBhvr>
                                        <p:cTn id="3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p:bldP spid="22"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382061"/>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Chọn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cách</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mở</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19740" y="836452"/>
            <a:ext cx="7845608" cy="3785652"/>
          </a:xfrm>
          <a:prstGeom prst="rect">
            <a:avLst/>
          </a:prstGeom>
          <a:noFill/>
        </p:spPr>
        <p:txBody>
          <a:bodyPr wrap="square" rtlCol="0">
            <a:spAutoFit/>
          </a:bodyPr>
          <a:lstStyle/>
          <a:p>
            <a:pPr marL="457200" indent="-457200" algn="just">
              <a:buAutoNum type="alphaLcParenR"/>
            </a:pP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trực</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en-US" sz="2400" dirty="0" err="1">
                <a:solidFill>
                  <a:srgbClr val="002060"/>
                </a:solidFill>
                <a:latin typeface="UTM Avo" panose="02040603050506020204" pitchFamily="18" charset="0"/>
              </a:rPr>
              <a:t>Trước</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sân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nhà</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có</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trồng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một</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mai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quý</a:t>
            </a:r>
            <a:r>
              <a:rPr lang="en-US" sz="2400"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b)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gián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tiếp</a:t>
            </a:r>
            <a:r>
              <a:rPr lang="en-US" sz="2400" b="1" dirty="0">
                <a:solidFill>
                  <a:srgbClr val="002060"/>
                </a:solidFill>
                <a:latin typeface="UTM Avo" panose="02040603050506020204" pitchFamily="18" charset="0"/>
              </a:rPr>
              <a:t>: </a:t>
            </a:r>
          </a:p>
          <a:p>
            <a:pPr algn="just"/>
            <a:r>
              <a:rPr lang="en-US" sz="2400" b="1" dirty="0">
                <a:solidFill>
                  <a:srgbClr val="FF0000"/>
                </a:solidFill>
                <a:latin typeface="UTM Avo" panose="02040603050506020204" pitchFamily="18" charset="0"/>
              </a:rPr>
              <a:t>	M: </a:t>
            </a:r>
            <a:r>
              <a:rPr lang="vi-VN" sz="2400" dirty="0">
                <a:solidFill>
                  <a:srgbClr val="002060"/>
                </a:solidFill>
                <a:latin typeface="UTM Avo" panose="02040603050506020204" pitchFamily="18" charset="0"/>
              </a:rPr>
              <a:t>Xuân đến, nắng xuân ấm áp lấp lánh ánh vàng</a:t>
            </a:r>
            <a:r>
              <a:rPr lang="en-US" sz="2400" dirty="0">
                <a:solidFill>
                  <a:srgbClr val="002060"/>
                </a:solidFill>
                <a:latin typeface="UTM Avo" panose="02040603050506020204" pitchFamily="18" charset="0"/>
              </a:rPr>
              <a:t>.</a:t>
            </a:r>
            <a:r>
              <a:rPr lang="vi-VN" sz="2400"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C</a:t>
            </a:r>
            <a:r>
              <a:rPr lang="vi-VN" sz="2400" dirty="0">
                <a:solidFill>
                  <a:srgbClr val="002060"/>
                </a:solidFill>
                <a:latin typeface="UTM Avo" panose="02040603050506020204" pitchFamily="18" charset="0"/>
              </a:rPr>
              <a:t>ây cối đâm chồi nảy lộc, muôn hoa khoe sắc thắm làm rực rỡ cả vườn cây nhà em. Hoa nào cũng đẹp, mỗi loài hoa đều có hương sắc riêng nhưng đặc biệt và em yêu quý hơn cả là cây hoa hồng.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29408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7">
                                            <p:txEl>
                                              <p:pRg st="2" end="2"/>
                                            </p:txEl>
                                          </p:spTgt>
                                        </p:tgtEl>
                                        <p:attrNameLst>
                                          <p:attrName>style.visibility</p:attrName>
                                        </p:attrNameLst>
                                      </p:cBhvr>
                                      <p:to>
                                        <p:strVal val="visible"/>
                                      </p:to>
                                    </p:set>
                                    <p:animEffect transition="in" filter="fade">
                                      <p:cBhvr>
                                        <p:cTn id="26" dur="1000"/>
                                        <p:tgtEl>
                                          <p:spTgt spid="37">
                                            <p:txEl>
                                              <p:pRg st="2" end="2"/>
                                            </p:txEl>
                                          </p:spTgt>
                                        </p:tgtEl>
                                      </p:cBhvr>
                                    </p:animEffect>
                                    <p:anim calcmode="lin" valueType="num">
                                      <p:cBhvr>
                                        <p:cTn id="27" dur="1000" fill="hold"/>
                                        <p:tgtEl>
                                          <p:spTgt spid="37">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7">
                                            <p:txEl>
                                              <p:pRg st="3" end="3"/>
                                            </p:txEl>
                                          </p:spTgt>
                                        </p:tgtEl>
                                        <p:attrNameLst>
                                          <p:attrName>style.visibility</p:attrName>
                                        </p:attrNameLst>
                                      </p:cBhvr>
                                      <p:to>
                                        <p:strVal val="visible"/>
                                      </p:to>
                                    </p:set>
                                    <p:animEffect transition="in" filter="fade">
                                      <p:cBhvr>
                                        <p:cTn id="33" dur="1000"/>
                                        <p:tgtEl>
                                          <p:spTgt spid="37">
                                            <p:txEl>
                                              <p:pRg st="3" end="3"/>
                                            </p:txEl>
                                          </p:spTgt>
                                        </p:tgtEl>
                                      </p:cBhvr>
                                    </p:animEffect>
                                    <p:anim calcmode="lin" valueType="num">
                                      <p:cBhvr>
                                        <p:cTn id="34" dur="1000" fill="hold"/>
                                        <p:tgtEl>
                                          <p:spTgt spid="37">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48071" y="483518"/>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Viết</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từng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đoạn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thân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a:t>
            </a:r>
          </a:p>
        </p:txBody>
      </p:sp>
      <p:sp>
        <p:nvSpPr>
          <p:cNvPr id="37" name="TextBox 36"/>
          <p:cNvSpPr txBox="1"/>
          <p:nvPr/>
        </p:nvSpPr>
        <p:spPr>
          <a:xfrm>
            <a:off x="648071" y="1048256"/>
            <a:ext cx="7845608" cy="3046988"/>
          </a:xfrm>
          <a:prstGeom prst="rect">
            <a:avLst/>
          </a:prstGeom>
          <a:noFill/>
        </p:spPr>
        <p:txBody>
          <a:bodyPr wrap="square" rtlCol="0">
            <a:spAutoFit/>
          </a:bodyPr>
          <a:lstStyle/>
          <a:p>
            <a:pPr algn="just"/>
            <a:r>
              <a:rPr lang="en-US" sz="2400" b="1" dirty="0">
                <a:solidFill>
                  <a:srgbClr val="FF0000"/>
                </a:solidFill>
                <a:latin typeface="UTM Avo" panose="02040603050506020204" pitchFamily="18" charset="0"/>
              </a:rPr>
              <a:t>M: </a:t>
            </a:r>
            <a:r>
              <a:rPr lang="vi-VN" sz="2400" dirty="0">
                <a:solidFill>
                  <a:srgbClr val="002060"/>
                </a:solidFill>
                <a:latin typeface="UTM Avo" panose="02040603050506020204" pitchFamily="18" charset="0"/>
              </a:rPr>
              <a:t>Nhìn từ xa, cây bàng như một chiếc ô xanh mát rượi. Thân cây to, màu nâu sẫm bằng cả vòng tay ôm của em. Những chiếc rễ nổi trên mặt đất ngoằn ngèo như những con giun khổng lồ bò lổm ngổm. Nó có những chiếc rễ to ráp. Cây có hàng chục tán lá to như những cánh tay vừa vươn rộng, vừa vươn cao để đón ánh nắng mặt trời. Từ những tán lá to mọc ra nhiều cành nhỏ chi chít lá. </a:t>
            </a:r>
            <a:endParaRPr lang="en-US" sz="2400" dirty="0">
              <a:solidFill>
                <a:srgbClr val="00206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111623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488057" y="339502"/>
            <a:ext cx="8167883" cy="4602156"/>
          </a:xfrm>
          <a:prstGeom prst="roundRect">
            <a:avLst>
              <a:gd name="adj" fmla="val 8436"/>
            </a:avLst>
          </a:prstGeom>
          <a:solidFill>
            <a:schemeClr val="bg1"/>
          </a:solidFill>
          <a:ln>
            <a:gradFill>
              <a:gsLst>
                <a:gs pos="0">
                  <a:schemeClr val="accent1">
                    <a:lumMod val="5000"/>
                    <a:lumOff val="95000"/>
                  </a:schemeClr>
                </a:gs>
                <a:gs pos="51000">
                  <a:srgbClr val="8BD5E2"/>
                </a:gs>
                <a:gs pos="100000">
                  <a:schemeClr val="bg1"/>
                </a:gs>
              </a:gsLst>
              <a:lin ang="5400000" scaled="1"/>
            </a:grad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TextBox 35"/>
          <p:cNvSpPr txBox="1"/>
          <p:nvPr/>
        </p:nvSpPr>
        <p:spPr>
          <a:xfrm>
            <a:off x="611560" y="654570"/>
            <a:ext cx="11274937" cy="584775"/>
          </a:xfrm>
          <a:prstGeom prst="rect">
            <a:avLst/>
          </a:prstGeom>
          <a:noFill/>
        </p:spPr>
        <p:txBody>
          <a:bodyPr wrap="square" rtlCol="0">
            <a:spAutoFit/>
          </a:bodyPr>
          <a:lstStyle/>
          <a:p>
            <a:pPr algn="just"/>
            <a:r>
              <a:rPr lang="en-US" sz="3200" b="1" dirty="0" err="1">
                <a:solidFill>
                  <a:srgbClr val="F6695D"/>
                </a:solidFill>
                <a:latin typeface="UTM Avo" panose="02040603050506020204" pitchFamily="18" charset="0"/>
              </a:rPr>
              <a:t>Chọn</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các</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kết</a:t>
            </a:r>
            <a:r>
              <a:rPr lang="en-US" sz="3200" b="1" dirty="0">
                <a:solidFill>
                  <a:srgbClr val="F6695D"/>
                </a:solidFill>
                <a:latin typeface="UTM Avo" panose="02040603050506020204" pitchFamily="18" charset="0"/>
              </a:rPr>
              <a:t> </a:t>
            </a:r>
            <a:r>
              <a:rPr lang="en-US" sz="3200" b="1" dirty="0" err="1">
                <a:solidFill>
                  <a:srgbClr val="F6695D"/>
                </a:solidFill>
                <a:latin typeface="UTM Avo" panose="02040603050506020204" pitchFamily="18" charset="0"/>
              </a:rPr>
              <a:t>bài</a:t>
            </a:r>
            <a:r>
              <a:rPr lang="en-US" sz="3200" b="1" dirty="0">
                <a:solidFill>
                  <a:srgbClr val="F6695D"/>
                </a:solidFill>
                <a:latin typeface="UTM Avo" panose="02040603050506020204" pitchFamily="18" charset="0"/>
              </a:rPr>
              <a:t>:</a:t>
            </a:r>
          </a:p>
        </p:txBody>
      </p:sp>
      <p:sp>
        <p:nvSpPr>
          <p:cNvPr id="37" name="TextBox 36"/>
          <p:cNvSpPr txBox="1"/>
          <p:nvPr/>
        </p:nvSpPr>
        <p:spPr>
          <a:xfrm>
            <a:off x="1187624" y="1355305"/>
            <a:ext cx="5400600" cy="1077218"/>
          </a:xfrm>
          <a:prstGeom prst="rect">
            <a:avLst/>
          </a:prstGeom>
          <a:noFill/>
        </p:spPr>
        <p:txBody>
          <a:bodyPr wrap="square" rtlCol="0">
            <a:spAutoFit/>
          </a:bodyPr>
          <a:lstStyle/>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a:p>
            <a:pPr marL="342900" indent="-342900" algn="just">
              <a:buFontTx/>
              <a:buChar char="-"/>
            </a:pPr>
            <a:r>
              <a:rPr lang="en-US" sz="3200" dirty="0" err="1">
                <a:solidFill>
                  <a:srgbClr val="002060"/>
                </a:solidFill>
                <a:latin typeface="UTM Avo" panose="02040603050506020204" pitchFamily="18" charset="0"/>
              </a:rPr>
              <a:t>Kết</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bài</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không</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mở</a:t>
            </a:r>
            <a:r>
              <a:rPr lang="en-US" sz="3200" dirty="0">
                <a:solidFill>
                  <a:srgbClr val="002060"/>
                </a:solidFill>
                <a:latin typeface="UTM Avo" panose="02040603050506020204" pitchFamily="18" charset="0"/>
              </a:rPr>
              <a:t> </a:t>
            </a:r>
            <a:r>
              <a:rPr lang="en-US" sz="3200" dirty="0" err="1">
                <a:solidFill>
                  <a:srgbClr val="002060"/>
                </a:solidFill>
                <a:latin typeface="UTM Avo" panose="02040603050506020204" pitchFamily="18" charset="0"/>
              </a:rPr>
              <a:t>rộng</a:t>
            </a:r>
            <a:endParaRPr lang="en-US" sz="3200" dirty="0">
              <a:solidFill>
                <a:srgbClr val="002060"/>
              </a:solidFill>
              <a:latin typeface="UTM Avo" panose="02040603050506020204" pitchFamily="18" charset="0"/>
            </a:endParaRPr>
          </a:p>
        </p:txBody>
      </p:sp>
      <p:pic>
        <p:nvPicPr>
          <p:cNvPr id="7" name="图片 1"/>
          <p:cNvPicPr>
            <a:picLocks noChangeAspect="1"/>
          </p:cNvPicPr>
          <p:nvPr/>
        </p:nvPicPr>
        <p:blipFill rotWithShape="1">
          <a:blip r:embed="rId5" cstate="print">
            <a:extLst>
              <a:ext uri="{28A0092B-C50C-407E-A947-70E740481C1C}">
                <a14:useLocalDpi xmlns:a14="http://schemas.microsoft.com/office/drawing/2010/main" val="0"/>
              </a:ext>
            </a:extLst>
          </a:blip>
          <a:srcRect l="14121" t="33562" r="15004" b="26033"/>
          <a:stretch/>
        </p:blipFill>
        <p:spPr>
          <a:xfrm>
            <a:off x="-324544" y="2283718"/>
            <a:ext cx="9324762" cy="2657940"/>
          </a:xfrm>
          <a:prstGeom prst="rect">
            <a:avLst/>
          </a:prstGeom>
        </p:spPr>
      </p:pic>
    </p:spTree>
    <p:custDataLst>
      <p:tags r:id="rId1"/>
    </p:custDataLst>
    <p:extLst>
      <p:ext uri="{BB962C8B-B14F-4D97-AF65-F5344CB8AC3E}">
        <p14:creationId xmlns:p14="http://schemas.microsoft.com/office/powerpoint/2010/main" val="1881868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fade">
                                      <p:cBhvr>
                                        <p:cTn id="12" dur="1000"/>
                                        <p:tgtEl>
                                          <p:spTgt spid="37">
                                            <p:txEl>
                                              <p:pRg st="0" end="0"/>
                                            </p:txEl>
                                          </p:spTgt>
                                        </p:tgtEl>
                                      </p:cBhvr>
                                    </p:animEffect>
                                    <p:anim calcmode="lin" valueType="num">
                                      <p:cBhvr>
                                        <p:cTn id="13"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7">
                                            <p:txEl>
                                              <p:pRg st="1" end="1"/>
                                            </p:txEl>
                                          </p:spTgt>
                                        </p:tgtEl>
                                        <p:attrNameLst>
                                          <p:attrName>style.visibility</p:attrName>
                                        </p:attrNameLst>
                                      </p:cBhvr>
                                      <p:to>
                                        <p:strVal val="visible"/>
                                      </p:to>
                                    </p:set>
                                    <p:animEffect transition="in" filter="fade">
                                      <p:cBhvr>
                                        <p:cTn id="19" dur="1000"/>
                                        <p:tgtEl>
                                          <p:spTgt spid="37">
                                            <p:txEl>
                                              <p:pRg st="1" end="1"/>
                                            </p:txEl>
                                          </p:spTgt>
                                        </p:tgtEl>
                                      </p:cBhvr>
                                    </p:animEffect>
                                    <p:anim calcmode="lin" valueType="num">
                                      <p:cBhvr>
                                        <p:cTn id="20"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E9CB66F3-B8AE-403F-9E8F-2E146569DC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87" y="-9387"/>
            <a:ext cx="9497648" cy="5143500"/>
          </a:xfrm>
          <a:prstGeom prst="rect">
            <a:avLst/>
          </a:prstGeom>
        </p:spPr>
      </p:pic>
    </p:spTree>
    <p:extLst>
      <p:ext uri="{BB962C8B-B14F-4D97-AF65-F5344CB8AC3E}">
        <p14:creationId xmlns:p14="http://schemas.microsoft.com/office/powerpoint/2010/main" val="13921676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FC558F1A-42A5-4C7B-B0C3-AEEEC6BFDA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46" y="0"/>
            <a:ext cx="9144000" cy="5143500"/>
          </a:xfrm>
          <a:prstGeom prst="rect">
            <a:avLst/>
          </a:prstGeom>
        </p:spPr>
      </p:pic>
    </p:spTree>
    <p:extLst>
      <p:ext uri="{BB962C8B-B14F-4D97-AF65-F5344CB8AC3E}">
        <p14:creationId xmlns:p14="http://schemas.microsoft.com/office/powerpoint/2010/main" val="41421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F5EFB06E-7CC6-4BDE-8F38-986FCAAACF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16" y="0"/>
            <a:ext cx="9144000" cy="5143500"/>
          </a:xfrm>
          <a:prstGeom prst="rect">
            <a:avLst/>
          </a:prstGeom>
        </p:spPr>
      </p:pic>
    </p:spTree>
    <p:extLst>
      <p:ext uri="{BB962C8B-B14F-4D97-AF65-F5344CB8AC3E}">
        <p14:creationId xmlns:p14="http://schemas.microsoft.com/office/powerpoint/2010/main" val="3147964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ewspaper, document&#10;&#10;Description automatically generated">
            <a:extLst>
              <a:ext uri="{FF2B5EF4-FFF2-40B4-BE49-F238E27FC236}">
                <a16:creationId xmlns:a16="http://schemas.microsoft.com/office/drawing/2014/main" id="{E9DCBB15-AEB5-4409-ADC6-E70C92DD34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504" y="12495"/>
            <a:ext cx="9144000" cy="5143500"/>
          </a:xfrm>
          <a:prstGeom prst="rect">
            <a:avLst/>
          </a:prstGeom>
        </p:spPr>
      </p:pic>
    </p:spTree>
    <p:extLst>
      <p:ext uri="{BB962C8B-B14F-4D97-AF65-F5344CB8AC3E}">
        <p14:creationId xmlns:p14="http://schemas.microsoft.com/office/powerpoint/2010/main" val="2540120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5865BA75-F4A6-4B4C-A6E6-968E1984A0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9566"/>
            <a:ext cx="9144000" cy="5143500"/>
          </a:xfrm>
          <a:prstGeom prst="rect">
            <a:avLst/>
          </a:prstGeom>
        </p:spPr>
      </p:pic>
    </p:spTree>
    <p:extLst>
      <p:ext uri="{BB962C8B-B14F-4D97-AF65-F5344CB8AC3E}">
        <p14:creationId xmlns:p14="http://schemas.microsoft.com/office/powerpoint/2010/main" val="3279922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B4E486BB-E312-422D-B44D-50988186B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7544" y="3189"/>
            <a:ext cx="9144000" cy="5143500"/>
          </a:xfrm>
          <a:prstGeom prst="rect">
            <a:avLst/>
          </a:prstGeom>
        </p:spPr>
      </p:pic>
    </p:spTree>
    <p:extLst>
      <p:ext uri="{BB962C8B-B14F-4D97-AF65-F5344CB8AC3E}">
        <p14:creationId xmlns:p14="http://schemas.microsoft.com/office/powerpoint/2010/main" val="653964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图片 14"/>
          <p:cNvPicPr>
            <a:picLocks noChangeAspect="1"/>
          </p:cNvPicPr>
          <p:nvPr/>
        </p:nvPicPr>
        <p:blipFill rotWithShape="1">
          <a:blip r:embed="rId4" cstate="print">
            <a:extLst>
              <a:ext uri="{28A0092B-C50C-407E-A947-70E740481C1C}">
                <a14:useLocalDpi xmlns:a14="http://schemas.microsoft.com/office/drawing/2010/main" val="0"/>
              </a:ext>
            </a:extLst>
          </a:blip>
          <a:srcRect b="21188"/>
          <a:stretch/>
        </p:blipFill>
        <p:spPr>
          <a:xfrm>
            <a:off x="2211312" y="888629"/>
            <a:ext cx="5398715" cy="4254872"/>
          </a:xfrm>
          <a:prstGeom prst="rect">
            <a:avLst/>
          </a:prstGeom>
        </p:spPr>
      </p:pic>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01</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grpSp>
        <p:nvGrpSpPr>
          <p:cNvPr id="3" name="Group 2"/>
          <p:cNvGrpSpPr/>
          <p:nvPr/>
        </p:nvGrpSpPr>
        <p:grpSpPr>
          <a:xfrm>
            <a:off x="2756225" y="384214"/>
            <a:ext cx="5632200" cy="1323440"/>
            <a:chOff x="2756225" y="384214"/>
            <a:chExt cx="5632200"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53068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20" name="文本框 14"/>
            <p:cNvSpPr txBox="1"/>
            <p:nvPr/>
          </p:nvSpPr>
          <p:spPr>
            <a:xfrm>
              <a:off x="2857744" y="384215"/>
              <a:ext cx="5530681" cy="1323439"/>
            </a:xfrm>
            <a:prstGeom prst="rect">
              <a:avLst/>
            </a:prstGeom>
            <a:noFill/>
          </p:spPr>
          <p:txBody>
            <a:bodyPr wrap="none" rtlCol="0">
              <a:spAutoFit/>
            </a:bodyPr>
            <a:lstStyle/>
            <a:p>
              <a:r>
                <a:rPr lang="en-US" altLang="zh-CN" sz="8000" dirty="0">
                  <a:solidFill>
                    <a:srgbClr val="FDF898"/>
                  </a:solidFill>
                  <a:latin typeface="UTM Colossalis" panose="02040603050506020204" pitchFamily="18" charset="0"/>
                  <a:ea typeface="字魂59号-创粗黑" pitchFamily="2" charset="-122"/>
                  <a:cs typeface="字魂105号-简雅黑" panose="00000500000000000000" pitchFamily="2" charset="-122"/>
                </a:rPr>
                <a:t>KHỞI ĐỘNG</a:t>
              </a:r>
              <a:endParaRPr lang="zh-CN" altLang="en-US" sz="8000" dirty="0">
                <a:solidFill>
                  <a:srgbClr val="FDF898"/>
                </a:solidFill>
                <a:latin typeface="UTM Colossalis" panose="02040603050506020204" pitchFamily="18" charset="0"/>
                <a:ea typeface="字魂59号-创粗黑" pitchFamily="2" charset="-122"/>
                <a:cs typeface="字魂105号-简雅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516344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with medium confidence">
            <a:extLst>
              <a:ext uri="{FF2B5EF4-FFF2-40B4-BE49-F238E27FC236}">
                <a16:creationId xmlns:a16="http://schemas.microsoft.com/office/drawing/2014/main" id="{69419B92-C34A-4B68-A94E-92AD45FFBA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0"/>
            <a:ext cx="9144000" cy="5143500"/>
          </a:xfrm>
          <a:prstGeom prst="rect">
            <a:avLst/>
          </a:prstGeom>
        </p:spPr>
      </p:pic>
    </p:spTree>
    <p:extLst>
      <p:ext uri="{BB962C8B-B14F-4D97-AF65-F5344CB8AC3E}">
        <p14:creationId xmlns:p14="http://schemas.microsoft.com/office/powerpoint/2010/main" val="3083521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271C373C-F725-42A0-85F0-D7E823FEBB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0"/>
            <a:ext cx="9144000" cy="5143500"/>
          </a:xfrm>
          <a:prstGeom prst="rect">
            <a:avLst/>
          </a:prstGeom>
        </p:spPr>
      </p:pic>
    </p:spTree>
    <p:extLst>
      <p:ext uri="{BB962C8B-B14F-4D97-AF65-F5344CB8AC3E}">
        <p14:creationId xmlns:p14="http://schemas.microsoft.com/office/powerpoint/2010/main" val="2356707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 letter&#10;&#10;Description automatically generated">
            <a:extLst>
              <a:ext uri="{FF2B5EF4-FFF2-40B4-BE49-F238E27FC236}">
                <a16:creationId xmlns:a16="http://schemas.microsoft.com/office/drawing/2014/main" id="{696F9ECD-80C6-4F3A-A1BF-43914F855F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0"/>
            <a:ext cx="9144000" cy="5143500"/>
          </a:xfrm>
          <a:prstGeom prst="rect">
            <a:avLst/>
          </a:prstGeom>
        </p:spPr>
      </p:pic>
    </p:spTree>
    <p:extLst>
      <p:ext uri="{BB962C8B-B14F-4D97-AF65-F5344CB8AC3E}">
        <p14:creationId xmlns:p14="http://schemas.microsoft.com/office/powerpoint/2010/main" val="351747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87134A17-E836-40FD-9390-70D497A669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648" y="-146402"/>
            <a:ext cx="9144000" cy="5143500"/>
          </a:xfrm>
          <a:prstGeom prst="rect">
            <a:avLst/>
          </a:prstGeom>
        </p:spPr>
      </p:pic>
    </p:spTree>
    <p:extLst>
      <p:ext uri="{BB962C8B-B14F-4D97-AF65-F5344CB8AC3E}">
        <p14:creationId xmlns:p14="http://schemas.microsoft.com/office/powerpoint/2010/main" val="27301270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4029692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03</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grpSp>
        <p:nvGrpSpPr>
          <p:cNvPr id="3" name="Group 2"/>
          <p:cNvGrpSpPr/>
          <p:nvPr/>
        </p:nvGrpSpPr>
        <p:grpSpPr>
          <a:xfrm>
            <a:off x="2756225" y="384214"/>
            <a:ext cx="5292854" cy="1323439"/>
            <a:chOff x="2756225" y="384214"/>
            <a:chExt cx="5292854" cy="1323439"/>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205271"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4" name="文本框 14"/>
            <p:cNvSpPr txBox="1"/>
            <p:nvPr/>
          </p:nvSpPr>
          <p:spPr>
            <a:xfrm>
              <a:off x="2843808" y="384214"/>
              <a:ext cx="5205271" cy="1323439"/>
            </a:xfrm>
            <a:prstGeom prst="rect">
              <a:avLst/>
            </a:prstGeom>
            <a:noFill/>
          </p:spPr>
          <p:txBody>
            <a:bodyPr wrap="none" rtlCol="0">
              <a:spAutoFit/>
            </a:bodyPr>
            <a:lstStyle/>
            <a:p>
              <a:r>
                <a:rPr lang="en-US" altLang="zh-CN" sz="8000" dirty="0">
                  <a:solidFill>
                    <a:srgbClr val="FF473F"/>
                  </a:solidFill>
                  <a:latin typeface="UTM Colossalis" panose="02040603050506020204" pitchFamily="18" charset="0"/>
                  <a:ea typeface="字魂59号-创粗黑" pitchFamily="2" charset="-122"/>
                  <a:cs typeface="字魂105号-简雅黑" panose="00000500000000000000" pitchFamily="2" charset="-122"/>
                </a:rPr>
                <a:t>NHẬN XÉT</a:t>
              </a:r>
              <a:endParaRPr lang="zh-CN" altLang="en-US" sz="8000" dirty="0">
                <a:solidFill>
                  <a:srgbClr val="FF473F"/>
                </a:solidFill>
                <a:latin typeface="UTM Colossalis" panose="02040603050506020204" pitchFamily="18" charset="0"/>
                <a:ea typeface="字魂59号-创粗黑" pitchFamily="2" charset="-122"/>
                <a:cs typeface="字魂105号-简雅黑" panose="00000500000000000000" pitchFamily="2" charset="-122"/>
              </a:endParaRPr>
            </a:p>
          </p:txBody>
        </p:sp>
      </p:grpSp>
    </p:spTree>
    <p:custDataLst>
      <p:tags r:id="rId1"/>
    </p:custDataLst>
    <p:extLst>
      <p:ext uri="{BB962C8B-B14F-4D97-AF65-F5344CB8AC3E}">
        <p14:creationId xmlns:p14="http://schemas.microsoft.com/office/powerpoint/2010/main" val="847465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1+#ppt_w/2"/>
                                          </p:val>
                                        </p:tav>
                                        <p:tav tm="100000">
                                          <p:val>
                                            <p:strVal val="#ppt_x"/>
                                          </p:val>
                                        </p:tav>
                                      </p:tavLst>
                                    </p:anim>
                                    <p:anim calcmode="lin" valueType="num">
                                      <p:cBhvr additive="base">
                                        <p:cTn id="17"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34" name="Text Box 4"/>
          <p:cNvSpPr txBox="1">
            <a:spLocks noChangeArrowheads="1"/>
          </p:cNvSpPr>
          <p:nvPr/>
        </p:nvSpPr>
        <p:spPr bwMode="auto">
          <a:xfrm>
            <a:off x="971600" y="555526"/>
            <a:ext cx="7344816" cy="4493538"/>
          </a:xfrm>
          <a:prstGeom prst="rect">
            <a:avLst/>
          </a:prstGeom>
          <a:noFill/>
          <a:ln w="9525">
            <a:noFill/>
            <a:miter lim="800000"/>
            <a:headEnd/>
            <a:tailEnd/>
          </a:ln>
        </p:spPr>
        <p:txBody>
          <a:bodyPr wrap="square">
            <a:spAutoFit/>
          </a:bodyPr>
          <a:lstStyle/>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làm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đúng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yêu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cầu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cối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chưa</a:t>
            </a:r>
            <a:r>
              <a:rPr lang="en-US" sz="2200" dirty="0">
                <a:solidFill>
                  <a:srgbClr val="002060"/>
                </a:solidFill>
                <a:latin typeface="UTM Avo" panose="02040603050506020204" pitchFamily="18" charset="0"/>
              </a:rPr>
              <a:t> ? </a:t>
            </a:r>
            <a:r>
              <a:rPr lang="en-US" sz="2200" dirty="0" err="1">
                <a:solidFill>
                  <a:srgbClr val="002060"/>
                </a:solidFill>
                <a:latin typeface="UTM Avo" panose="02040603050506020204" pitchFamily="18" charset="0"/>
              </a:rPr>
              <a:t>Người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đọc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dung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hình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dáng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màu</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sắc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đặc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điểm</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và</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vẻ</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đẹp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văn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có</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đủ</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thân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từ</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bao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quát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đến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bộ</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phận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của</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tả</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cây</a:t>
            </a:r>
            <a:r>
              <a:rPr lang="en-US" sz="2200" dirty="0">
                <a:solidFill>
                  <a:srgbClr val="002060"/>
                </a:solidFill>
                <a:latin typeface="UTM Avo" panose="02040603050506020204" pitchFamily="18" charset="0"/>
              </a:rPr>
              <a:t> ở </a:t>
            </a:r>
            <a:r>
              <a:rPr lang="en-US" sz="2200" dirty="0" err="1">
                <a:solidFill>
                  <a:srgbClr val="002060"/>
                </a:solidFill>
                <a:latin typeface="UTM Avo" panose="02040603050506020204" pitchFamily="18" charset="0"/>
              </a:rPr>
              <a:t>từng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giai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đoạn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phát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triển</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được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trực</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gián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tiếp</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Phần</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kết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bài</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viết</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theo</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cách</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hay </a:t>
            </a:r>
            <a:r>
              <a:rPr lang="en-US" sz="2200" dirty="0" err="1">
                <a:solidFill>
                  <a:srgbClr val="002060"/>
                </a:solidFill>
                <a:latin typeface="UTM Avo" panose="02040603050506020204" pitchFamily="18" charset="0"/>
              </a:rPr>
              <a:t>không</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mở</a:t>
            </a:r>
            <a:r>
              <a:rPr lang="en-US" sz="2200" dirty="0">
                <a:solidFill>
                  <a:srgbClr val="002060"/>
                </a:solidFill>
                <a:latin typeface="UTM Avo" panose="02040603050506020204" pitchFamily="18" charset="0"/>
              </a:rPr>
              <a:t> </a:t>
            </a:r>
            <a:r>
              <a:rPr lang="en-US" sz="2200" dirty="0" err="1">
                <a:solidFill>
                  <a:srgbClr val="002060"/>
                </a:solidFill>
                <a:latin typeface="UTM Avo" panose="02040603050506020204" pitchFamily="18" charset="0"/>
              </a:rPr>
              <a:t>rộng</a:t>
            </a:r>
            <a:r>
              <a:rPr lang="en-US" sz="2200" dirty="0">
                <a:solidFill>
                  <a:srgbClr val="002060"/>
                </a:solidFill>
                <a:latin typeface="UTM Avo" panose="02040603050506020204" pitchFamily="18" charset="0"/>
              </a:rPr>
              <a:t> ?</a:t>
            </a:r>
          </a:p>
          <a:p>
            <a:pPr algn="just">
              <a:spcBef>
                <a:spcPct val="50000"/>
              </a:spcBef>
              <a:buFont typeface="Wingdings" pitchFamily="2" charset="2"/>
              <a:buChar char="v"/>
            </a:pPr>
            <a:endParaRPr lang="en-US" sz="2200" dirty="0">
              <a:solidFill>
                <a:srgbClr val="002060"/>
              </a:solidFill>
              <a:latin typeface="UTM Avo" panose="02040603050506020204" pitchFamily="18" charset="0"/>
            </a:endParaRPr>
          </a:p>
        </p:txBody>
      </p:sp>
      <p:sp>
        <p:nvSpPr>
          <p:cNvPr id="46" name="Text Box 5"/>
          <p:cNvSpPr txBox="1">
            <a:spLocks noChangeArrowheads="1"/>
          </p:cNvSpPr>
          <p:nvPr/>
        </p:nvSpPr>
        <p:spPr bwMode="auto">
          <a:xfrm>
            <a:off x="2929508" y="123478"/>
            <a:ext cx="3429000" cy="461665"/>
          </a:xfrm>
          <a:prstGeom prst="rect">
            <a:avLst/>
          </a:prstGeom>
          <a:noFill/>
          <a:ln w="9525">
            <a:noFill/>
            <a:miter lim="800000"/>
            <a:headEnd/>
            <a:tailEnd/>
          </a:ln>
        </p:spPr>
        <p:txBody>
          <a:bodyPr>
            <a:spAutoFit/>
          </a:bodyPr>
          <a:lstStyle/>
          <a:p>
            <a:pPr algn="ctr">
              <a:spcBef>
                <a:spcPct val="50000"/>
              </a:spcBef>
            </a:pPr>
            <a:r>
              <a:rPr lang="en-US" sz="2400" b="1" dirty="0">
                <a:solidFill>
                  <a:srgbClr val="FF3300"/>
                </a:solidFill>
                <a:latin typeface="UTM Avo" panose="02040603050506020204" pitchFamily="18" charset="0"/>
              </a:rPr>
              <a:t>GỢI Ý NHẬN XÉT</a:t>
            </a:r>
          </a:p>
        </p:txBody>
      </p:sp>
    </p:spTree>
    <p:custDataLst>
      <p:tags r:id="rId1"/>
    </p:custDataLst>
    <p:extLst>
      <p:ext uri="{BB962C8B-B14F-4D97-AF65-F5344CB8AC3E}">
        <p14:creationId xmlns:p14="http://schemas.microsoft.com/office/powerpoint/2010/main" val="63250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1000" fill="hold"/>
                                        <p:tgtEl>
                                          <p:spTgt spid="46"/>
                                        </p:tgtEl>
                                        <p:attrNameLst>
                                          <p:attrName>ppt_w</p:attrName>
                                        </p:attrNameLst>
                                      </p:cBhvr>
                                      <p:tavLst>
                                        <p:tav tm="0">
                                          <p:val>
                                            <p:fltVal val="0"/>
                                          </p:val>
                                        </p:tav>
                                        <p:tav tm="100000">
                                          <p:val>
                                            <p:strVal val="#ppt_w"/>
                                          </p:val>
                                        </p:tav>
                                      </p:tavLst>
                                    </p:anim>
                                    <p:anim calcmode="lin" valueType="num">
                                      <p:cBhvr>
                                        <p:cTn id="8" dur="1000" fill="hold"/>
                                        <p:tgtEl>
                                          <p:spTgt spid="46"/>
                                        </p:tgtEl>
                                        <p:attrNameLst>
                                          <p:attrName>ppt_h</p:attrName>
                                        </p:attrNameLst>
                                      </p:cBhvr>
                                      <p:tavLst>
                                        <p:tav tm="0">
                                          <p:val>
                                            <p:fltVal val="0"/>
                                          </p:val>
                                        </p:tav>
                                        <p:tav tm="100000">
                                          <p:val>
                                            <p:strVal val="#ppt_h"/>
                                          </p:val>
                                        </p:tav>
                                      </p:tavLst>
                                    </p:anim>
                                    <p:anim calcmode="lin" valueType="num">
                                      <p:cBhvr>
                                        <p:cTn id="9" dur="1000" fill="hold"/>
                                        <p:tgtEl>
                                          <p:spTgt spid="46"/>
                                        </p:tgtEl>
                                        <p:attrNameLst>
                                          <p:attrName>style.rotation</p:attrName>
                                        </p:attrNameLst>
                                      </p:cBhvr>
                                      <p:tavLst>
                                        <p:tav tm="0">
                                          <p:val>
                                            <p:fltVal val="90"/>
                                          </p:val>
                                        </p:tav>
                                        <p:tav tm="100000">
                                          <p:val>
                                            <p:fltVal val="0"/>
                                          </p:val>
                                        </p:tav>
                                      </p:tavLst>
                                    </p:anim>
                                    <p:animEffect transition="in" filter="fade">
                                      <p:cBhvr>
                                        <p:cTn id="10" dur="10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4">
                                            <p:txEl>
                                              <p:pRg st="0" end="0"/>
                                            </p:txEl>
                                          </p:spTgt>
                                        </p:tgtEl>
                                        <p:attrNameLst>
                                          <p:attrName>style.visibility</p:attrName>
                                        </p:attrNameLst>
                                      </p:cBhvr>
                                      <p:to>
                                        <p:strVal val="visible"/>
                                      </p:to>
                                    </p:set>
                                    <p:animEffect transition="in" filter="randombar(horizontal)">
                                      <p:cBhvr>
                                        <p:cTn id="15" dur="500"/>
                                        <p:tgtEl>
                                          <p:spTgt spid="3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4">
                                            <p:txEl>
                                              <p:pRg st="1" end="1"/>
                                            </p:txEl>
                                          </p:spTgt>
                                        </p:tgtEl>
                                        <p:attrNameLst>
                                          <p:attrName>style.visibility</p:attrName>
                                        </p:attrNameLst>
                                      </p:cBhvr>
                                      <p:to>
                                        <p:strVal val="visible"/>
                                      </p:to>
                                    </p:set>
                                    <p:animEffect transition="in" filter="randombar(horizontal)">
                                      <p:cBhvr>
                                        <p:cTn id="20" dur="500"/>
                                        <p:tgtEl>
                                          <p:spTgt spid="3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4">
                                            <p:txEl>
                                              <p:pRg st="2" end="2"/>
                                            </p:txEl>
                                          </p:spTgt>
                                        </p:tgtEl>
                                        <p:attrNameLst>
                                          <p:attrName>style.visibility</p:attrName>
                                        </p:attrNameLst>
                                      </p:cBhvr>
                                      <p:to>
                                        <p:strVal val="visible"/>
                                      </p:to>
                                    </p:set>
                                    <p:animEffect transition="in" filter="randombar(horizontal)">
                                      <p:cBhvr>
                                        <p:cTn id="25" dur="500"/>
                                        <p:tgtEl>
                                          <p:spTgt spid="3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34">
                                            <p:txEl>
                                              <p:pRg st="3" end="3"/>
                                            </p:txEl>
                                          </p:spTgt>
                                        </p:tgtEl>
                                        <p:attrNameLst>
                                          <p:attrName>style.visibility</p:attrName>
                                        </p:attrNameLst>
                                      </p:cBhvr>
                                      <p:to>
                                        <p:strVal val="visible"/>
                                      </p:to>
                                    </p:set>
                                    <p:animEffect transition="in" filter="randombar(horizontal)">
                                      <p:cBhvr>
                                        <p:cTn id="30" dur="500"/>
                                        <p:tgtEl>
                                          <p:spTgt spid="3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P spid="4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D:\360安全浏览器下载\包图网_19623519读书片刻阅读海报展板\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0" y="0"/>
            <a:ext cx="915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899592" y="195486"/>
            <a:ext cx="7639050" cy="2581275"/>
          </a:xfrm>
          <a:prstGeom prst="rect">
            <a:avLst/>
          </a:prstGeom>
        </p:spPr>
      </p:pic>
    </p:spTree>
    <p:custDataLst>
      <p:tags r:id="rId1"/>
    </p:custDataLst>
    <p:extLst>
      <p:ext uri="{BB962C8B-B14F-4D97-AF65-F5344CB8AC3E}">
        <p14:creationId xmlns:p14="http://schemas.microsoft.com/office/powerpoint/2010/main" val="21605472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39552" y="201842"/>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899592" y="237877"/>
            <a:ext cx="8568952" cy="461665"/>
          </a:xfrm>
          <a:prstGeom prst="rect">
            <a:avLst/>
          </a:prstGeom>
          <a:noFill/>
        </p:spPr>
        <p:txBody>
          <a:bodyPr wrap="square" rtlCol="0">
            <a:spAutoFit/>
          </a:bodyPr>
          <a:lstStyle/>
          <a:p>
            <a:pPr algn="just"/>
            <a:r>
              <a:rPr lang="en-US" sz="2400" b="1" dirty="0" err="1">
                <a:solidFill>
                  <a:srgbClr val="F6695D"/>
                </a:solidFill>
                <a:latin typeface="UTM Avo" panose="02040603050506020204" pitchFamily="18" charset="0"/>
              </a:rPr>
              <a:t>Bài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văn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miêu</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tả</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cây</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cối</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gồm</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những</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phần</a:t>
            </a:r>
            <a:r>
              <a:rPr lang="en-US" sz="2400" b="1" dirty="0">
                <a:solidFill>
                  <a:srgbClr val="F6695D"/>
                </a:solidFill>
                <a:latin typeface="UTM Avo" panose="02040603050506020204" pitchFamily="18" charset="0"/>
              </a:rPr>
              <a:t> </a:t>
            </a:r>
            <a:r>
              <a:rPr lang="en-US" sz="2400" b="1" dirty="0" err="1">
                <a:solidFill>
                  <a:srgbClr val="F6695D"/>
                </a:solidFill>
                <a:latin typeface="UTM Avo" panose="02040603050506020204" pitchFamily="18" charset="0"/>
              </a:rPr>
              <a:t>nào</a:t>
            </a:r>
            <a:r>
              <a:rPr lang="en-US" sz="2400" b="1" dirty="0">
                <a:solidFill>
                  <a:srgbClr val="F6695D"/>
                </a:solidFill>
                <a:latin typeface="UTM Avo" panose="02040603050506020204" pitchFamily="18" charset="0"/>
              </a:rPr>
              <a:t>?</a:t>
            </a:r>
          </a:p>
        </p:txBody>
      </p:sp>
      <p:pic>
        <p:nvPicPr>
          <p:cNvPr id="17" name="Picture 16"/>
          <p:cNvPicPr>
            <a:picLocks noChangeAspect="1"/>
          </p:cNvPicPr>
          <p:nvPr/>
        </p:nvPicPr>
        <p:blipFill>
          <a:blip r:embed="rId5" cstate="print">
            <a:duotone>
              <a:prstClr val="black"/>
              <a:schemeClr val="accent5">
                <a:tint val="45000"/>
                <a:satMod val="400000"/>
              </a:scheme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6514" y="2064801"/>
            <a:ext cx="9217025" cy="3072342"/>
          </a:xfrm>
          <a:prstGeom prst="rect">
            <a:avLst/>
          </a:prstGeom>
        </p:spPr>
      </p:pic>
      <p:sp>
        <p:nvSpPr>
          <p:cNvPr id="31" name="TextBox 30"/>
          <p:cNvSpPr txBox="1"/>
          <p:nvPr/>
        </p:nvSpPr>
        <p:spPr>
          <a:xfrm>
            <a:off x="700689" y="627534"/>
            <a:ext cx="7845608" cy="3046988"/>
          </a:xfrm>
          <a:prstGeom prst="rect">
            <a:avLst/>
          </a:prstGeom>
          <a:noFill/>
        </p:spPr>
        <p:txBody>
          <a:bodyPr wrap="square" rtlCol="0">
            <a:spAutoFit/>
          </a:bodyPr>
          <a:lstStyle/>
          <a:p>
            <a:pPr algn="just"/>
            <a:r>
              <a:rPr lang="en-US" sz="2400" b="1" dirty="0">
                <a:solidFill>
                  <a:srgbClr val="002060"/>
                </a:solidFill>
                <a:latin typeface="UTM Avo" panose="02040603050506020204" pitchFamily="18" charset="0"/>
              </a:rPr>
              <a:t>1/ </a:t>
            </a:r>
            <a:r>
              <a:rPr lang="en-US" sz="2400" b="1" dirty="0" err="1">
                <a:solidFill>
                  <a:srgbClr val="002060"/>
                </a:solidFill>
                <a:latin typeface="UTM Avo" panose="02040603050506020204" pitchFamily="18" charset="0"/>
              </a:rPr>
              <a:t>Mở</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Giới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thiệu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định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endParaRPr lang="en-US" sz="2400" dirty="0">
              <a:solidFill>
                <a:srgbClr val="002060"/>
              </a:solidFill>
              <a:latin typeface="UTM Avo" panose="02040603050506020204" pitchFamily="18" charset="0"/>
            </a:endParaRPr>
          </a:p>
          <a:p>
            <a:pPr algn="just"/>
            <a:r>
              <a:rPr lang="en-US" sz="2400" b="1" dirty="0">
                <a:solidFill>
                  <a:srgbClr val="002060"/>
                </a:solidFill>
                <a:latin typeface="UTM Avo" panose="02040603050506020204" pitchFamily="18" charset="0"/>
              </a:rPr>
              <a:t>2/ </a:t>
            </a:r>
            <a:r>
              <a:rPr lang="en-US" sz="2400" b="1" dirty="0" err="1">
                <a:solidFill>
                  <a:srgbClr val="002060"/>
                </a:solidFill>
                <a:latin typeface="UTM Avo" panose="02040603050506020204" pitchFamily="18" charset="0"/>
              </a:rPr>
              <a:t>Thân</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bao</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quát</a:t>
            </a:r>
            <a:r>
              <a:rPr lang="en-US" sz="2400" dirty="0">
                <a:solidFill>
                  <a:srgbClr val="002060"/>
                </a:solidFill>
                <a:latin typeface="UTM Avo" panose="02040603050506020204" pitchFamily="18" charset="0"/>
              </a:rPr>
              <a:t> </a:t>
            </a:r>
          </a:p>
          <a:p>
            <a:pPr algn="just"/>
            <a:r>
              <a:rPr lang="en-US" sz="2400" dirty="0">
                <a:solidFill>
                  <a:srgbClr val="002060"/>
                </a:solidFill>
                <a:latin typeface="UTM Avo" panose="02040603050506020204" pitchFamily="18" charset="0"/>
              </a:rPr>
              <a:t>	- </a:t>
            </a:r>
            <a:r>
              <a:rPr lang="en-US" sz="2400" dirty="0" err="1">
                <a:solidFill>
                  <a:srgbClr val="002060"/>
                </a:solidFill>
                <a:latin typeface="UTM Avo" panose="02040603050506020204" pitchFamily="18" charset="0"/>
              </a:rPr>
              <a:t>Tả</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từng</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bộ</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phận</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endParaRPr lang="en-US" sz="2400" dirty="0">
              <a:solidFill>
                <a:srgbClr val="002060"/>
              </a:solidFill>
              <a:latin typeface="UTM Avo" panose="02040603050506020204" pitchFamily="18" charset="0"/>
            </a:endParaRPr>
          </a:p>
          <a:p>
            <a:pPr algn="ctr"/>
            <a:r>
              <a:rPr lang="en-US" sz="2400" i="1" dirty="0">
                <a:solidFill>
                  <a:srgbClr val="FF0000"/>
                </a:solidFill>
                <a:latin typeface="UTM Avo" panose="02040603050506020204" pitchFamily="18" charset="0"/>
              </a:rPr>
              <a:t>(</a:t>
            </a:r>
            <a:r>
              <a:rPr lang="en-US" sz="2400" i="1" dirty="0" err="1">
                <a:solidFill>
                  <a:srgbClr val="FF0000"/>
                </a:solidFill>
                <a:latin typeface="UTM Avo" panose="02040603050506020204" pitchFamily="18" charset="0"/>
              </a:rPr>
              <a:t>tùy</a:t>
            </a:r>
            <a:r>
              <a:rPr lang="en-US" sz="2400" i="1" dirty="0">
                <a:solidFill>
                  <a:srgbClr val="FF0000"/>
                </a:solidFill>
                <a:latin typeface="UTM Avo" panose="02040603050506020204" pitchFamily="18" charset="0"/>
              </a:rPr>
              <a:t> ý </a:t>
            </a:r>
            <a:r>
              <a:rPr lang="en-US" sz="2400" i="1" dirty="0" err="1">
                <a:solidFill>
                  <a:srgbClr val="FF0000"/>
                </a:solidFill>
                <a:latin typeface="UTM Avo" panose="02040603050506020204" pitchFamily="18" charset="0"/>
              </a:rPr>
              <a:t>chọn</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trình</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tự</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miêu</a:t>
            </a:r>
            <a:r>
              <a:rPr lang="en-US" sz="2400" i="1" dirty="0">
                <a:solidFill>
                  <a:srgbClr val="FF0000"/>
                </a:solidFill>
                <a:latin typeface="UTM Avo" panose="02040603050506020204" pitchFamily="18" charset="0"/>
              </a:rPr>
              <a:t> </a:t>
            </a:r>
            <a:r>
              <a:rPr lang="en-US" sz="2400" i="1" dirty="0" err="1">
                <a:solidFill>
                  <a:srgbClr val="FF0000"/>
                </a:solidFill>
                <a:latin typeface="UTM Avo" panose="02040603050506020204" pitchFamily="18" charset="0"/>
              </a:rPr>
              <a:t>tả</a:t>
            </a:r>
            <a:r>
              <a:rPr lang="en-US" sz="2400" i="1" dirty="0">
                <a:solidFill>
                  <a:srgbClr val="FF0000"/>
                </a:solidFill>
                <a:latin typeface="UTM Avo" panose="02040603050506020204" pitchFamily="18" charset="0"/>
              </a:rPr>
              <a:t>)</a:t>
            </a:r>
          </a:p>
          <a:p>
            <a:pPr algn="just"/>
            <a:r>
              <a:rPr lang="en-US" sz="2400" b="1" dirty="0">
                <a:solidFill>
                  <a:srgbClr val="002060"/>
                </a:solidFill>
                <a:latin typeface="UTM Avo" panose="02040603050506020204" pitchFamily="18" charset="0"/>
              </a:rPr>
              <a:t>3/ </a:t>
            </a:r>
            <a:r>
              <a:rPr lang="en-US" sz="2400" b="1" dirty="0" err="1">
                <a:solidFill>
                  <a:srgbClr val="002060"/>
                </a:solidFill>
                <a:latin typeface="UTM Avo" panose="02040603050506020204" pitchFamily="18" charset="0"/>
              </a:rPr>
              <a:t>Kết</a:t>
            </a:r>
            <a:r>
              <a:rPr lang="en-US" sz="2400" b="1" dirty="0">
                <a:solidFill>
                  <a:srgbClr val="002060"/>
                </a:solidFill>
                <a:latin typeface="UTM Avo" panose="02040603050506020204" pitchFamily="18" charset="0"/>
              </a:rPr>
              <a:t> </a:t>
            </a:r>
            <a:r>
              <a:rPr lang="en-US" sz="2400" b="1" dirty="0" err="1">
                <a:solidFill>
                  <a:srgbClr val="002060"/>
                </a:solidFill>
                <a:latin typeface="UTM Avo" panose="02040603050506020204" pitchFamily="18" charset="0"/>
              </a:rPr>
              <a:t>bài</a:t>
            </a:r>
            <a:r>
              <a:rPr lang="en-US" sz="2400" b="1" dirty="0">
                <a:solidFill>
                  <a:srgbClr val="002060"/>
                </a:solidFill>
                <a:latin typeface="UTM Avo" panose="02040603050506020204" pitchFamily="18" charset="0"/>
              </a:rPr>
              <a:t>: </a:t>
            </a:r>
          </a:p>
          <a:p>
            <a:pPr algn="just"/>
            <a:r>
              <a:rPr lang="en-US" sz="2400" b="1" dirty="0">
                <a:solidFill>
                  <a:srgbClr val="002060"/>
                </a:solidFill>
                <a:latin typeface="UTM Avo" panose="02040603050506020204" pitchFamily="18" charset="0"/>
              </a:rPr>
              <a:t>	</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ích</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lợi</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cây</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nêu</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cảm</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nghĩ</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của</a:t>
            </a:r>
            <a:r>
              <a:rPr lang="en-US" sz="2400" dirty="0">
                <a:solidFill>
                  <a:srgbClr val="002060"/>
                </a:solidFill>
                <a:latin typeface="UTM Avo" panose="02040603050506020204" pitchFamily="18" charset="0"/>
              </a:rPr>
              <a:t> </a:t>
            </a:r>
            <a:r>
              <a:rPr lang="en-US" sz="2400" dirty="0" err="1">
                <a:solidFill>
                  <a:srgbClr val="002060"/>
                </a:solidFill>
                <a:latin typeface="UTM Avo" panose="02040603050506020204" pitchFamily="18" charset="0"/>
              </a:rPr>
              <a:t>em</a:t>
            </a:r>
            <a:r>
              <a:rPr lang="en-US" sz="2400" dirty="0">
                <a:solidFill>
                  <a:srgbClr val="002060"/>
                </a:solidFill>
                <a:latin typeface="UTM Avo" panose="02040603050506020204" pitchFamily="18" charset="0"/>
              </a:rPr>
              <a:t>.</a:t>
            </a:r>
          </a:p>
        </p:txBody>
      </p:sp>
    </p:spTree>
    <p:custDataLst>
      <p:tags r:id="rId1"/>
    </p:custDataLst>
    <p:extLst>
      <p:ext uri="{BB962C8B-B14F-4D97-AF65-F5344CB8AC3E}">
        <p14:creationId xmlns:p14="http://schemas.microsoft.com/office/powerpoint/2010/main" val="2335755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xEl>
                                              <p:pRg st="0" end="0"/>
                                            </p:txEl>
                                          </p:spTgt>
                                        </p:tgtEl>
                                        <p:attrNameLst>
                                          <p:attrName>style.visibility</p:attrName>
                                        </p:attrNameLst>
                                      </p:cBhvr>
                                      <p:to>
                                        <p:strVal val="visible"/>
                                      </p:to>
                                    </p:set>
                                    <p:animEffect transition="in" filter="fade">
                                      <p:cBhvr>
                                        <p:cTn id="12" dur="1000"/>
                                        <p:tgtEl>
                                          <p:spTgt spid="31">
                                            <p:txEl>
                                              <p:pRg st="0" end="0"/>
                                            </p:txEl>
                                          </p:spTgt>
                                        </p:tgtEl>
                                      </p:cBhvr>
                                    </p:animEffect>
                                    <p:anim calcmode="lin" valueType="num">
                                      <p:cBhvr>
                                        <p:cTn id="13" dur="1000" fill="hold"/>
                                        <p:tgtEl>
                                          <p:spTgt spid="31">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xEl>
                                              <p:pRg st="1" end="1"/>
                                            </p:txEl>
                                          </p:spTgt>
                                        </p:tgtEl>
                                        <p:attrNameLst>
                                          <p:attrName>style.visibility</p:attrName>
                                        </p:attrNameLst>
                                      </p:cBhvr>
                                      <p:to>
                                        <p:strVal val="visible"/>
                                      </p:to>
                                    </p:set>
                                    <p:animEffect transition="in" filter="fade">
                                      <p:cBhvr>
                                        <p:cTn id="19" dur="1000"/>
                                        <p:tgtEl>
                                          <p:spTgt spid="31">
                                            <p:txEl>
                                              <p:pRg st="1" end="1"/>
                                            </p:txEl>
                                          </p:spTgt>
                                        </p:tgtEl>
                                      </p:cBhvr>
                                    </p:animEffect>
                                    <p:anim calcmode="lin" valueType="num">
                                      <p:cBhvr>
                                        <p:cTn id="20" dur="1000" fill="hold"/>
                                        <p:tgtEl>
                                          <p:spTgt spid="31">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1">
                                            <p:txEl>
                                              <p:pRg st="2" end="2"/>
                                            </p:txEl>
                                          </p:spTgt>
                                        </p:tgtEl>
                                        <p:attrNameLst>
                                          <p:attrName>style.visibility</p:attrName>
                                        </p:attrNameLst>
                                      </p:cBhvr>
                                      <p:to>
                                        <p:strVal val="visible"/>
                                      </p:to>
                                    </p:set>
                                    <p:animEffect transition="in" filter="fade">
                                      <p:cBhvr>
                                        <p:cTn id="26" dur="1000"/>
                                        <p:tgtEl>
                                          <p:spTgt spid="31">
                                            <p:txEl>
                                              <p:pRg st="2" end="2"/>
                                            </p:txEl>
                                          </p:spTgt>
                                        </p:tgtEl>
                                      </p:cBhvr>
                                    </p:animEffect>
                                    <p:anim calcmode="lin" valueType="num">
                                      <p:cBhvr>
                                        <p:cTn id="27" dur="1000" fill="hold"/>
                                        <p:tgtEl>
                                          <p:spTgt spid="31">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1">
                                            <p:txEl>
                                              <p:pRg st="3" end="3"/>
                                            </p:txEl>
                                          </p:spTgt>
                                        </p:tgtEl>
                                        <p:attrNameLst>
                                          <p:attrName>style.visibility</p:attrName>
                                        </p:attrNameLst>
                                      </p:cBhvr>
                                      <p:to>
                                        <p:strVal val="visible"/>
                                      </p:to>
                                    </p:set>
                                    <p:animEffect transition="in" filter="fade">
                                      <p:cBhvr>
                                        <p:cTn id="33" dur="1000"/>
                                        <p:tgtEl>
                                          <p:spTgt spid="31">
                                            <p:txEl>
                                              <p:pRg st="3" end="3"/>
                                            </p:txEl>
                                          </p:spTgt>
                                        </p:tgtEl>
                                      </p:cBhvr>
                                    </p:animEffect>
                                    <p:anim calcmode="lin" valueType="num">
                                      <p:cBhvr>
                                        <p:cTn id="34" dur="1000" fill="hold"/>
                                        <p:tgtEl>
                                          <p:spTgt spid="31">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fade">
                                      <p:cBhvr>
                                        <p:cTn id="40" dur="1000"/>
                                        <p:tgtEl>
                                          <p:spTgt spid="31">
                                            <p:txEl>
                                              <p:pRg st="4" end="4"/>
                                            </p:txEl>
                                          </p:spTgt>
                                        </p:tgtEl>
                                      </p:cBhvr>
                                    </p:animEffect>
                                    <p:anim calcmode="lin" valueType="num">
                                      <p:cBhvr>
                                        <p:cTn id="41" dur="1000" fill="hold"/>
                                        <p:tgtEl>
                                          <p:spTgt spid="31">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1">
                                            <p:txEl>
                                              <p:pRg st="5" end="5"/>
                                            </p:txEl>
                                          </p:spTgt>
                                        </p:tgtEl>
                                        <p:attrNameLst>
                                          <p:attrName>style.visibility</p:attrName>
                                        </p:attrNameLst>
                                      </p:cBhvr>
                                      <p:to>
                                        <p:strVal val="visible"/>
                                      </p:to>
                                    </p:set>
                                    <p:animEffect transition="in" filter="fade">
                                      <p:cBhvr>
                                        <p:cTn id="47" dur="1000"/>
                                        <p:tgtEl>
                                          <p:spTgt spid="31">
                                            <p:txEl>
                                              <p:pRg st="5" end="5"/>
                                            </p:txEl>
                                          </p:spTgt>
                                        </p:tgtEl>
                                      </p:cBhvr>
                                    </p:animEffect>
                                    <p:anim calcmode="lin" valueType="num">
                                      <p:cBhvr>
                                        <p:cTn id="48" dur="1000" fill="hold"/>
                                        <p:tgtEl>
                                          <p:spTgt spid="31">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1">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1">
                                            <p:txEl>
                                              <p:pRg st="6" end="6"/>
                                            </p:txEl>
                                          </p:spTgt>
                                        </p:tgtEl>
                                        <p:attrNameLst>
                                          <p:attrName>style.visibility</p:attrName>
                                        </p:attrNameLst>
                                      </p:cBhvr>
                                      <p:to>
                                        <p:strVal val="visible"/>
                                      </p:to>
                                    </p:set>
                                    <p:animEffect transition="in" filter="fade">
                                      <p:cBhvr>
                                        <p:cTn id="54" dur="1000"/>
                                        <p:tgtEl>
                                          <p:spTgt spid="31">
                                            <p:txEl>
                                              <p:pRg st="6" end="6"/>
                                            </p:txEl>
                                          </p:spTgt>
                                        </p:tgtEl>
                                      </p:cBhvr>
                                    </p:animEffect>
                                    <p:anim calcmode="lin" valueType="num">
                                      <p:cBhvr>
                                        <p:cTn id="55" dur="1000" fill="hold"/>
                                        <p:tgtEl>
                                          <p:spTgt spid="31">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31">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xEl>
                                              <p:pRg st="7" end="7"/>
                                            </p:txEl>
                                          </p:spTgt>
                                        </p:tgtEl>
                                        <p:attrNameLst>
                                          <p:attrName>style.visibility</p:attrName>
                                        </p:attrNameLst>
                                      </p:cBhvr>
                                      <p:to>
                                        <p:strVal val="visible"/>
                                      </p:to>
                                    </p:set>
                                    <p:animEffect transition="in" filter="fade">
                                      <p:cBhvr>
                                        <p:cTn id="61" dur="1000"/>
                                        <p:tgtEl>
                                          <p:spTgt spid="31">
                                            <p:txEl>
                                              <p:pRg st="7" end="7"/>
                                            </p:txEl>
                                          </p:spTgt>
                                        </p:tgtEl>
                                      </p:cBhvr>
                                    </p:animEffect>
                                    <p:anim calcmode="lin" valueType="num">
                                      <p:cBhvr>
                                        <p:cTn id="62" dur="1000" fill="hold"/>
                                        <p:tgtEl>
                                          <p:spTgt spid="31">
                                            <p:txEl>
                                              <p:pRg st="7" end="7"/>
                                            </p:txEl>
                                          </p:spTgt>
                                        </p:tgtEl>
                                        <p:attrNameLst>
                                          <p:attrName>ppt_x</p:attrName>
                                        </p:attrNameLst>
                                      </p:cBhvr>
                                      <p:tavLst>
                                        <p:tav tm="0">
                                          <p:val>
                                            <p:strVal val="#ppt_x"/>
                                          </p:val>
                                        </p:tav>
                                        <p:tav tm="100000">
                                          <p:val>
                                            <p:strVal val="#ppt_x"/>
                                          </p:val>
                                        </p:tav>
                                      </p:tavLst>
                                    </p:anim>
                                    <p:anim calcmode="lin" valueType="num">
                                      <p:cBhvr>
                                        <p:cTn id="63" dur="1000" fill="hold"/>
                                        <p:tgtEl>
                                          <p:spTgt spid="3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56" y="-39292"/>
            <a:ext cx="9335712" cy="5308054"/>
          </a:xfrm>
          <a:prstGeom prst="rect">
            <a:avLst/>
          </a:prstGeom>
        </p:spPr>
      </p:pic>
      <p:sp>
        <p:nvSpPr>
          <p:cNvPr id="5" name="TextBox 4"/>
          <p:cNvSpPr txBox="1"/>
          <p:nvPr/>
        </p:nvSpPr>
        <p:spPr>
          <a:xfrm>
            <a:off x="3435499" y="195486"/>
            <a:ext cx="2561034" cy="523220"/>
          </a:xfrm>
          <a:prstGeom prst="rect">
            <a:avLst/>
          </a:prstGeom>
          <a:noFill/>
        </p:spPr>
        <p:txBody>
          <a:bodyPr wrap="square" rtlCol="0">
            <a:spAutoFit/>
          </a:bodyPr>
          <a:lstStyle/>
          <a:p>
            <a:pPr algn="ct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Tập</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làm</a:t>
            </a:r>
            <a:r>
              <a:rPr lang="en-US" altLang="zh-CN"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 </a:t>
            </a:r>
            <a:r>
              <a:rPr lang="en-US" altLang="zh-CN" sz="2800" b="1" dirty="0" err="1">
                <a:solidFill>
                  <a:srgbClr val="284C28"/>
                </a:solidFill>
                <a:latin typeface="UTM Aquarelle" panose="02040603050506020204" pitchFamily="18" charset="0"/>
                <a:ea typeface="字魂58号-创中黑" panose="00000500000000000000" pitchFamily="2" charset="-122"/>
                <a:cs typeface="Ebrima" panose="02000000000000000000" pitchFamily="2" charset="0"/>
              </a:rPr>
              <a:t>văn</a:t>
            </a:r>
            <a:endParaRPr lang="zh-CN" altLang="en-US" sz="2800" b="1" dirty="0">
              <a:solidFill>
                <a:srgbClr val="284C28"/>
              </a:solidFill>
              <a:latin typeface="UTM Aquarelle" panose="02040603050506020204" pitchFamily="18" charset="0"/>
              <a:ea typeface="字魂58号-创中黑" panose="00000500000000000000" pitchFamily="2" charset="-122"/>
              <a:cs typeface="Ebrima" panose="02000000000000000000" pitchFamily="2" charset="0"/>
            </a:endParaRPr>
          </a:p>
        </p:txBody>
      </p:sp>
      <p:grpSp>
        <p:nvGrpSpPr>
          <p:cNvPr id="2" name="Group 1"/>
          <p:cNvGrpSpPr/>
          <p:nvPr/>
        </p:nvGrpSpPr>
        <p:grpSpPr>
          <a:xfrm>
            <a:off x="611560" y="633259"/>
            <a:ext cx="8064896" cy="2123658"/>
            <a:chOff x="611560" y="555526"/>
            <a:chExt cx="8064896" cy="2123658"/>
          </a:xfrm>
        </p:grpSpPr>
        <p:sp>
          <p:nvSpPr>
            <p:cNvPr id="6" name="TextBox 5"/>
            <p:cNvSpPr txBox="1"/>
            <p:nvPr/>
          </p:nvSpPr>
          <p:spPr>
            <a:xfrm>
              <a:off x="755576" y="555526"/>
              <a:ext cx="7920880" cy="2123658"/>
            </a:xfrm>
            <a:prstGeom prst="rect">
              <a:avLst/>
            </a:prstGeom>
            <a:noFill/>
          </p:spPr>
          <p:txBody>
            <a:bodyPr wrap="square" rtlCol="0">
              <a:spAutoFit/>
            </a:bodyPr>
            <a:lstStyle/>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5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7" name="TextBox 6"/>
            <p:cNvSpPr txBox="1"/>
            <p:nvPr/>
          </p:nvSpPr>
          <p:spPr>
            <a:xfrm>
              <a:off x="683568" y="555526"/>
              <a:ext cx="7920880" cy="2123658"/>
            </a:xfrm>
            <a:prstGeom prst="rect">
              <a:avLst/>
            </a:prstGeom>
            <a:noFill/>
          </p:spPr>
          <p:txBody>
            <a:bodyPr wrap="square" rtlCol="0">
              <a:spAutoFit/>
            </a:bodyPr>
            <a:lstStyle/>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chemeClr val="accent3">
                    <a:lumMod val="60000"/>
                    <a:lumOff val="40000"/>
                  </a:schemeClr>
                </a:solidFill>
                <a:latin typeface="UTM Colossalis" panose="02040603050506020204" pitchFamily="18" charset="0"/>
                <a:ea typeface="字魂58号-创中黑" panose="00000500000000000000" pitchFamily="2" charset="-122"/>
                <a:cs typeface="Ebrima" panose="02000000000000000000" pitchFamily="2" charset="0"/>
              </a:endParaRPr>
            </a:p>
          </p:txBody>
        </p:sp>
        <p:sp>
          <p:nvSpPr>
            <p:cNvPr id="8" name="TextBox 7"/>
            <p:cNvSpPr txBox="1"/>
            <p:nvPr/>
          </p:nvSpPr>
          <p:spPr>
            <a:xfrm>
              <a:off x="611560" y="555526"/>
              <a:ext cx="7920880" cy="2123658"/>
            </a:xfrm>
            <a:prstGeom prst="rect">
              <a:avLst/>
            </a:prstGeom>
            <a:noFill/>
          </p:spPr>
          <p:txBody>
            <a:bodyPr wrap="square" rtlCol="0">
              <a:spAutoFit/>
            </a:bodyPr>
            <a:lstStyle/>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LUYỆN TẬP</a:t>
              </a:r>
            </a:p>
            <a:p>
              <a:pPr algn="ctr"/>
              <a:r>
                <a:rPr lang="en-US" altLang="zh-CN"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rPr>
                <a:t>MIÊU TẢ CÂY CỐI</a:t>
              </a:r>
              <a:endParaRPr lang="zh-CN" altLang="en-US" sz="6600" dirty="0">
                <a:solidFill>
                  <a:srgbClr val="F6695D"/>
                </a:solidFill>
                <a:latin typeface="UTM Colossalis" panose="02040603050506020204" pitchFamily="18" charset="0"/>
                <a:ea typeface="字魂58号-创中黑" panose="00000500000000000000" pitchFamily="2" charset="-122"/>
                <a:cs typeface="Ebrima" panose="02000000000000000000" pitchFamily="2" charset="0"/>
              </a:endParaRPr>
            </a:p>
          </p:txBody>
        </p:sp>
      </p:grpSp>
    </p:spTree>
    <p:custDataLst>
      <p:tags r:id="rId1"/>
    </p:custDataLst>
    <p:extLst>
      <p:ext uri="{BB962C8B-B14F-4D97-AF65-F5344CB8AC3E}">
        <p14:creationId xmlns:p14="http://schemas.microsoft.com/office/powerpoint/2010/main" val="13730139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extLst>
    <p:ext uri="{E180D4A7-C9FB-4DFB-919C-405C955672EB}">
      <p14:showEvtLst xmlns:p14="http://schemas.microsoft.com/office/powerpoint/2010/main">
        <p14:playEvt time="1" objId="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roup 1"/>
          <p:cNvGrpSpPr/>
          <p:nvPr/>
        </p:nvGrpSpPr>
        <p:grpSpPr>
          <a:xfrm>
            <a:off x="1331640" y="560407"/>
            <a:ext cx="1065007" cy="923330"/>
            <a:chOff x="1331640" y="560407"/>
            <a:chExt cx="1065007" cy="923330"/>
          </a:xfrm>
        </p:grpSpPr>
        <p:sp>
          <p:nvSpPr>
            <p:cNvPr id="11" name="圆角矩形 10"/>
            <p:cNvSpPr/>
            <p:nvPr/>
          </p:nvSpPr>
          <p:spPr>
            <a:xfrm>
              <a:off x="1331640" y="672247"/>
              <a:ext cx="1065007" cy="699652"/>
            </a:xfrm>
            <a:prstGeom prst="roundRect">
              <a:avLst/>
            </a:prstGeom>
            <a:solidFill>
              <a:schemeClr val="bg1">
                <a:alpha val="58000"/>
              </a:schemeClr>
            </a:solidFill>
            <a:ln>
              <a:solidFill>
                <a:srgbClr val="8BD5E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TextBox 2"/>
            <p:cNvSpPr txBox="1"/>
            <p:nvPr/>
          </p:nvSpPr>
          <p:spPr>
            <a:xfrm>
              <a:off x="1459491" y="560407"/>
              <a:ext cx="920527" cy="923330"/>
            </a:xfrm>
            <a:prstGeom prst="rect">
              <a:avLst/>
            </a:prstGeom>
            <a:noFill/>
            <a:ln>
              <a:noFill/>
            </a:ln>
          </p:spPr>
          <p:txBody>
            <a:bodyPr wrap="square" rtlCol="0">
              <a:spAutoFit/>
            </a:bodyPr>
            <a:lstStyle/>
            <a:p>
              <a:r>
                <a:rPr lang="en-US" altLang="zh-CN" sz="5400" dirty="0">
                  <a:solidFill>
                    <a:srgbClr val="073C6E"/>
                  </a:solidFill>
                  <a:latin typeface="UTM Kabel KT" panose="02040603050506020204" pitchFamily="18" charset="0"/>
                  <a:ea typeface="字魂58号-创中黑" panose="00000500000000000000" pitchFamily="2" charset="-122"/>
                </a:rPr>
                <a:t>02</a:t>
              </a:r>
              <a:endParaRPr lang="zh-CN" altLang="en-US" sz="5400" dirty="0">
                <a:solidFill>
                  <a:srgbClr val="073C6E"/>
                </a:solidFill>
                <a:latin typeface="UTM Kabel KT" panose="02040603050506020204" pitchFamily="18" charset="0"/>
                <a:ea typeface="字魂58号-创中黑" panose="00000500000000000000" pitchFamily="2" charset="-122"/>
              </a:endParaRPr>
            </a:p>
          </p:txBody>
        </p:sp>
      </p:grpSp>
      <p:cxnSp>
        <p:nvCxnSpPr>
          <p:cNvPr id="19" name="直接连接符 18"/>
          <p:cNvCxnSpPr/>
          <p:nvPr/>
        </p:nvCxnSpPr>
        <p:spPr>
          <a:xfrm>
            <a:off x="2612208" y="721898"/>
            <a:ext cx="0" cy="648071"/>
          </a:xfrm>
          <a:prstGeom prst="line">
            <a:avLst/>
          </a:prstGeom>
          <a:ln w="38100">
            <a:solidFill>
              <a:srgbClr val="8BD5E2"/>
            </a:solidFill>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2756225" y="384214"/>
            <a:ext cx="5710806" cy="1323440"/>
            <a:chOff x="2756225" y="384214"/>
            <a:chExt cx="5710806" cy="1323440"/>
          </a:xfrm>
        </p:grpSpPr>
        <p:sp>
          <p:nvSpPr>
            <p:cNvPr id="15" name="文本框 14">
              <a:extLst>
                <a:ext uri="{FF2B5EF4-FFF2-40B4-BE49-F238E27FC236}">
                  <a16:creationId xmlns:a16="http://schemas.microsoft.com/office/drawing/2014/main" id="{1BAAB441-16F4-4E52-B4B7-42B9F2806C31}"/>
                </a:ext>
              </a:extLst>
            </p:cNvPr>
            <p:cNvSpPr txBox="1"/>
            <p:nvPr/>
          </p:nvSpPr>
          <p:spPr>
            <a:xfrm>
              <a:off x="2756225" y="384214"/>
              <a:ext cx="5607625" cy="1323439"/>
            </a:xfrm>
            <a:prstGeom prst="rect">
              <a:avLst/>
            </a:prstGeom>
            <a:noFill/>
          </p:spPr>
          <p:txBody>
            <a:bodyPr wrap="none" rtlCol="0">
              <a:spAutoFit/>
            </a:bodyPr>
            <a:lstStyle/>
            <a:p>
              <a:r>
                <a:rPr lang="en-US" altLang="zh-CN" sz="8000" dirty="0">
                  <a:solidFill>
                    <a:srgbClr val="073C6E"/>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073C6E"/>
                </a:solidFill>
                <a:latin typeface="UTM Colossalis" panose="02040603050506020204" pitchFamily="18" charset="0"/>
                <a:ea typeface="字魂59号-创粗黑" pitchFamily="2" charset="-122"/>
                <a:cs typeface="字魂105号-简雅黑" panose="00000500000000000000" pitchFamily="2" charset="-122"/>
              </a:endParaRPr>
            </a:p>
          </p:txBody>
        </p:sp>
        <p:sp>
          <p:nvSpPr>
            <p:cNvPr id="10" name="文本框 14"/>
            <p:cNvSpPr txBox="1"/>
            <p:nvPr/>
          </p:nvSpPr>
          <p:spPr>
            <a:xfrm>
              <a:off x="2859406" y="384215"/>
              <a:ext cx="5607625" cy="1323439"/>
            </a:xfrm>
            <a:prstGeom prst="rect">
              <a:avLst/>
            </a:prstGeom>
            <a:noFill/>
          </p:spPr>
          <p:txBody>
            <a:bodyPr wrap="none" rtlCol="0">
              <a:spAutoFit/>
            </a:bodyPr>
            <a:lstStyle/>
            <a:p>
              <a:r>
                <a:rPr lang="en-US" altLang="zh-CN" sz="8000" dirty="0">
                  <a:solidFill>
                    <a:srgbClr val="FFA7AF"/>
                  </a:solidFill>
                  <a:latin typeface="UTM Colossalis" panose="02040603050506020204" pitchFamily="18" charset="0"/>
                  <a:ea typeface="字魂59号-创粗黑" pitchFamily="2" charset="-122"/>
                  <a:cs typeface="字魂105号-简雅黑" panose="00000500000000000000" pitchFamily="2" charset="-122"/>
                </a:rPr>
                <a:t>LUYỆN TẬP</a:t>
              </a:r>
              <a:endParaRPr lang="zh-CN" altLang="en-US" sz="8000" dirty="0">
                <a:solidFill>
                  <a:srgbClr val="FFA7AF"/>
                </a:solidFill>
                <a:latin typeface="UTM Colossalis" panose="02040603050506020204" pitchFamily="18" charset="0"/>
                <a:ea typeface="字魂59号-创粗黑" pitchFamily="2" charset="-122"/>
                <a:cs typeface="字魂105号-简雅黑" panose="00000500000000000000" pitchFamily="2" charset="-122"/>
              </a:endParaRPr>
            </a:p>
          </p:txBody>
        </p:sp>
      </p:grpSp>
      <p:pic>
        <p:nvPicPr>
          <p:cNvPr id="12" name="图片 1"/>
          <p:cNvPicPr>
            <a:picLocks noChangeAspect="1"/>
          </p:cNvPicPr>
          <p:nvPr/>
        </p:nvPicPr>
        <p:blipFill rotWithShape="1">
          <a:blip r:embed="rId4" cstate="print">
            <a:extLst>
              <a:ext uri="{28A0092B-C50C-407E-A947-70E740481C1C}">
                <a14:useLocalDpi xmlns:a14="http://schemas.microsoft.com/office/drawing/2010/main" val="0"/>
              </a:ext>
            </a:extLst>
          </a:blip>
          <a:srcRect b="27221"/>
          <a:stretch/>
        </p:blipFill>
        <p:spPr>
          <a:xfrm>
            <a:off x="1691680" y="1350155"/>
            <a:ext cx="6396662" cy="3793345"/>
          </a:xfrm>
          <a:prstGeom prst="rect">
            <a:avLst/>
          </a:prstGeom>
        </p:spPr>
      </p:pic>
    </p:spTree>
    <p:custDataLst>
      <p:tags r:id="rId1"/>
    </p:custDataLst>
    <p:extLst>
      <p:ext uri="{BB962C8B-B14F-4D97-AF65-F5344CB8AC3E}">
        <p14:creationId xmlns:p14="http://schemas.microsoft.com/office/powerpoint/2010/main" val="37968442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1000" fill="hold"/>
                                        <p:tgtEl>
                                          <p:spTgt spid="19"/>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1+#ppt_w/2"/>
                                          </p:val>
                                        </p:tav>
                                        <p:tav tm="100000">
                                          <p:val>
                                            <p:strVal val="#ppt_x"/>
                                          </p:val>
                                        </p:tav>
                                      </p:tavLst>
                                    </p:anim>
                                    <p:anim calcmode="lin" valueType="num">
                                      <p:cBhvr additive="base">
                                        <p:cTn id="1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9400" t="10801" r="9400" b="15000"/>
          <a:stretch/>
        </p:blipFill>
        <p:spPr>
          <a:xfrm>
            <a:off x="1691680" y="-164554"/>
            <a:ext cx="5904656" cy="5395634"/>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28184" y="0"/>
            <a:ext cx="2915816" cy="5185986"/>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flipV="1">
            <a:off x="0" y="-1"/>
            <a:ext cx="2891928" cy="5143500"/>
          </a:xfrm>
          <a:prstGeom prst="rect">
            <a:avLst/>
          </a:prstGeom>
        </p:spPr>
      </p:pic>
      <p:sp>
        <p:nvSpPr>
          <p:cNvPr id="8" name="Rectangle 7"/>
          <p:cNvSpPr/>
          <p:nvPr/>
        </p:nvSpPr>
        <p:spPr>
          <a:xfrm>
            <a:off x="2843808" y="843558"/>
            <a:ext cx="3498528" cy="3416320"/>
          </a:xfrm>
          <a:prstGeom prst="rect">
            <a:avLst/>
          </a:prstGeom>
        </p:spPr>
        <p:txBody>
          <a:bodyPr wrap="square">
            <a:spAutoFit/>
          </a:bodyPr>
          <a:lstStyle/>
          <a:p>
            <a:pPr algn="ctr"/>
            <a:r>
              <a:rPr lang="en-US" sz="3600" b="1" dirty="0" err="1">
                <a:solidFill>
                  <a:schemeClr val="bg1"/>
                </a:solidFill>
                <a:latin typeface="UTM Avo" panose="02040603050506020204" pitchFamily="18" charset="0"/>
              </a:rPr>
              <a:t>Tả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một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có</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bóng</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mát</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hoặc</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ăn</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quả</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cây</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hoa</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mà</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em</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yêu</a:t>
            </a:r>
            <a:r>
              <a:rPr lang="en-US" sz="3600" b="1" dirty="0">
                <a:solidFill>
                  <a:schemeClr val="bg1"/>
                </a:solidFill>
                <a:latin typeface="UTM Avo" panose="02040603050506020204" pitchFamily="18" charset="0"/>
              </a:rPr>
              <a:t> </a:t>
            </a:r>
            <a:r>
              <a:rPr lang="en-US" sz="3600" b="1" dirty="0" err="1">
                <a:solidFill>
                  <a:schemeClr val="bg1"/>
                </a:solidFill>
                <a:latin typeface="UTM Avo" panose="02040603050506020204" pitchFamily="18" charset="0"/>
              </a:rPr>
              <a:t>thích</a:t>
            </a:r>
            <a:r>
              <a:rPr lang="en-US" sz="3600" b="1" dirty="0">
                <a:solidFill>
                  <a:schemeClr val="bg1"/>
                </a:solidFill>
                <a:latin typeface="UTM Avo" panose="02040603050506020204" pitchFamily="18" charset="0"/>
              </a:rPr>
              <a:t>.</a:t>
            </a:r>
            <a:endParaRPr lang="en-US" sz="3600" dirty="0">
              <a:solidFill>
                <a:schemeClr val="bg1"/>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69398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 Box 5"/>
          <p:cNvSpPr txBox="1">
            <a:spLocks noChangeArrowheads="1"/>
          </p:cNvSpPr>
          <p:nvPr/>
        </p:nvSpPr>
        <p:spPr bwMode="auto">
          <a:xfrm>
            <a:off x="908153" y="488719"/>
            <a:ext cx="76370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altLang="en-US" sz="2400" b="1" dirty="0" err="1">
                <a:solidFill>
                  <a:srgbClr val="FF473F"/>
                </a:solidFill>
                <a:latin typeface="UTM Avo" panose="02040603050506020204" pitchFamily="18" charset="0"/>
              </a:rPr>
              <a:t>Đề</a:t>
            </a:r>
            <a:r>
              <a:rPr lang="en-US" altLang="en-US" sz="2400" b="1" dirty="0">
                <a:solidFill>
                  <a:srgbClr val="FF473F"/>
                </a:solidFill>
                <a:latin typeface="UTM Avo" panose="02040603050506020204" pitchFamily="18" charset="0"/>
              </a:rPr>
              <a:t> </a:t>
            </a:r>
            <a:r>
              <a:rPr lang="en-US" altLang="en-US" sz="2400" b="1" dirty="0" err="1">
                <a:solidFill>
                  <a:srgbClr val="FF473F"/>
                </a:solidFill>
                <a:latin typeface="UTM Avo" panose="02040603050506020204" pitchFamily="18" charset="0"/>
              </a:rPr>
              <a:t>bài</a:t>
            </a:r>
            <a:r>
              <a:rPr lang="en-US" altLang="en-US" sz="2400" b="1"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một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có</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bóng</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mát</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hoặc</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ăn</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quả</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cây</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hoa</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mà</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em</a:t>
            </a:r>
            <a:r>
              <a:rPr lang="en-US" altLang="en-US" sz="2400" dirty="0">
                <a:solidFill>
                  <a:srgbClr val="FF473F"/>
                </a:solidFill>
                <a:latin typeface="UTM Avo" panose="02040603050506020204" pitchFamily="18" charset="0"/>
              </a:rPr>
              <a:t> </a:t>
            </a:r>
            <a:r>
              <a:rPr lang="en-US" altLang="en-US" sz="2400" dirty="0" err="1">
                <a:solidFill>
                  <a:srgbClr val="FF473F"/>
                </a:solidFill>
                <a:latin typeface="UTM Avo" panose="02040603050506020204" pitchFamily="18" charset="0"/>
              </a:rPr>
              <a:t>thích</a:t>
            </a:r>
            <a:r>
              <a:rPr lang="en-US" altLang="en-US" sz="2400" dirty="0">
                <a:solidFill>
                  <a:srgbClr val="FF473F"/>
                </a:solidFill>
                <a:latin typeface="UTM Avo" panose="02040603050506020204" pitchFamily="18" charset="0"/>
              </a:rPr>
              <a:t>.</a:t>
            </a:r>
          </a:p>
        </p:txBody>
      </p:sp>
      <p:sp>
        <p:nvSpPr>
          <p:cNvPr id="15" name="Text Box 6"/>
          <p:cNvSpPr txBox="1">
            <a:spLocks noChangeArrowheads="1"/>
          </p:cNvSpPr>
          <p:nvPr/>
        </p:nvSpPr>
        <p:spPr bwMode="auto">
          <a:xfrm>
            <a:off x="878573" y="1540940"/>
            <a:ext cx="7696200"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Đề</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thuộc</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thể</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loại</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văn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miêu</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endParaRPr lang="en-US" altLang="en-US" sz="2400" dirty="0">
              <a:solidFill>
                <a:srgbClr val="002060"/>
              </a:solidFill>
              <a:latin typeface="UTM Avo" panose="02040603050506020204" pitchFamily="18" charset="0"/>
            </a:endParaRP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Kiểu</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bài</a:t>
            </a:r>
            <a:r>
              <a:rPr lang="en-US" altLang="en-US" sz="2400" b="1" dirty="0">
                <a:solidFill>
                  <a:srgbClr val="002060"/>
                </a:solidFill>
                <a:latin typeface="UTM Avo" panose="02040603050506020204" pitchFamily="18" charset="0"/>
              </a:rPr>
              <a:t> :</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cối</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Đối</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tượng</a:t>
            </a:r>
            <a:r>
              <a:rPr lang="en-US" altLang="en-US" sz="2400" b="1" dirty="0">
                <a:solidFill>
                  <a:srgbClr val="002060"/>
                </a:solidFill>
                <a:latin typeface="UTM Avo" panose="02040603050506020204" pitchFamily="18" charset="0"/>
              </a:rPr>
              <a:t> </a:t>
            </a:r>
            <a:r>
              <a:rPr lang="en-US" altLang="en-US" sz="2400" b="1" dirty="0" err="1">
                <a:solidFill>
                  <a:srgbClr val="002060"/>
                </a:solidFill>
                <a:latin typeface="UTM Avo" panose="02040603050506020204" pitchFamily="18" charset="0"/>
              </a:rPr>
              <a:t>tả</a:t>
            </a:r>
            <a:r>
              <a:rPr lang="en-US" altLang="en-US" sz="2400" b="1" dirty="0">
                <a:solidFill>
                  <a:srgbClr val="002060"/>
                </a:solidFill>
                <a:latin typeface="UTM Avo" panose="02040603050506020204" pitchFamily="18" charset="0"/>
              </a:rPr>
              <a:t> :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bóng</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mát</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hoa</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ăn</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quả</a:t>
            </a:r>
            <a:r>
              <a:rPr lang="en-US" altLang="en-US" sz="2400" dirty="0">
                <a:solidFill>
                  <a:srgbClr val="002060"/>
                </a:solidFill>
                <a:latin typeface="UTM Avo" panose="02040603050506020204" pitchFamily="18" charset="0"/>
              </a:rPr>
              <a:t>),</a:t>
            </a:r>
          </a:p>
          <a:p>
            <a:pPr>
              <a:spcBef>
                <a:spcPct val="50000"/>
              </a:spcBef>
              <a:buFont typeface="Wingdings" panose="05000000000000000000" pitchFamily="2" charset="2"/>
              <a:buChar char="v"/>
            </a:pP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Em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tả</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cây</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đó</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để</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làm</a:t>
            </a:r>
            <a:r>
              <a:rPr lang="en-US" altLang="en-US" sz="2400" dirty="0">
                <a:solidFill>
                  <a:srgbClr val="002060"/>
                </a:solidFill>
                <a:latin typeface="UTM Avo" panose="02040603050506020204" pitchFamily="18" charset="0"/>
              </a:rPr>
              <a:t> </a:t>
            </a:r>
            <a:r>
              <a:rPr lang="en-US" altLang="en-US" sz="2400" dirty="0" err="1">
                <a:solidFill>
                  <a:srgbClr val="002060"/>
                </a:solidFill>
                <a:latin typeface="UTM Avo" panose="02040603050506020204" pitchFamily="18" charset="0"/>
              </a:rPr>
              <a:t>gì</a:t>
            </a:r>
            <a:r>
              <a:rPr lang="en-US" altLang="en-US" sz="2400" dirty="0">
                <a:solidFill>
                  <a:srgbClr val="002060"/>
                </a:solidFill>
                <a:latin typeface="UTM Avo" panose="02040603050506020204" pitchFamily="18" charset="0"/>
              </a:rPr>
              <a:t> ?</a:t>
            </a:r>
          </a:p>
        </p:txBody>
      </p:sp>
    </p:spTree>
    <p:custDataLst>
      <p:tags r:id="rId1"/>
    </p:custDataLst>
    <p:extLst>
      <p:ext uri="{BB962C8B-B14F-4D97-AF65-F5344CB8AC3E}">
        <p14:creationId xmlns:p14="http://schemas.microsoft.com/office/powerpoint/2010/main" val="1938807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strips(upRigh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strips(upRight)">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3" fill="hold" grpId="0"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strips(upRight)">
                                      <p:cBhvr>
                                        <p:cTn id="22" dur="500"/>
                                        <p:tgtEl>
                                          <p:spTgt spid="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3" fill="hold" grpId="0" nodeType="click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strips(upRight)">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766523" y="683551"/>
            <a:ext cx="4142184" cy="707886"/>
          </a:xfrm>
          <a:prstGeom prst="rect">
            <a:avLst/>
          </a:prstGeom>
          <a:noFill/>
          <a:ln w="9525">
            <a:noFill/>
            <a:miter lim="800000"/>
            <a:headEnd/>
            <a:tailEnd/>
          </a:ln>
        </p:spPr>
        <p:txBody>
          <a:bodyPr wrap="square">
            <a:spAutoFit/>
          </a:bodyPr>
          <a:lstStyle/>
          <a:p>
            <a:pP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bóng</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mát</a:t>
            </a:r>
            <a:endParaRPr lang="en-US" sz="4000" b="1" dirty="0">
              <a:solidFill>
                <a:srgbClr val="0070C0"/>
              </a:solidFill>
              <a:latin typeface="UTM Avo" panose="02040603050506020204" pitchFamily="18" charset="0"/>
            </a:endParaRPr>
          </a:p>
        </p:txBody>
      </p:sp>
      <p:pic>
        <p:nvPicPr>
          <p:cNvPr id="7" name="Picture 16" descr="A01 (2)"/>
          <p:cNvPicPr>
            <a:picLocks noChangeAspect="1" noChangeArrowheads="1"/>
          </p:cNvPicPr>
          <p:nvPr/>
        </p:nvPicPr>
        <p:blipFill>
          <a:blip r:embed="rId5" cstate="print"/>
          <a:srcRect/>
          <a:stretch>
            <a:fillRect/>
          </a:stretch>
        </p:blipFill>
        <p:spPr bwMode="auto">
          <a:xfrm>
            <a:off x="3477609" y="1508406"/>
            <a:ext cx="2430685" cy="1986875"/>
          </a:xfrm>
          <a:prstGeom prst="rect">
            <a:avLst/>
          </a:prstGeom>
          <a:ln>
            <a:noFill/>
          </a:ln>
          <a:effectLst>
            <a:softEdge rad="112500"/>
          </a:effectLst>
        </p:spPr>
      </p:pic>
      <p:pic>
        <p:nvPicPr>
          <p:cNvPr id="9" name="Picture 22" descr="A01 (3)"/>
          <p:cNvPicPr>
            <a:picLocks noChangeAspect="1" noChangeArrowheads="1"/>
          </p:cNvPicPr>
          <p:nvPr/>
        </p:nvPicPr>
        <p:blipFill>
          <a:blip r:embed="rId6" cstate="print"/>
          <a:srcRect/>
          <a:stretch>
            <a:fillRect/>
          </a:stretch>
        </p:blipFill>
        <p:spPr bwMode="auto">
          <a:xfrm>
            <a:off x="6084168" y="1525183"/>
            <a:ext cx="2485927" cy="1953322"/>
          </a:xfrm>
          <a:prstGeom prst="rect">
            <a:avLst/>
          </a:prstGeom>
          <a:ln>
            <a:noFill/>
          </a:ln>
          <a:effectLst>
            <a:softEdge rad="112500"/>
          </a:effectLst>
        </p:spPr>
      </p:pic>
      <p:pic>
        <p:nvPicPr>
          <p:cNvPr id="10" name="Picture 24" descr="PHUONG%20VY"/>
          <p:cNvPicPr>
            <a:picLocks noChangeAspect="1" noChangeArrowheads="1"/>
          </p:cNvPicPr>
          <p:nvPr/>
        </p:nvPicPr>
        <p:blipFill>
          <a:blip r:embed="rId7"/>
          <a:srcRect/>
          <a:stretch>
            <a:fillRect/>
          </a:stretch>
        </p:blipFill>
        <p:spPr bwMode="auto">
          <a:xfrm>
            <a:off x="675639" y="1491630"/>
            <a:ext cx="2651655" cy="1986875"/>
          </a:xfrm>
          <a:prstGeom prst="rect">
            <a:avLst/>
          </a:prstGeom>
          <a:ln>
            <a:noFill/>
          </a:ln>
          <a:effectLst>
            <a:softEdge rad="112500"/>
          </a:effectLst>
        </p:spPr>
      </p:pic>
      <p:sp>
        <p:nvSpPr>
          <p:cNvPr id="11" name="Text Box 11"/>
          <p:cNvSpPr txBox="1">
            <a:spLocks noChangeArrowheads="1"/>
          </p:cNvSpPr>
          <p:nvPr/>
        </p:nvSpPr>
        <p:spPr bwMode="auto">
          <a:xfrm>
            <a:off x="1087511" y="3384954"/>
            <a:ext cx="24384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phượng</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vĩ</a:t>
            </a:r>
            <a:endParaRPr lang="en-US" sz="2400" dirty="0">
              <a:solidFill>
                <a:srgbClr val="0070C0"/>
              </a:solidFill>
              <a:latin typeface="UTM Avo" panose="02040603050506020204" pitchFamily="18" charset="0"/>
            </a:endParaRPr>
          </a:p>
        </p:txBody>
      </p:sp>
      <p:sp>
        <p:nvSpPr>
          <p:cNvPr id="12" name="Text Box 12"/>
          <p:cNvSpPr txBox="1">
            <a:spLocks noChangeArrowheads="1"/>
          </p:cNvSpPr>
          <p:nvPr/>
        </p:nvSpPr>
        <p:spPr bwMode="auto">
          <a:xfrm>
            <a:off x="6676789" y="3383651"/>
            <a:ext cx="17526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bàng</a:t>
            </a:r>
            <a:r>
              <a:rPr lang="en-US" sz="2400" dirty="0">
                <a:solidFill>
                  <a:srgbClr val="0070C0"/>
                </a:solidFill>
                <a:latin typeface="UTM Avo" panose="02040603050506020204" pitchFamily="18" charset="0"/>
              </a:rPr>
              <a:t> </a:t>
            </a:r>
          </a:p>
        </p:txBody>
      </p:sp>
      <p:sp>
        <p:nvSpPr>
          <p:cNvPr id="13" name="Text Box 13"/>
          <p:cNvSpPr txBox="1">
            <a:spLocks noChangeArrowheads="1"/>
          </p:cNvSpPr>
          <p:nvPr/>
        </p:nvSpPr>
        <p:spPr bwMode="auto">
          <a:xfrm>
            <a:off x="4221768" y="3383651"/>
            <a:ext cx="1547861" cy="461665"/>
          </a:xfrm>
          <a:prstGeom prst="rect">
            <a:avLst/>
          </a:prstGeom>
          <a:noFill/>
          <a:ln w="9525">
            <a:noFill/>
            <a:miter lim="800000"/>
            <a:headEnd/>
            <a:tailEnd/>
          </a:ln>
        </p:spPr>
        <p:txBody>
          <a:bodyPr wrap="square">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đa</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38899506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heckerboard(across)">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checkerboard(across)">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ox(i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ox(in)">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l="5200" r="5200"/>
          <a:stretch/>
        </p:blipFill>
        <p:spPr>
          <a:xfrm>
            <a:off x="-36512" y="0"/>
            <a:ext cx="9217024" cy="5143500"/>
          </a:xfrm>
          <a:prstGeom prst="rect">
            <a:avLst/>
          </a:prstGeom>
        </p:spPr>
      </p:pic>
      <p:pic>
        <p:nvPicPr>
          <p:cNvPr id="4" name="Picture 4" descr="D:\360安全浏览器下载\包图网_19623519读书片刻阅读海报展板\3.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647" r="4647"/>
          <a:stretch/>
        </p:blipFill>
        <p:spPr bwMode="auto">
          <a:xfrm>
            <a:off x="-1" y="1"/>
            <a:ext cx="9144001"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圆角矩形 4"/>
          <p:cNvSpPr/>
          <p:nvPr/>
        </p:nvSpPr>
        <p:spPr>
          <a:xfrm>
            <a:off x="576045" y="267494"/>
            <a:ext cx="8167883" cy="4602156"/>
          </a:xfrm>
          <a:prstGeom prst="roundRect">
            <a:avLst>
              <a:gd name="adj" fmla="val 8436"/>
            </a:avLst>
          </a:prstGeom>
          <a:solidFill>
            <a:schemeClr val="bg1"/>
          </a:solidFill>
          <a:ln>
            <a:noFill/>
          </a:ln>
          <a:effectLst>
            <a:outerShdw blurRad="203200" sx="101000" sy="101000" algn="ctr"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 Box 15"/>
          <p:cNvSpPr txBox="1">
            <a:spLocks noChangeArrowheads="1"/>
          </p:cNvSpPr>
          <p:nvPr/>
        </p:nvSpPr>
        <p:spPr bwMode="auto">
          <a:xfrm>
            <a:off x="2618976" y="697426"/>
            <a:ext cx="4142184" cy="1631216"/>
          </a:xfrm>
          <a:prstGeom prst="rect">
            <a:avLst/>
          </a:prstGeom>
          <a:noFill/>
          <a:ln w="9525">
            <a:noFill/>
            <a:miter lim="800000"/>
            <a:headEnd/>
            <a:tailEnd/>
          </a:ln>
        </p:spPr>
        <p:txBody>
          <a:bodyPr wrap="square">
            <a:spAutoFit/>
          </a:bodyPr>
          <a:lstStyle/>
          <a:p>
            <a:pPr algn="ctr">
              <a:spcBef>
                <a:spcPct val="50000"/>
              </a:spcBef>
            </a:pPr>
            <a:r>
              <a:rPr lang="en-US" sz="4000" b="1" dirty="0" err="1">
                <a:solidFill>
                  <a:srgbClr val="0070C0"/>
                </a:solidFill>
                <a:latin typeface="UTM Avo" panose="02040603050506020204" pitchFamily="18" charset="0"/>
              </a:rPr>
              <a:t>Cây</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ăn</a:t>
            </a:r>
            <a:r>
              <a:rPr lang="en-US" sz="4000" b="1" dirty="0">
                <a:solidFill>
                  <a:srgbClr val="0070C0"/>
                </a:solidFill>
                <a:latin typeface="UTM Avo" panose="02040603050506020204" pitchFamily="18" charset="0"/>
              </a:rPr>
              <a:t> </a:t>
            </a:r>
            <a:r>
              <a:rPr lang="en-US" sz="4000" b="1" dirty="0" err="1">
                <a:solidFill>
                  <a:srgbClr val="0070C0"/>
                </a:solidFill>
                <a:latin typeface="UTM Avo" panose="02040603050506020204" pitchFamily="18" charset="0"/>
              </a:rPr>
              <a:t>quả</a:t>
            </a:r>
            <a:endParaRPr lang="en-US" sz="4000" b="1" dirty="0">
              <a:solidFill>
                <a:srgbClr val="0070C0"/>
              </a:solidFill>
              <a:latin typeface="UTM Avo" panose="02040603050506020204" pitchFamily="18" charset="0"/>
            </a:endParaRPr>
          </a:p>
          <a:p>
            <a:pPr>
              <a:spcBef>
                <a:spcPct val="50000"/>
              </a:spcBef>
            </a:pPr>
            <a:endParaRPr lang="en-US" sz="4000" b="1" dirty="0">
              <a:solidFill>
                <a:srgbClr val="0070C0"/>
              </a:solidFill>
              <a:latin typeface="UTM Avo" panose="02040603050506020204" pitchFamily="18" charset="0"/>
            </a:endParaRPr>
          </a:p>
        </p:txBody>
      </p:sp>
      <p:pic>
        <p:nvPicPr>
          <p:cNvPr id="14" name="Picture 19" descr="Cay%20mit%20063"/>
          <p:cNvPicPr>
            <a:picLocks noChangeAspect="1" noChangeArrowheads="1"/>
          </p:cNvPicPr>
          <p:nvPr/>
        </p:nvPicPr>
        <p:blipFill>
          <a:blip r:embed="rId5"/>
          <a:srcRect/>
          <a:stretch>
            <a:fillRect/>
          </a:stretch>
        </p:blipFill>
        <p:spPr bwMode="auto">
          <a:xfrm>
            <a:off x="683568" y="1499159"/>
            <a:ext cx="2730011" cy="2265328"/>
          </a:xfrm>
          <a:prstGeom prst="rect">
            <a:avLst/>
          </a:prstGeom>
          <a:ln>
            <a:noFill/>
          </a:ln>
          <a:effectLst>
            <a:softEdge rad="112500"/>
          </a:effectLst>
        </p:spPr>
      </p:pic>
      <p:pic>
        <p:nvPicPr>
          <p:cNvPr id="15" name="Picture 23" descr="Dua-Nhao-Thom-1"/>
          <p:cNvPicPr>
            <a:picLocks noChangeAspect="1" noChangeArrowheads="1"/>
          </p:cNvPicPr>
          <p:nvPr/>
        </p:nvPicPr>
        <p:blipFill>
          <a:blip r:embed="rId6"/>
          <a:srcRect/>
          <a:stretch>
            <a:fillRect/>
          </a:stretch>
        </p:blipFill>
        <p:spPr bwMode="auto">
          <a:xfrm>
            <a:off x="6264696" y="1472603"/>
            <a:ext cx="2334362" cy="2251275"/>
          </a:xfrm>
          <a:prstGeom prst="rect">
            <a:avLst/>
          </a:prstGeom>
          <a:ln>
            <a:noFill/>
          </a:ln>
          <a:effectLst>
            <a:softEdge rad="112500"/>
          </a:effectLst>
        </p:spPr>
      </p:pic>
      <p:pic>
        <p:nvPicPr>
          <p:cNvPr id="16" name="Picture 25" descr="ANd9GcRLbn_EIy5e_q6is87MJKwubQBaOz0dKxVRYq_8FZuy1A36Ylj4"/>
          <p:cNvPicPr>
            <a:picLocks noChangeAspect="1" noChangeArrowheads="1"/>
          </p:cNvPicPr>
          <p:nvPr/>
        </p:nvPicPr>
        <p:blipFill>
          <a:blip r:embed="rId7"/>
          <a:srcRect/>
          <a:stretch>
            <a:fillRect/>
          </a:stretch>
        </p:blipFill>
        <p:spPr bwMode="auto">
          <a:xfrm>
            <a:off x="3415711" y="1482727"/>
            <a:ext cx="2812474" cy="2241152"/>
          </a:xfrm>
          <a:prstGeom prst="rect">
            <a:avLst/>
          </a:prstGeom>
          <a:ln>
            <a:noFill/>
          </a:ln>
          <a:effectLst>
            <a:softEdge rad="112500"/>
          </a:effectLst>
        </p:spPr>
      </p:pic>
      <p:sp>
        <p:nvSpPr>
          <p:cNvPr id="17" name="Text Box 12"/>
          <p:cNvSpPr txBox="1">
            <a:spLocks noChangeArrowheads="1"/>
          </p:cNvSpPr>
          <p:nvPr/>
        </p:nvSpPr>
        <p:spPr bwMode="auto">
          <a:xfrm>
            <a:off x="1091936" y="3667303"/>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mít</a:t>
            </a:r>
            <a:endParaRPr lang="en-US" sz="2400" dirty="0">
              <a:solidFill>
                <a:srgbClr val="0070C0"/>
              </a:solidFill>
              <a:latin typeface="UTM Avo" panose="02040603050506020204" pitchFamily="18" charset="0"/>
            </a:endParaRPr>
          </a:p>
        </p:txBody>
      </p:sp>
      <p:sp>
        <p:nvSpPr>
          <p:cNvPr id="18" name="Text Box 13"/>
          <p:cNvSpPr txBox="1">
            <a:spLocks noChangeArrowheads="1"/>
          </p:cNvSpPr>
          <p:nvPr/>
        </p:nvSpPr>
        <p:spPr bwMode="auto">
          <a:xfrm>
            <a:off x="6842693" y="3613609"/>
            <a:ext cx="1828800" cy="457200"/>
          </a:xfrm>
          <a:prstGeom prst="rect">
            <a:avLst/>
          </a:prstGeom>
          <a:noFill/>
          <a:ln w="9525">
            <a:noFill/>
            <a:miter lim="800000"/>
            <a:headEnd/>
            <a:tailEnd/>
          </a:ln>
        </p:spPr>
        <p:txBody>
          <a:bodyPr>
            <a:spAutoFit/>
          </a:bodyPr>
          <a:lstStyle/>
          <a:p>
            <a:pP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dừa</a:t>
            </a:r>
            <a:endParaRPr lang="en-US" sz="2400" dirty="0">
              <a:solidFill>
                <a:srgbClr val="0070C0"/>
              </a:solidFill>
              <a:latin typeface="UTM Avo" panose="02040603050506020204" pitchFamily="18" charset="0"/>
            </a:endParaRPr>
          </a:p>
        </p:txBody>
      </p:sp>
      <p:sp>
        <p:nvSpPr>
          <p:cNvPr id="19" name="Text Box 28"/>
          <p:cNvSpPr txBox="1">
            <a:spLocks noChangeArrowheads="1"/>
          </p:cNvSpPr>
          <p:nvPr/>
        </p:nvSpPr>
        <p:spPr bwMode="auto">
          <a:xfrm>
            <a:off x="3869448" y="3639487"/>
            <a:ext cx="1905000" cy="457200"/>
          </a:xfrm>
          <a:prstGeom prst="rect">
            <a:avLst/>
          </a:prstGeom>
          <a:noFill/>
          <a:ln w="9525">
            <a:noFill/>
            <a:miter lim="800000"/>
            <a:headEnd/>
            <a:tailEnd/>
          </a:ln>
        </p:spPr>
        <p:txBody>
          <a:bodyPr>
            <a:spAutoFit/>
          </a:bodyPr>
          <a:lstStyle/>
          <a:p>
            <a:pPr algn="ctr">
              <a:spcBef>
                <a:spcPct val="50000"/>
              </a:spcBef>
            </a:pPr>
            <a:r>
              <a:rPr lang="en-US" sz="2400" dirty="0" err="1">
                <a:solidFill>
                  <a:srgbClr val="0070C0"/>
                </a:solidFill>
                <a:latin typeface="UTM Avo" panose="02040603050506020204" pitchFamily="18" charset="0"/>
              </a:rPr>
              <a:t>Cây</a:t>
            </a:r>
            <a:r>
              <a:rPr lang="en-US" sz="2400" dirty="0">
                <a:solidFill>
                  <a:srgbClr val="0070C0"/>
                </a:solidFill>
                <a:latin typeface="UTM Avo" panose="02040603050506020204" pitchFamily="18" charset="0"/>
              </a:rPr>
              <a:t> </a:t>
            </a:r>
            <a:r>
              <a:rPr lang="en-US" sz="2400" dirty="0" err="1">
                <a:solidFill>
                  <a:srgbClr val="0070C0"/>
                </a:solidFill>
                <a:latin typeface="UTM Avo" panose="02040603050506020204" pitchFamily="18" charset="0"/>
              </a:rPr>
              <a:t>bưởi</a:t>
            </a:r>
            <a:endParaRPr lang="en-US" sz="2400" dirty="0">
              <a:solidFill>
                <a:srgbClr val="0070C0"/>
              </a:solidFill>
              <a:latin typeface="UTM Avo" panose="02040603050506020204" pitchFamily="18" charset="0"/>
            </a:endParaRPr>
          </a:p>
        </p:txBody>
      </p:sp>
    </p:spTree>
    <p:custDataLst>
      <p:tags r:id="rId1"/>
    </p:custDataLst>
    <p:extLst>
      <p:ext uri="{BB962C8B-B14F-4D97-AF65-F5344CB8AC3E}">
        <p14:creationId xmlns:p14="http://schemas.microsoft.com/office/powerpoint/2010/main" val="4978557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heckerboard(across)">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heckerboard(across)">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2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diamond(in)">
                                      <p:cBhvr>
                                        <p:cTn id="3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18" grpId="0"/>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0.8|0.6"/>
</p:tagLst>
</file>

<file path=ppt/tags/tag10.xml><?xml version="1.0" encoding="utf-8"?>
<p:tagLst xmlns:a="http://schemas.openxmlformats.org/drawingml/2006/main" xmlns:r="http://schemas.openxmlformats.org/officeDocument/2006/relationships" xmlns:p="http://schemas.openxmlformats.org/presentationml/2006/main">
  <p:tag name="TIMING" val="|0.3|0.3"/>
</p:tagLst>
</file>

<file path=ppt/tags/tag11.xml><?xml version="1.0" encoding="utf-8"?>
<p:tagLst xmlns:a="http://schemas.openxmlformats.org/drawingml/2006/main" xmlns:r="http://schemas.openxmlformats.org/officeDocument/2006/relationships" xmlns:p="http://schemas.openxmlformats.org/presentationml/2006/main">
  <p:tag name="TIMING" val="|0.3|0.3|0.4|0.4"/>
</p:tagLst>
</file>

<file path=ppt/tags/tag12.xml><?xml version="1.0" encoding="utf-8"?>
<p:tagLst xmlns:a="http://schemas.openxmlformats.org/drawingml/2006/main" xmlns:r="http://schemas.openxmlformats.org/officeDocument/2006/relationships" xmlns:p="http://schemas.openxmlformats.org/presentationml/2006/main">
  <p:tag name="TIMING" val="|0.3|0.3|0.4|0.4"/>
</p:tagLst>
</file>

<file path=ppt/tags/tag13.xml><?xml version="1.0" encoding="utf-8"?>
<p:tagLst xmlns:a="http://schemas.openxmlformats.org/drawingml/2006/main" xmlns:r="http://schemas.openxmlformats.org/officeDocument/2006/relationships" xmlns:p="http://schemas.openxmlformats.org/presentationml/2006/main">
  <p:tag name="TIMING" val="|0.3|0.3|0.4|0.4"/>
</p:tagLst>
</file>

<file path=ppt/tags/tag14.xml><?xml version="1.0" encoding="utf-8"?>
<p:tagLst xmlns:a="http://schemas.openxmlformats.org/drawingml/2006/main" xmlns:r="http://schemas.openxmlformats.org/officeDocument/2006/relationships" xmlns:p="http://schemas.openxmlformats.org/presentationml/2006/main">
  <p:tag name="TIMING" val="|0|0.8|0.6"/>
</p:tagLst>
</file>

<file path=ppt/tags/tag15.xml><?xml version="1.0" encoding="utf-8"?>
<p:tagLst xmlns:a="http://schemas.openxmlformats.org/drawingml/2006/main" xmlns:r="http://schemas.openxmlformats.org/officeDocument/2006/relationships" xmlns:p="http://schemas.openxmlformats.org/presentationml/2006/main">
  <p:tag name="TIMING" val="|0.4"/>
</p:tagLst>
</file>

<file path=ppt/tags/tag16.xml><?xml version="1.0" encoding="utf-8"?>
<p:tagLst xmlns:a="http://schemas.openxmlformats.org/drawingml/2006/main" xmlns:r="http://schemas.openxmlformats.org/officeDocument/2006/relationships" xmlns:p="http://schemas.openxmlformats.org/presentationml/2006/main">
  <p:tag name="TIMING" val="|0.6|0.6"/>
</p:tagLst>
</file>

<file path=ppt/tags/tag17.xml><?xml version="1.0" encoding="utf-8"?>
<p:tagLst xmlns:a="http://schemas.openxmlformats.org/drawingml/2006/main" xmlns:r="http://schemas.openxmlformats.org/officeDocument/2006/relationships" xmlns:p="http://schemas.openxmlformats.org/presentationml/2006/main">
  <p:tag name="TIMING" val="|0.3|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0.4"/>
</p:tagLst>
</file>

<file path=ppt/tags/tag4.xml><?xml version="1.0" encoding="utf-8"?>
<p:tagLst xmlns:a="http://schemas.openxmlformats.org/drawingml/2006/main" xmlns:r="http://schemas.openxmlformats.org/officeDocument/2006/relationships" xmlns:p="http://schemas.openxmlformats.org/presentationml/2006/main">
  <p:tag name="TIMING" val="|0|0.8|0.6"/>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3|0.3"/>
</p:tagLst>
</file>

<file path=ppt/tags/tag8.xml><?xml version="1.0" encoding="utf-8"?>
<p:tagLst xmlns:a="http://schemas.openxmlformats.org/drawingml/2006/main" xmlns:r="http://schemas.openxmlformats.org/officeDocument/2006/relationships" xmlns:p="http://schemas.openxmlformats.org/presentationml/2006/main">
  <p:tag name="TIMING" val="|0.3|0.3"/>
</p:tagLst>
</file>

<file path=ppt/tags/tag9.xml><?xml version="1.0" encoding="utf-8"?>
<p:tagLst xmlns:a="http://schemas.openxmlformats.org/drawingml/2006/main" xmlns:r="http://schemas.openxmlformats.org/officeDocument/2006/relationships" xmlns:p="http://schemas.openxmlformats.org/presentationml/2006/main">
  <p:tag name="TIMING" val="|0.3|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690</TotalTime>
  <Words>584</Words>
  <Application>Microsoft Office PowerPoint</Application>
  <PresentationFormat>On-screen Show (16:9)</PresentationFormat>
  <Paragraphs>68</Paragraphs>
  <Slides>27</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27</vt:i4>
      </vt:variant>
    </vt:vector>
  </HeadingPairs>
  <TitlesOfParts>
    <vt:vector size="37" baseType="lpstr">
      <vt:lpstr>Times New Roman</vt:lpstr>
      <vt:lpstr>等线</vt:lpstr>
      <vt:lpstr>Calibri</vt:lpstr>
      <vt:lpstr>Arial</vt:lpstr>
      <vt:lpstr>UTM Colossalis</vt:lpstr>
      <vt:lpstr>UTM Kabel KT</vt:lpstr>
      <vt:lpstr>UTM Avo</vt:lpstr>
      <vt:lpstr>Wingdings</vt:lpstr>
      <vt:lpstr>UTM Aquarelle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KTUTS</dc:creator>
  <cp:keywords>VIETBAO</cp:keywords>
  <cp:lastModifiedBy>tú nguyễn</cp:lastModifiedBy>
  <cp:revision>55</cp:revision>
  <dcterms:created xsi:type="dcterms:W3CDTF">2021-03-28T05:39:33Z</dcterms:created>
  <dcterms:modified xsi:type="dcterms:W3CDTF">2022-03-18T01:43:47Z</dcterms:modified>
  <cp:version>R12</cp:version>
</cp:coreProperties>
</file>