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  <p:sldId id="275" r:id="rId3"/>
    <p:sldId id="282" r:id="rId4"/>
    <p:sldId id="283" r:id="rId5"/>
    <p:sldId id="284" r:id="rId6"/>
    <p:sldId id="285" r:id="rId7"/>
    <p:sldId id="286" r:id="rId8"/>
    <p:sldId id="256" r:id="rId9"/>
    <p:sldId id="259" r:id="rId10"/>
    <p:sldId id="288" r:id="rId11"/>
    <p:sldId id="289" r:id="rId12"/>
    <p:sldId id="290" r:id="rId13"/>
    <p:sldId id="291" r:id="rId14"/>
    <p:sldId id="292" r:id="rId15"/>
    <p:sldId id="287" r:id="rId16"/>
    <p:sldId id="258" r:id="rId17"/>
    <p:sldId id="261" r:id="rId18"/>
    <p:sldId id="264" r:id="rId19"/>
    <p:sldId id="294" r:id="rId20"/>
    <p:sldId id="295" r:id="rId21"/>
    <p:sldId id="296" r:id="rId22"/>
    <p:sldId id="293" r:id="rId23"/>
    <p:sldId id="297" r:id="rId24"/>
    <p:sldId id="298" r:id="rId25"/>
    <p:sldId id="277" r:id="rId26"/>
    <p:sldId id="299" r:id="rId27"/>
    <p:sldId id="260" r:id="rId28"/>
  </p:sldIdLst>
  <p:sldSz cx="12192000" cy="6858000"/>
  <p:notesSz cx="6858000" cy="9144000"/>
  <p:embeddedFontLst>
    <p:embeddedFont>
      <p:font typeface="UTM Gradoo" panose="02040603050506020204" pitchFamily="18" charset="0"/>
      <p:regular r:id="rId29"/>
    </p:embeddedFont>
    <p:embeddedFont>
      <p:font typeface="UTM Avo" panose="02040603050506020204" pitchFamily="18" charset="0"/>
      <p:regular r:id="rId30"/>
      <p:bold r:id="rId31"/>
      <p:italic r:id="rId32"/>
      <p:boldItalic r:id="rId33"/>
    </p:embeddedFont>
    <p:embeddedFont>
      <p:font typeface="UTM Avenida" panose="02040603050506020204" pitchFamily="18" charset="0"/>
      <p:regular r:id="rId34"/>
    </p:embeddedFont>
    <p:embeddedFont>
      <p:font typeface="Tahoma" panose="020B0604030504040204" pitchFamily="34" charset="0"/>
      <p:regular r:id="rId35"/>
      <p:bold r:id="rId36"/>
    </p:embeddedFont>
    <p:embeddedFont>
      <p:font typeface="等线" panose="020B0604020202020204" charset="-122"/>
      <p:regular r:id="rId37"/>
      <p:bold r:id="rId38"/>
    </p:embeddedFont>
    <p:embeddedFont>
      <p:font typeface="UTM Showcard" panose="02040603050506020204" pitchFamily="18" charset="0"/>
      <p:regular r:id="rId39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E4D7"/>
    <a:srgbClr val="664E88"/>
    <a:srgbClr val="63B4B8"/>
    <a:srgbClr val="4B3869"/>
    <a:srgbClr val="64C8E8"/>
    <a:srgbClr val="FFDC14"/>
    <a:srgbClr val="CC3399"/>
    <a:srgbClr val="E09017"/>
    <a:srgbClr val="0087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931" y="3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1.fntdata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font" Target="fonts/font10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1962A0D-2F90-44DA-912F-A338B1555F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BABEDD9-EF08-4AE8-9491-B05ABA7183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4DEABF6-11BB-492D-8194-9DE208999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03832-0E9B-46BE-9C6C-A49B9125F800}" type="datetimeFigureOut">
              <a:rPr lang="zh-CN" altLang="en-US" smtClean="0"/>
              <a:t>2022/3/6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F94B505-C0EB-4D99-9582-34BE0FF67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86E043F-BE29-456F-A304-071A9A8B4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21690-A325-44DB-8655-57A3AEA59E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8980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F50B371-ABEE-4E5D-9C9E-66190D60F5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7897378-22A4-4260-B4FF-617A915473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8A15D19-ACCF-4E23-8B3C-266294FC2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03832-0E9B-46BE-9C6C-A49B9125F800}" type="datetimeFigureOut">
              <a:rPr lang="zh-CN" altLang="en-US" smtClean="0"/>
              <a:t>2022/3/6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2FEB316-7B88-47E2-B60D-50D29308E4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FC1CC91-E0AA-468C-A52F-0A09A7174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21690-A325-44DB-8655-57A3AEA59E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7933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C41E383D-925E-49D3-8231-32ACDAF393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E9B1E5F-7F47-4BD4-BD62-2C5A202226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01F34F3-7579-49CA-A32B-3A48AA310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03832-0E9B-46BE-9C6C-A49B9125F800}" type="datetimeFigureOut">
              <a:rPr lang="zh-CN" altLang="en-US" smtClean="0"/>
              <a:t>2022/3/6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4861BA3-C7FC-45A9-A400-C325B94FC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9212523-E039-43D9-89E7-169DD852F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21690-A325-44DB-8655-57A3AEA59E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9349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8D33A1C-035F-4FA9-B6C2-CF9ECFC9D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337868F-24E0-493B-AC2A-86613FDDC1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97021BF-1D76-4FF7-BDA3-17C5E516E1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03832-0E9B-46BE-9C6C-A49B9125F800}" type="datetimeFigureOut">
              <a:rPr lang="zh-CN" altLang="en-US" smtClean="0"/>
              <a:t>2022/3/6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2969248-3787-4E8D-85D4-9B3D34786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A56063A-2D57-4E4F-9F41-D32544E5A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21690-A325-44DB-8655-57A3AEA59E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486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2591C37-1347-4168-9C54-5CECEE984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AF32514-1AB7-4F7C-8869-CADF55B3E1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B370C5E-85A8-4A19-BAB5-1AD770154D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03832-0E9B-46BE-9C6C-A49B9125F800}" type="datetimeFigureOut">
              <a:rPr lang="zh-CN" altLang="en-US" smtClean="0"/>
              <a:t>2022/3/6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6AE7CE8-EAE1-4B0B-B2B3-B5689C37F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95D1975-114D-404C-811E-4B4C01217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21690-A325-44DB-8655-57A3AEA59E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9343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6FC58D3-F89C-44AB-8DC4-86F5419AE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2E1C09D-2F92-4E56-8C66-C7C65184C4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7E8B415-D868-41FD-8EA1-9A53E766DF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DE4DC6A-32DF-4E4A-9E2B-DF7F920DB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03832-0E9B-46BE-9C6C-A49B9125F800}" type="datetimeFigureOut">
              <a:rPr lang="zh-CN" altLang="en-US" smtClean="0"/>
              <a:t>2022/3/6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577AC40-D043-464F-B66B-FC3BD1F3A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68B1F1C-1F46-42CD-9D1B-01F4E0F11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21690-A325-44DB-8655-57A3AEA59E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6906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E3C11B3-3FB8-4C47-94A4-DD061CFEF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9569ED7-64C8-4A88-982E-D353212C23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2E575D0-230C-485E-92AE-589331FF4D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0B25FF38-F745-4C95-B4FD-8B19532562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F3A06BFE-483A-48A4-B2E8-DB77B5BC0A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F3EC576A-583A-49B2-8177-39C2F9087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03832-0E9B-46BE-9C6C-A49B9125F800}" type="datetimeFigureOut">
              <a:rPr lang="zh-CN" altLang="en-US" smtClean="0"/>
              <a:t>2022/3/6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46903391-7B7B-4749-9A7B-F646DDB97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88DE5740-9F2D-4DC0-9D6D-A73923554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21690-A325-44DB-8655-57A3AEA59E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2547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D3530DA-4A25-4619-AF74-F543C1156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9757E14-129E-47B9-8C60-7907D04ED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03832-0E9B-46BE-9C6C-A49B9125F800}" type="datetimeFigureOut">
              <a:rPr lang="zh-CN" altLang="en-US" smtClean="0"/>
              <a:t>2022/3/6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B766618-44C4-40E5-8409-B73925F7C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40A758D-3377-4473-87D8-6D6E06A03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21690-A325-44DB-8655-57A3AEA59E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0226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0850C4F-62E8-4ED3-A17C-943D26DD0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03832-0E9B-46BE-9C6C-A49B9125F800}" type="datetimeFigureOut">
              <a:rPr lang="zh-CN" altLang="en-US" smtClean="0"/>
              <a:t>2022/3/6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12CB160-2FA1-4187-9DDA-355DCB921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1AA54C1-9F75-4718-9F70-4597683F9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21690-A325-44DB-8655-57A3AEA59E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5382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4A77E0B-3C53-4BDD-AE92-AF3239960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719FE16-10F6-4D83-A0DB-A3EA5FA0C6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4A1113C-E965-4831-A3C3-DAEFB8D1DF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561CA48-62B3-4941-9001-D1D00D12B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03832-0E9B-46BE-9C6C-A49B9125F800}" type="datetimeFigureOut">
              <a:rPr lang="zh-CN" altLang="en-US" smtClean="0"/>
              <a:t>2022/3/6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A70E6FE-4E42-42AA-94A1-FC72AF737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24DF50F-14D6-4C18-A7CD-BC8854D70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21690-A325-44DB-8655-57A3AEA59E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1615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0220A97-B1CA-42FE-9254-5CC6FA32EF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30AA1DB0-E9AF-4828-A963-2438C661ED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31D41D9-7E04-4742-A769-AAB074CF08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0E981FD-0934-4A08-B8D8-A17EC8984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03832-0E9B-46BE-9C6C-A49B9125F800}" type="datetimeFigureOut">
              <a:rPr lang="zh-CN" altLang="en-US" smtClean="0"/>
              <a:t>2022/3/6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FB7A993-D873-48BA-94A7-0C9C45D0E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573D17F-EA55-4D4F-B1DC-C8DCBB0E0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21690-A325-44DB-8655-57A3AEA59E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7301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www.facebook.com/teamKTUTS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5000">
              <a:srgbClr val="0087D1"/>
            </a:gs>
            <a:gs pos="100000">
              <a:srgbClr val="64C8E8"/>
            </a:gs>
          </a:gsLst>
          <a:lin ang="3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B96ECEF8-C23A-4F8F-9DB6-1FE7225C2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6058E03-2283-4DBF-AA76-F9DC90C738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CC43E10-473E-4D0A-8CB5-3799B62465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思源宋体 CN" panose="02020400000000000000" pitchFamily="18" charset="-122"/>
                <a:ea typeface="思源宋体 CN" panose="02020400000000000000" pitchFamily="18" charset="-122"/>
              </a:defRPr>
            </a:lvl1pPr>
          </a:lstStyle>
          <a:p>
            <a:fld id="{70103832-0E9B-46BE-9C6C-A49B9125F800}" type="datetimeFigureOut">
              <a:rPr lang="zh-CN" altLang="en-US" smtClean="0"/>
              <a:pPr/>
              <a:t>2022/3/6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491C53F-B34B-44AA-AD2B-33DD48DCD0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思源宋体 CN" panose="02020400000000000000" pitchFamily="18" charset="-122"/>
                <a:ea typeface="思源宋体 CN" panose="02020400000000000000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8D2613A-496B-4ECD-A2DF-3EE67699F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思源宋体 CN" panose="02020400000000000000" pitchFamily="18" charset="-122"/>
                <a:ea typeface="思源宋体 CN" panose="02020400000000000000" pitchFamily="18" charset="-122"/>
              </a:defRPr>
            </a:lvl1pPr>
          </a:lstStyle>
          <a:p>
            <a:fld id="{F6421690-A325-44DB-8655-57A3AEA59E03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pic>
        <p:nvPicPr>
          <p:cNvPr id="7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id="{27431CC3-1C0D-4A8C-A3D9-EE4A78EB7A4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4160" y="13451987"/>
            <a:ext cx="1881378" cy="1625303"/>
          </a:xfrm>
          <a:prstGeom prst="rect">
            <a:avLst/>
          </a:prstGeom>
        </p:spPr>
      </p:pic>
      <p:pic>
        <p:nvPicPr>
          <p:cNvPr id="8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id="{461C203B-002D-43BC-8029-FFD68BC9D637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44240" y="12822214"/>
            <a:ext cx="1881378" cy="1625303"/>
          </a:xfrm>
          <a:prstGeom prst="rect">
            <a:avLst/>
          </a:prstGeom>
        </p:spPr>
      </p:pic>
      <p:pic>
        <p:nvPicPr>
          <p:cNvPr id="9" name="Picture 8" descr="A picture containing diagram&#10;&#10;Description automatically generated">
            <a:extLst>
              <a:ext uri="{FF2B5EF4-FFF2-40B4-BE49-F238E27FC236}">
                <a16:creationId xmlns:a16="http://schemas.microsoft.com/office/drawing/2014/main" id="{290F3116-B916-4044-9530-DFB19FDD4383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4160" y="-12334095"/>
            <a:ext cx="1881378" cy="1625303"/>
          </a:xfrm>
          <a:prstGeom prst="rect">
            <a:avLst/>
          </a:prstGeom>
        </p:spPr>
      </p:pic>
      <p:pic>
        <p:nvPicPr>
          <p:cNvPr id="10" name="Picture 9" descr="A picture containing diagram&#10;&#10;Description automatically generated">
            <a:extLst>
              <a:ext uri="{FF2B5EF4-FFF2-40B4-BE49-F238E27FC236}">
                <a16:creationId xmlns:a16="http://schemas.microsoft.com/office/drawing/2014/main" id="{8B02709A-3055-4ADE-9CA2-ADE64304F98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63671" y="-12151217"/>
            <a:ext cx="1881378" cy="162530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FCB3FD2-8FAA-497D-BE93-93112FDC9EAE}"/>
              </a:ext>
            </a:extLst>
          </p:cNvPr>
          <p:cNvSpPr txBox="1"/>
          <p:nvPr userDrawn="1"/>
        </p:nvSpPr>
        <p:spPr>
          <a:xfrm>
            <a:off x="3350680" y="8272433"/>
            <a:ext cx="9311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page: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14"/>
              </a:rPr>
              <a:t>https://www.facebook.com/teamKTUTS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KTUTS.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page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SĐT: 0922 645 654</a:t>
            </a:r>
          </a:p>
        </p:txBody>
      </p:sp>
      <p:pic>
        <p:nvPicPr>
          <p:cNvPr id="12" name="Picture 11" descr="A picture containing diagram&#10;&#10;Description automatically generated">
            <a:extLst>
              <a:ext uri="{FF2B5EF4-FFF2-40B4-BE49-F238E27FC236}">
                <a16:creationId xmlns:a16="http://schemas.microsoft.com/office/drawing/2014/main" id="{461C203B-002D-43BC-8029-FFD68BC9D637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622" y="7921446"/>
            <a:ext cx="1881378" cy="162530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1859EBD-F34C-4056-9DA3-FE28CEC75DC2}"/>
              </a:ext>
            </a:extLst>
          </p:cNvPr>
          <p:cNvSpPr/>
          <p:nvPr userDrawn="1"/>
        </p:nvSpPr>
        <p:spPr>
          <a:xfrm rot="5400000">
            <a:off x="-322126" y="6249011"/>
            <a:ext cx="86626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>
                <a:ln w="0"/>
                <a:solidFill>
                  <a:schemeClr val="bg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KTUTS</a:t>
            </a:r>
            <a:endParaRPr lang="en-US" sz="2000" b="1" cap="none" spc="0">
              <a:ln w="0"/>
              <a:solidFill>
                <a:schemeClr val="bg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29912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思源宋体 CN" panose="02020400000000000000" pitchFamily="18" charset="-122"/>
          <a:ea typeface="思源宋体 CN" panose="02020400000000000000" pitchFamily="18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思源宋体 CN" panose="02020400000000000000" pitchFamily="18" charset="-122"/>
          <a:ea typeface="思源宋体 CN" panose="02020400000000000000" pitchFamily="18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思源宋体 CN" panose="02020400000000000000" pitchFamily="18" charset="-122"/>
          <a:ea typeface="思源宋体 CN" panose="02020400000000000000" pitchFamily="18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思源宋体 CN" panose="02020400000000000000" pitchFamily="18" charset="-122"/>
          <a:ea typeface="思源宋体 CN" panose="02020400000000000000" pitchFamily="18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宋体 CN" panose="02020400000000000000" pitchFamily="18" charset="-122"/>
          <a:ea typeface="思源宋体 CN" panose="02020400000000000000" pitchFamily="18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宋体 CN" panose="02020400000000000000" pitchFamily="18" charset="-122"/>
          <a:ea typeface="思源宋体 CN" panose="02020400000000000000" pitchFamily="18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A1EE0ED7-17BF-4AB6-9644-E34F45EAEC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920" y="0"/>
            <a:ext cx="12310969" cy="6979920"/>
          </a:xfrm>
          <a:prstGeom prst="rect">
            <a:avLst/>
          </a:prstGeom>
        </p:spPr>
      </p:pic>
      <p:sp>
        <p:nvSpPr>
          <p:cNvPr id="9" name="矩形: 圆角 8">
            <a:extLst>
              <a:ext uri="{FF2B5EF4-FFF2-40B4-BE49-F238E27FC236}">
                <a16:creationId xmlns:a16="http://schemas.microsoft.com/office/drawing/2014/main" id="{0E17B17E-D6DB-4C11-975E-2DD3ADA7BD10}"/>
              </a:ext>
            </a:extLst>
          </p:cNvPr>
          <p:cNvSpPr/>
          <p:nvPr/>
        </p:nvSpPr>
        <p:spPr>
          <a:xfrm>
            <a:off x="4583004" y="1309784"/>
            <a:ext cx="3684691" cy="746799"/>
          </a:xfrm>
          <a:prstGeom prst="roundRect">
            <a:avLst>
              <a:gd name="adj" fmla="val 50000"/>
            </a:avLst>
          </a:prstGeom>
          <a:solidFill>
            <a:srgbClr val="64C8E8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600" kern="0" noProof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Gradoo" panose="02040603050506020204" pitchFamily="18" charset="0"/>
                <a:ea typeface="思源宋体 CN" panose="02020400000000000000" pitchFamily="18" charset="-122"/>
                <a:sym typeface="+mn-ea"/>
              </a:rPr>
              <a:t>LUYỆN TỪ VÀ CÂU</a:t>
            </a:r>
            <a:endParaRPr kumimoji="0" lang="zh-CN" altLang="en-US" sz="360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TM Gradoo" panose="02040603050506020204" pitchFamily="18" charset="0"/>
              <a:ea typeface="思源宋体 CN" panose="02020400000000000000" pitchFamily="18" charset="-122"/>
              <a:sym typeface="+mn-ea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48FD964-8033-43BD-A7D9-B1235A2F10C3}"/>
              </a:ext>
            </a:extLst>
          </p:cNvPr>
          <p:cNvGrpSpPr/>
          <p:nvPr/>
        </p:nvGrpSpPr>
        <p:grpSpPr>
          <a:xfrm>
            <a:off x="1803847" y="1828252"/>
            <a:ext cx="9182334" cy="1865325"/>
            <a:chOff x="1880049" y="1810497"/>
            <a:chExt cx="9182334" cy="18653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8ECB1CE1-0F25-4852-AFB8-52F1E7F2FAD3}"/>
                </a:ext>
              </a:extLst>
            </p:cNvPr>
            <p:cNvSpPr txBox="1"/>
            <p:nvPr/>
          </p:nvSpPr>
          <p:spPr>
            <a:xfrm>
              <a:off x="1880049" y="1813774"/>
              <a:ext cx="9090602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5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UTM Avenida" panose="02040603050506020204" pitchFamily="18" charset="0"/>
                  <a:ea typeface="思源宋体 CN Heavy" panose="02020900000000000000" pitchFamily="18" charset="-122"/>
                </a:rPr>
                <a:t>CÁCH ĐẶT CÂU KHIẾN</a:t>
              </a:r>
              <a:endParaRPr lang="zh-CN" altLang="en-US" sz="11500" dirty="0">
                <a:solidFill>
                  <a:schemeClr val="tx1">
                    <a:lumMod val="65000"/>
                    <a:lumOff val="35000"/>
                  </a:schemeClr>
                </a:solidFill>
                <a:latin typeface="UTM Avenida" panose="02040603050506020204" pitchFamily="18" charset="0"/>
                <a:ea typeface="思源宋体 CN Heavy" panose="02020900000000000000" pitchFamily="18" charset="-122"/>
              </a:endParaRPr>
            </a:p>
          </p:txBody>
        </p:sp>
        <p:sp>
          <p:nvSpPr>
            <p:cNvPr id="10" name="文本框 3">
              <a:extLst>
                <a:ext uri="{FF2B5EF4-FFF2-40B4-BE49-F238E27FC236}">
                  <a16:creationId xmlns:a16="http://schemas.microsoft.com/office/drawing/2014/main" id="{B1D8E67B-126B-4AE1-9970-3063DBC4127D}"/>
                </a:ext>
              </a:extLst>
            </p:cNvPr>
            <p:cNvSpPr txBox="1"/>
            <p:nvPr/>
          </p:nvSpPr>
          <p:spPr>
            <a:xfrm>
              <a:off x="1925915" y="1813774"/>
              <a:ext cx="9090602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500" dirty="0">
                  <a:solidFill>
                    <a:srgbClr val="64C8E8"/>
                  </a:solidFill>
                  <a:latin typeface="UTM Avenida" panose="02040603050506020204" pitchFamily="18" charset="0"/>
                  <a:ea typeface="思源宋体 CN Heavy" panose="02020900000000000000" pitchFamily="18" charset="-122"/>
                </a:rPr>
                <a:t>CÁCH ĐẶT CÂU KHIẾN</a:t>
              </a:r>
              <a:endParaRPr lang="zh-CN" altLang="en-US" sz="11500" dirty="0">
                <a:solidFill>
                  <a:srgbClr val="64C8E8"/>
                </a:solidFill>
                <a:latin typeface="UTM Avenida" panose="02040603050506020204" pitchFamily="18" charset="0"/>
                <a:ea typeface="思源宋体 CN Heavy" panose="02020900000000000000" pitchFamily="18" charset="-122"/>
              </a:endParaRPr>
            </a:p>
          </p:txBody>
        </p:sp>
        <p:sp>
          <p:nvSpPr>
            <p:cNvPr id="14" name="文本框 3">
              <a:extLst>
                <a:ext uri="{FF2B5EF4-FFF2-40B4-BE49-F238E27FC236}">
                  <a16:creationId xmlns:a16="http://schemas.microsoft.com/office/drawing/2014/main" id="{F3C17A97-1EC9-4269-B894-730309F26ADA}"/>
                </a:ext>
              </a:extLst>
            </p:cNvPr>
            <p:cNvSpPr txBox="1"/>
            <p:nvPr/>
          </p:nvSpPr>
          <p:spPr>
            <a:xfrm>
              <a:off x="1971781" y="1810497"/>
              <a:ext cx="9090602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500" dirty="0">
                  <a:solidFill>
                    <a:srgbClr val="FFDC14"/>
                  </a:solidFill>
                  <a:latin typeface="UTM Avenida" panose="02040603050506020204" pitchFamily="18" charset="0"/>
                  <a:ea typeface="思源宋体 CN Heavy" panose="02020900000000000000" pitchFamily="18" charset="-122"/>
                </a:rPr>
                <a:t>CÁCH ĐẶT CÂU KHIẾN</a:t>
              </a:r>
              <a:endParaRPr lang="zh-CN" altLang="en-US" sz="11500" dirty="0">
                <a:solidFill>
                  <a:srgbClr val="FFDC14"/>
                </a:solidFill>
                <a:latin typeface="UTM Avenida" panose="02040603050506020204" pitchFamily="18" charset="0"/>
                <a:ea typeface="思源宋体 CN Heavy" panose="02020900000000000000" pitchFamily="18" charset="-122"/>
              </a:endParaRPr>
            </a:p>
          </p:txBody>
        </p:sp>
      </p:grpSp>
      <p:pic>
        <p:nvPicPr>
          <p:cNvPr id="11" name="图片 10" descr="卡通人物&#10;&#10;中度可信度描述已自动生成">
            <a:extLst>
              <a:ext uri="{FF2B5EF4-FFF2-40B4-BE49-F238E27FC236}">
                <a16:creationId xmlns:a16="http://schemas.microsoft.com/office/drawing/2014/main" id="{531C72A9-836C-4C74-B946-54A7081A081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562" y="2343447"/>
            <a:ext cx="5546114" cy="554611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91C1971-ADC1-4825-BB96-113537C7472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2" t="16699" r="10863" b="16376"/>
          <a:stretch/>
        </p:blipFill>
        <p:spPr>
          <a:xfrm rot="1767983">
            <a:off x="8218958" y="473155"/>
            <a:ext cx="1854500" cy="167325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98E9767-5DB3-4F22-AC22-B372F14E284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2" t="16699" r="10863" b="16376"/>
          <a:stretch/>
        </p:blipFill>
        <p:spPr>
          <a:xfrm rot="19832017" flipH="1">
            <a:off x="2777240" y="504553"/>
            <a:ext cx="1854500" cy="1673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144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A474C920-E4D4-486D-85C8-9859238540FD}"/>
              </a:ext>
            </a:extLst>
          </p:cNvPr>
          <p:cNvSpPr/>
          <p:nvPr/>
        </p:nvSpPr>
        <p:spPr>
          <a:xfrm>
            <a:off x="247650" y="190500"/>
            <a:ext cx="11696700" cy="647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宋体 CN" panose="02020400000000000000" pitchFamily="18" charset="-122"/>
              <a:ea typeface="思源宋体 CN" panose="02020400000000000000" pitchFamily="18" charset="-122"/>
            </a:endParaRP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A6F23B4D-9B28-42D5-904D-AA373C9438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028" y="1741993"/>
            <a:ext cx="1169669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  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Nhà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vua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hoàn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gươm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lại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cho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Long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Vương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. </a:t>
            </a: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32F819E9-53B6-4B30-AB51-5567CAE1F9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669" y="403860"/>
            <a:ext cx="42696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I. </a:t>
            </a:r>
            <a:r>
              <a:rPr lang="en-US" alt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Nhận</a:t>
            </a:r>
            <a:r>
              <a:rPr lang="en-US" alt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xét</a:t>
            </a:r>
            <a:endParaRPr lang="en-US" altLang="en-US" sz="36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9" name="Text Box 11">
            <a:extLst>
              <a:ext uri="{FF2B5EF4-FFF2-40B4-BE49-F238E27FC236}">
                <a16:creationId xmlns:a16="http://schemas.microsoft.com/office/drawing/2014/main" id="{1F1E21A1-D0DA-4E32-8318-183CDB10F6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669" y="1054835"/>
            <a:ext cx="578415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  Cho </a:t>
            </a:r>
            <a:r>
              <a:rPr lang="en-US" altLang="en-US" sz="3600" b="1" dirty="0" err="1">
                <a:solidFill>
                  <a:srgbClr val="00B050"/>
                </a:solidFill>
                <a:latin typeface="UTM Avo" panose="02040603050506020204" pitchFamily="18" charset="0"/>
              </a:rPr>
              <a:t>câu</a:t>
            </a:r>
            <a:r>
              <a:rPr lang="en-US" altLang="en-US" sz="3600" b="1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B050"/>
                </a:solidFill>
                <a:latin typeface="UTM Avo" panose="02040603050506020204" pitchFamily="18" charset="0"/>
              </a:rPr>
              <a:t>kể</a:t>
            </a:r>
            <a:r>
              <a:rPr lang="en-US" altLang="en-US" sz="3600" b="1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sau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đây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:</a:t>
            </a:r>
          </a:p>
        </p:txBody>
      </p:sp>
      <p:sp>
        <p:nvSpPr>
          <p:cNvPr id="14" name="Text Box 7">
            <a:extLst>
              <a:ext uri="{FF2B5EF4-FFF2-40B4-BE49-F238E27FC236}">
                <a16:creationId xmlns:a16="http://schemas.microsoft.com/office/drawing/2014/main" id="{F403087B-56E1-4F72-9667-72B90A4ABE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360" y="2643277"/>
            <a:ext cx="1119632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	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Hãy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chuyển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B050"/>
                </a:solidFill>
                <a:latin typeface="UTM Avo" panose="02040603050506020204" pitchFamily="18" charset="0"/>
              </a:rPr>
              <a:t>câu</a:t>
            </a:r>
            <a:r>
              <a:rPr lang="en-US" altLang="en-US" sz="3600" b="1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B050"/>
                </a:solidFill>
                <a:latin typeface="UTM Avo" panose="02040603050506020204" pitchFamily="18" charset="0"/>
              </a:rPr>
              <a:t>kể</a:t>
            </a:r>
            <a:r>
              <a:rPr lang="en-US" altLang="en-US" sz="3600" b="1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thành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câu</a:t>
            </a:r>
            <a:r>
              <a:rPr lang="en-US" alt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khiến</a:t>
            </a:r>
            <a:r>
              <a:rPr lang="en-US" alt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bằng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một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trong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những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cách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sau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: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7E55131-81F6-47CA-AA35-F76E14F898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455" y="2551567"/>
            <a:ext cx="1105054" cy="781159"/>
          </a:xfrm>
          <a:prstGeom prst="rect">
            <a:avLst/>
          </a:prstGeom>
        </p:spPr>
      </p:pic>
      <p:sp>
        <p:nvSpPr>
          <p:cNvPr id="16" name="Text Box 16">
            <a:extLst>
              <a:ext uri="{FF2B5EF4-FFF2-40B4-BE49-F238E27FC236}">
                <a16:creationId xmlns:a16="http://schemas.microsoft.com/office/drawing/2014/main" id="{238184AB-241B-4193-BBE0-AF2CB4C602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456" y="4103712"/>
            <a:ext cx="11471271" cy="692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3900" i="1" dirty="0" err="1">
                <a:solidFill>
                  <a:srgbClr val="002060"/>
                </a:solidFill>
                <a:latin typeface="UTM Avo" panose="02040603050506020204" pitchFamily="18" charset="0"/>
              </a:rPr>
              <a:t>Cách</a:t>
            </a:r>
            <a:r>
              <a:rPr lang="en-US" altLang="en-US" sz="3900" i="1" dirty="0">
                <a:solidFill>
                  <a:srgbClr val="002060"/>
                </a:solidFill>
                <a:latin typeface="UTM Avo" panose="02040603050506020204" pitchFamily="18" charset="0"/>
              </a:rPr>
              <a:t> 2:  </a:t>
            </a:r>
            <a:r>
              <a:rPr lang="en-US" altLang="en-US" sz="39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Thêm</a:t>
            </a:r>
            <a:r>
              <a:rPr lang="en-US" altLang="en-US" sz="39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9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đi</a:t>
            </a:r>
            <a:r>
              <a:rPr lang="en-US" altLang="en-US" sz="3900" b="1" dirty="0">
                <a:solidFill>
                  <a:srgbClr val="FF0000"/>
                </a:solidFill>
                <a:latin typeface="UTM Avo" panose="02040603050506020204" pitchFamily="18" charset="0"/>
              </a:rPr>
              <a:t>, </a:t>
            </a:r>
            <a:r>
              <a:rPr lang="en-US" altLang="en-US" sz="39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thôi</a:t>
            </a:r>
            <a:r>
              <a:rPr lang="en-US" altLang="en-US" sz="3900" b="1" dirty="0">
                <a:solidFill>
                  <a:srgbClr val="FF0000"/>
                </a:solidFill>
                <a:latin typeface="UTM Avo" panose="02040603050506020204" pitchFamily="18" charset="0"/>
              </a:rPr>
              <a:t>, </a:t>
            </a:r>
            <a:r>
              <a:rPr lang="en-US" altLang="en-US" sz="39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nào</a:t>
            </a:r>
            <a:r>
              <a:rPr lang="en-US" altLang="en-US" sz="3900" b="1" dirty="0">
                <a:solidFill>
                  <a:srgbClr val="FF0000"/>
                </a:solidFill>
                <a:latin typeface="UTM Avo" panose="02040603050506020204" pitchFamily="18" charset="0"/>
              </a:rPr>
              <a:t>, </a:t>
            </a:r>
            <a:r>
              <a:rPr lang="en-US" altLang="en-US" sz="3900" b="1" dirty="0">
                <a:solidFill>
                  <a:srgbClr val="002060"/>
                </a:solidFill>
                <a:latin typeface="UTM Avo" panose="02040603050506020204" pitchFamily="18" charset="0"/>
              </a:rPr>
              <a:t>… </a:t>
            </a:r>
            <a:r>
              <a:rPr lang="en-US" altLang="en-US" sz="39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vào</a:t>
            </a:r>
            <a:r>
              <a:rPr lang="en-US" altLang="en-US" sz="39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9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cuối</a:t>
            </a:r>
            <a:r>
              <a:rPr lang="en-US" altLang="en-US" sz="39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9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câu</a:t>
            </a:r>
            <a:r>
              <a:rPr lang="en-US" altLang="en-US" sz="3900" b="1" dirty="0">
                <a:solidFill>
                  <a:srgbClr val="002060"/>
                </a:solidFill>
                <a:latin typeface="UTM Avo" panose="02040603050506020204" pitchFamily="18" charset="0"/>
              </a:rPr>
              <a:t>.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1DA3C76-C5B1-41C8-9512-F38D11479114}"/>
              </a:ext>
            </a:extLst>
          </p:cNvPr>
          <p:cNvGrpSpPr/>
          <p:nvPr/>
        </p:nvGrpSpPr>
        <p:grpSpPr>
          <a:xfrm>
            <a:off x="184178" y="5080000"/>
            <a:ext cx="11835101" cy="1781077"/>
            <a:chOff x="194339" y="5056628"/>
            <a:chExt cx="11803322" cy="1804449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207199CA-3C24-45CA-9E3A-6D47D9FB0A0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8270" y="5056628"/>
              <a:ext cx="7199391" cy="1801372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1ADA6E16-9BA8-4092-A85C-F5A776C008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4819"/>
            <a:stretch/>
          </p:blipFill>
          <p:spPr>
            <a:xfrm>
              <a:off x="194339" y="5059705"/>
              <a:ext cx="4692621" cy="18013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47859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1FFB8ACB-D61D-4E1F-B7B7-F610CDF69BB0}"/>
              </a:ext>
            </a:extLst>
          </p:cNvPr>
          <p:cNvSpPr/>
          <p:nvPr/>
        </p:nvSpPr>
        <p:spPr>
          <a:xfrm>
            <a:off x="247650" y="190500"/>
            <a:ext cx="11696700" cy="647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宋体 CN" panose="02020400000000000000" pitchFamily="18" charset="-122"/>
              <a:ea typeface="思源宋体 CN" panose="02020400000000000000" pitchFamily="18" charset="-122"/>
            </a:endParaRPr>
          </a:p>
        </p:txBody>
      </p:sp>
      <p:sp>
        <p:nvSpPr>
          <p:cNvPr id="17" name="Text Box 16">
            <a:extLst>
              <a:ext uri="{FF2B5EF4-FFF2-40B4-BE49-F238E27FC236}">
                <a16:creationId xmlns:a16="http://schemas.microsoft.com/office/drawing/2014/main" id="{FBF09512-2EBD-49E9-953F-7EB35E4A8E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364" y="852512"/>
            <a:ext cx="11471271" cy="692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3900" i="1" dirty="0" err="1">
                <a:solidFill>
                  <a:srgbClr val="002060"/>
                </a:solidFill>
                <a:latin typeface="UTM Avo" panose="02040603050506020204" pitchFamily="18" charset="0"/>
              </a:rPr>
              <a:t>Cách</a:t>
            </a:r>
            <a:r>
              <a:rPr lang="en-US" altLang="en-US" sz="3900" i="1" dirty="0">
                <a:solidFill>
                  <a:srgbClr val="002060"/>
                </a:solidFill>
                <a:latin typeface="UTM Avo" panose="02040603050506020204" pitchFamily="18" charset="0"/>
              </a:rPr>
              <a:t> 2:  </a:t>
            </a:r>
            <a:r>
              <a:rPr lang="en-US" altLang="en-US" sz="39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Thêm</a:t>
            </a:r>
            <a:r>
              <a:rPr lang="en-US" altLang="en-US" sz="39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9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đi</a:t>
            </a:r>
            <a:r>
              <a:rPr lang="en-US" altLang="en-US" sz="3900" b="1" dirty="0">
                <a:solidFill>
                  <a:srgbClr val="FF0000"/>
                </a:solidFill>
                <a:latin typeface="UTM Avo" panose="02040603050506020204" pitchFamily="18" charset="0"/>
              </a:rPr>
              <a:t>, </a:t>
            </a:r>
            <a:r>
              <a:rPr lang="en-US" altLang="en-US" sz="39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thôi</a:t>
            </a:r>
            <a:r>
              <a:rPr lang="en-US" altLang="en-US" sz="3900" b="1" dirty="0">
                <a:solidFill>
                  <a:srgbClr val="FF0000"/>
                </a:solidFill>
                <a:latin typeface="UTM Avo" panose="02040603050506020204" pitchFamily="18" charset="0"/>
              </a:rPr>
              <a:t>, </a:t>
            </a:r>
            <a:r>
              <a:rPr lang="en-US" altLang="en-US" sz="39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nào</a:t>
            </a:r>
            <a:r>
              <a:rPr lang="en-US" altLang="en-US" sz="3900" b="1" dirty="0">
                <a:solidFill>
                  <a:srgbClr val="FF0000"/>
                </a:solidFill>
                <a:latin typeface="UTM Avo" panose="02040603050506020204" pitchFamily="18" charset="0"/>
              </a:rPr>
              <a:t>, </a:t>
            </a:r>
            <a:r>
              <a:rPr lang="en-US" altLang="en-US" sz="3900" b="1" dirty="0">
                <a:solidFill>
                  <a:srgbClr val="002060"/>
                </a:solidFill>
                <a:latin typeface="UTM Avo" panose="02040603050506020204" pitchFamily="18" charset="0"/>
              </a:rPr>
              <a:t>… </a:t>
            </a:r>
            <a:r>
              <a:rPr lang="en-US" altLang="en-US" sz="39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vào</a:t>
            </a:r>
            <a:r>
              <a:rPr lang="en-US" altLang="en-US" sz="39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9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cuối</a:t>
            </a:r>
            <a:r>
              <a:rPr lang="en-US" altLang="en-US" sz="39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9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câu</a:t>
            </a:r>
            <a:r>
              <a:rPr lang="en-US" altLang="en-US" sz="3900" b="1" dirty="0">
                <a:solidFill>
                  <a:srgbClr val="002060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5" name="Text Box 9">
            <a:extLst>
              <a:ext uri="{FF2B5EF4-FFF2-40B4-BE49-F238E27FC236}">
                <a16:creationId xmlns:a16="http://schemas.microsoft.com/office/drawing/2014/main" id="{432BF582-82C4-4D2C-AA32-1498434296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194" y="1678701"/>
            <a:ext cx="11293156" cy="2875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342900" indent="-342900">
              <a:spcBef>
                <a:spcPct val="50000"/>
              </a:spcBef>
            </a:pP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+ </a:t>
            </a:r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Nhà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vua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hoàn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gươm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lại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cho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Long </a:t>
            </a:r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Vương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đi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.</a:t>
            </a:r>
          </a:p>
          <a:p>
            <a:pPr marL="342900" indent="-342900">
              <a:spcBef>
                <a:spcPct val="50000"/>
              </a:spcBef>
            </a:pP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+ </a:t>
            </a:r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Nhà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vua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hoàn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gươm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lại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cho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Long </a:t>
            </a:r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Vương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thôi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.</a:t>
            </a:r>
          </a:p>
          <a:p>
            <a:pPr marL="342900" indent="-342900">
              <a:spcBef>
                <a:spcPct val="50000"/>
              </a:spcBef>
            </a:pP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+ </a:t>
            </a:r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Nhà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vua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hoàn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gươm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lại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cho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Long </a:t>
            </a:r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Vương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nào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.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E68F827-47AB-40DE-9822-160248E1E6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40" y="4013201"/>
            <a:ext cx="11897444" cy="2976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504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A474C920-E4D4-486D-85C8-9859238540FD}"/>
              </a:ext>
            </a:extLst>
          </p:cNvPr>
          <p:cNvSpPr/>
          <p:nvPr/>
        </p:nvSpPr>
        <p:spPr>
          <a:xfrm>
            <a:off x="247650" y="190500"/>
            <a:ext cx="11696700" cy="647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宋体 CN" panose="02020400000000000000" pitchFamily="18" charset="-122"/>
              <a:ea typeface="思源宋体 CN" panose="02020400000000000000" pitchFamily="18" charset="-122"/>
            </a:endParaRP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A6F23B4D-9B28-42D5-904D-AA373C9438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028" y="1741993"/>
            <a:ext cx="1169669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  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Nhà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vua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hoàn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gươm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lại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cho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Long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Vương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. </a:t>
            </a: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32F819E9-53B6-4B30-AB51-5567CAE1F9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669" y="403860"/>
            <a:ext cx="42696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I. </a:t>
            </a:r>
            <a:r>
              <a:rPr lang="en-US" alt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Nhận</a:t>
            </a:r>
            <a:r>
              <a:rPr lang="en-US" alt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xét</a:t>
            </a:r>
            <a:endParaRPr lang="en-US" altLang="en-US" sz="36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9" name="Text Box 11">
            <a:extLst>
              <a:ext uri="{FF2B5EF4-FFF2-40B4-BE49-F238E27FC236}">
                <a16:creationId xmlns:a16="http://schemas.microsoft.com/office/drawing/2014/main" id="{1F1E21A1-D0DA-4E32-8318-183CDB10F6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669" y="1054835"/>
            <a:ext cx="578415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  Cho </a:t>
            </a:r>
            <a:r>
              <a:rPr lang="en-US" altLang="en-US" sz="3600" b="1" dirty="0" err="1">
                <a:solidFill>
                  <a:srgbClr val="00B050"/>
                </a:solidFill>
                <a:latin typeface="UTM Avo" panose="02040603050506020204" pitchFamily="18" charset="0"/>
              </a:rPr>
              <a:t>câu</a:t>
            </a:r>
            <a:r>
              <a:rPr lang="en-US" altLang="en-US" sz="3600" b="1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B050"/>
                </a:solidFill>
                <a:latin typeface="UTM Avo" panose="02040603050506020204" pitchFamily="18" charset="0"/>
              </a:rPr>
              <a:t>kể</a:t>
            </a:r>
            <a:r>
              <a:rPr lang="en-US" altLang="en-US" sz="3600" b="1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sau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đây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:</a:t>
            </a:r>
          </a:p>
        </p:txBody>
      </p:sp>
      <p:sp>
        <p:nvSpPr>
          <p:cNvPr id="14" name="Text Box 7">
            <a:extLst>
              <a:ext uri="{FF2B5EF4-FFF2-40B4-BE49-F238E27FC236}">
                <a16:creationId xmlns:a16="http://schemas.microsoft.com/office/drawing/2014/main" id="{F403087B-56E1-4F72-9667-72B90A4ABE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360" y="2643277"/>
            <a:ext cx="1119632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	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Hãy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chuyển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B050"/>
                </a:solidFill>
                <a:latin typeface="UTM Avo" panose="02040603050506020204" pitchFamily="18" charset="0"/>
              </a:rPr>
              <a:t>câu</a:t>
            </a:r>
            <a:r>
              <a:rPr lang="en-US" altLang="en-US" sz="3600" b="1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B050"/>
                </a:solidFill>
                <a:latin typeface="UTM Avo" panose="02040603050506020204" pitchFamily="18" charset="0"/>
              </a:rPr>
              <a:t>kể</a:t>
            </a:r>
            <a:r>
              <a:rPr lang="en-US" altLang="en-US" sz="3600" b="1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thành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câu</a:t>
            </a:r>
            <a:r>
              <a:rPr lang="en-US" alt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khiến</a:t>
            </a:r>
            <a:r>
              <a:rPr lang="en-US" alt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bằng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một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trong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những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cách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sau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: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7E55131-81F6-47CA-AA35-F76E14F898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455" y="2551567"/>
            <a:ext cx="1105054" cy="781159"/>
          </a:xfrm>
          <a:prstGeom prst="rect">
            <a:avLst/>
          </a:prstGeom>
        </p:spPr>
      </p:pic>
      <p:sp>
        <p:nvSpPr>
          <p:cNvPr id="16" name="Text Box 16">
            <a:extLst>
              <a:ext uri="{FF2B5EF4-FFF2-40B4-BE49-F238E27FC236}">
                <a16:creationId xmlns:a16="http://schemas.microsoft.com/office/drawing/2014/main" id="{238184AB-241B-4193-BBE0-AF2CB4C602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456" y="4103712"/>
            <a:ext cx="11471271" cy="2192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3900" i="1" dirty="0" err="1">
                <a:solidFill>
                  <a:srgbClr val="002060"/>
                </a:solidFill>
                <a:latin typeface="UTM Avo" panose="02040603050506020204" pitchFamily="18" charset="0"/>
              </a:rPr>
              <a:t>Cách</a:t>
            </a:r>
            <a:r>
              <a:rPr lang="en-US" altLang="en-US" sz="3900" i="1" dirty="0">
                <a:solidFill>
                  <a:srgbClr val="002060"/>
                </a:solidFill>
                <a:latin typeface="UTM Avo" panose="02040603050506020204" pitchFamily="18" charset="0"/>
              </a:rPr>
              <a:t> 3: </a:t>
            </a:r>
            <a:r>
              <a:rPr lang="en-US" altLang="en-US" sz="39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Thêm</a:t>
            </a:r>
            <a:r>
              <a:rPr lang="en-US" altLang="en-US" sz="39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9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đề</a:t>
            </a:r>
            <a:r>
              <a:rPr lang="en-US" altLang="en-US" sz="39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9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nghị</a:t>
            </a:r>
            <a:r>
              <a:rPr lang="en-US" altLang="en-US" sz="3900" b="1" dirty="0">
                <a:solidFill>
                  <a:srgbClr val="FF0000"/>
                </a:solidFill>
                <a:latin typeface="UTM Avo" panose="02040603050506020204" pitchFamily="18" charset="0"/>
              </a:rPr>
              <a:t>, </a:t>
            </a:r>
            <a:r>
              <a:rPr lang="en-US" altLang="en-US" sz="39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xin</a:t>
            </a:r>
            <a:r>
              <a:rPr lang="en-US" altLang="en-US" sz="3900" b="1" dirty="0">
                <a:solidFill>
                  <a:srgbClr val="FF0000"/>
                </a:solidFill>
                <a:latin typeface="UTM Avo" panose="02040603050506020204" pitchFamily="18" charset="0"/>
              </a:rPr>
              <a:t>, </a:t>
            </a:r>
            <a:r>
              <a:rPr lang="en-US" altLang="en-US" sz="39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mong</a:t>
            </a:r>
            <a:r>
              <a:rPr lang="en-US" altLang="en-US" sz="3900" b="1" dirty="0">
                <a:solidFill>
                  <a:srgbClr val="FF0000"/>
                </a:solidFill>
                <a:latin typeface="UTM Avo" panose="02040603050506020204" pitchFamily="18" charset="0"/>
              </a:rPr>
              <a:t>,</a:t>
            </a:r>
            <a:r>
              <a:rPr lang="en-US" altLang="en-US" sz="3900" b="1" dirty="0">
                <a:solidFill>
                  <a:srgbClr val="002060"/>
                </a:solidFill>
                <a:latin typeface="UTM Avo" panose="02040603050506020204" pitchFamily="18" charset="0"/>
              </a:rPr>
              <a:t> … </a:t>
            </a:r>
            <a:r>
              <a:rPr lang="en-US" altLang="en-US" sz="39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vào</a:t>
            </a:r>
            <a:r>
              <a:rPr lang="en-US" altLang="en-US" sz="39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9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đầu</a:t>
            </a:r>
            <a:r>
              <a:rPr lang="en-US" altLang="en-US" sz="39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9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câu</a:t>
            </a:r>
            <a:r>
              <a:rPr lang="en-US" altLang="en-US" sz="3900" b="1" dirty="0">
                <a:solidFill>
                  <a:srgbClr val="002060"/>
                </a:solidFill>
                <a:latin typeface="UTM Avo" panose="02040603050506020204" pitchFamily="18" charset="0"/>
              </a:rPr>
              <a:t>.</a:t>
            </a:r>
          </a:p>
          <a:p>
            <a:pPr algn="just">
              <a:spcBef>
                <a:spcPct val="50000"/>
              </a:spcBef>
            </a:pPr>
            <a:endParaRPr lang="en-US" altLang="en-US" sz="3900" b="1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1DA3C76-C5B1-41C8-9512-F38D11479114}"/>
              </a:ext>
            </a:extLst>
          </p:cNvPr>
          <p:cNvGrpSpPr/>
          <p:nvPr/>
        </p:nvGrpSpPr>
        <p:grpSpPr>
          <a:xfrm>
            <a:off x="184178" y="5080000"/>
            <a:ext cx="11835101" cy="1781077"/>
            <a:chOff x="194339" y="5056628"/>
            <a:chExt cx="11803322" cy="1804449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207199CA-3C24-45CA-9E3A-6D47D9FB0A0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8270" y="5056628"/>
              <a:ext cx="7199391" cy="1801372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1ADA6E16-9BA8-4092-A85C-F5A776C008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4819"/>
            <a:stretch/>
          </p:blipFill>
          <p:spPr>
            <a:xfrm>
              <a:off x="194339" y="5059705"/>
              <a:ext cx="4692621" cy="18013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99877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1FFB8ACB-D61D-4E1F-B7B7-F610CDF69BB0}"/>
              </a:ext>
            </a:extLst>
          </p:cNvPr>
          <p:cNvSpPr/>
          <p:nvPr/>
        </p:nvSpPr>
        <p:spPr>
          <a:xfrm>
            <a:off x="247650" y="190500"/>
            <a:ext cx="11696700" cy="647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宋体 CN" panose="02020400000000000000" pitchFamily="18" charset="-122"/>
              <a:ea typeface="思源宋体 CN" panose="02020400000000000000" pitchFamily="18" charset="-122"/>
            </a:endParaRPr>
          </a:p>
        </p:txBody>
      </p:sp>
      <p:sp>
        <p:nvSpPr>
          <p:cNvPr id="7" name="Text Box 16">
            <a:extLst>
              <a:ext uri="{FF2B5EF4-FFF2-40B4-BE49-F238E27FC236}">
                <a16:creationId xmlns:a16="http://schemas.microsoft.com/office/drawing/2014/main" id="{842DEF44-4022-43D0-8A62-D4C8F30E29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544" y="476592"/>
            <a:ext cx="11471271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3900" i="1" dirty="0" err="1">
                <a:solidFill>
                  <a:srgbClr val="002060"/>
                </a:solidFill>
                <a:latin typeface="UTM Avo" panose="02040603050506020204" pitchFamily="18" charset="0"/>
              </a:rPr>
              <a:t>Cách</a:t>
            </a:r>
            <a:r>
              <a:rPr lang="en-US" altLang="en-US" sz="3900" i="1" dirty="0">
                <a:solidFill>
                  <a:srgbClr val="002060"/>
                </a:solidFill>
                <a:latin typeface="UTM Avo" panose="02040603050506020204" pitchFamily="18" charset="0"/>
              </a:rPr>
              <a:t> 3: </a:t>
            </a:r>
            <a:r>
              <a:rPr lang="en-US" altLang="en-US" sz="39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Thêm</a:t>
            </a:r>
            <a:r>
              <a:rPr lang="en-US" altLang="en-US" sz="39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9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đề</a:t>
            </a:r>
            <a:r>
              <a:rPr lang="en-US" altLang="en-US" sz="39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9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nghị</a:t>
            </a:r>
            <a:r>
              <a:rPr lang="en-US" altLang="en-US" sz="3900" b="1" dirty="0">
                <a:solidFill>
                  <a:srgbClr val="FF0000"/>
                </a:solidFill>
                <a:latin typeface="UTM Avo" panose="02040603050506020204" pitchFamily="18" charset="0"/>
              </a:rPr>
              <a:t>, </a:t>
            </a:r>
            <a:r>
              <a:rPr lang="en-US" altLang="en-US" sz="39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xin</a:t>
            </a:r>
            <a:r>
              <a:rPr lang="en-US" altLang="en-US" sz="3900" b="1" dirty="0">
                <a:solidFill>
                  <a:srgbClr val="FF0000"/>
                </a:solidFill>
                <a:latin typeface="UTM Avo" panose="02040603050506020204" pitchFamily="18" charset="0"/>
              </a:rPr>
              <a:t>, </a:t>
            </a:r>
            <a:r>
              <a:rPr lang="en-US" altLang="en-US" sz="39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mong</a:t>
            </a:r>
            <a:r>
              <a:rPr lang="en-US" altLang="en-US" sz="3900" b="1" dirty="0">
                <a:solidFill>
                  <a:srgbClr val="FF0000"/>
                </a:solidFill>
                <a:latin typeface="UTM Avo" panose="02040603050506020204" pitchFamily="18" charset="0"/>
              </a:rPr>
              <a:t>,</a:t>
            </a:r>
            <a:r>
              <a:rPr lang="en-US" altLang="en-US" sz="3900" b="1" dirty="0">
                <a:solidFill>
                  <a:srgbClr val="002060"/>
                </a:solidFill>
                <a:latin typeface="UTM Avo" panose="02040603050506020204" pitchFamily="18" charset="0"/>
              </a:rPr>
              <a:t> … </a:t>
            </a:r>
            <a:r>
              <a:rPr lang="en-US" altLang="en-US" sz="39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vào</a:t>
            </a:r>
            <a:r>
              <a:rPr lang="en-US" altLang="en-US" sz="39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9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đầu</a:t>
            </a:r>
            <a:r>
              <a:rPr lang="en-US" altLang="en-US" sz="39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9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câu</a:t>
            </a:r>
            <a:r>
              <a:rPr lang="en-US" altLang="en-US" sz="3900" b="1" dirty="0">
                <a:solidFill>
                  <a:srgbClr val="002060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9" name="Text Box 14">
            <a:extLst>
              <a:ext uri="{FF2B5EF4-FFF2-40B4-BE49-F238E27FC236}">
                <a16:creationId xmlns:a16="http://schemas.microsoft.com/office/drawing/2014/main" id="{BB1EC9AE-221A-42E5-82BA-14D61D8FCB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579" y="1862306"/>
            <a:ext cx="11907520" cy="2567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+ </a:t>
            </a:r>
            <a:r>
              <a:rPr lang="en-US" alt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Đề</a:t>
            </a:r>
            <a:r>
              <a:rPr lang="en-US" alt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nghị</a:t>
            </a:r>
            <a:r>
              <a:rPr lang="en-US" alt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nhà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vua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hoàn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gươm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lại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cho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Long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Vương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.</a:t>
            </a:r>
          </a:p>
          <a:p>
            <a:pPr algn="just">
              <a:spcBef>
                <a:spcPct val="50000"/>
              </a:spcBef>
              <a:buFontTx/>
              <a:buNone/>
            </a:pPr>
            <a:r>
              <a:rPr lang="vi-VN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+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vi-VN" alt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Xin</a:t>
            </a:r>
            <a:r>
              <a:rPr lang="vi-VN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nhà vua hoàn gươm lại cho Long Vương.</a:t>
            </a:r>
            <a:endParaRPr lang="en-US" altLang="en-US" sz="3600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pPr algn="just">
              <a:spcBef>
                <a:spcPct val="50000"/>
              </a:spcBef>
              <a:buFontTx/>
              <a:buNone/>
            </a:pPr>
            <a:r>
              <a:rPr lang="vi-VN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+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vi-VN" alt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Mong</a:t>
            </a:r>
            <a:r>
              <a:rPr lang="vi-VN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nhà vua hoàn gươm lại cho Long Vương. </a:t>
            </a:r>
            <a:endParaRPr lang="en-US" altLang="en-US" sz="3600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pPr algn="just">
              <a:spcBef>
                <a:spcPct val="50000"/>
              </a:spcBef>
              <a:buFontTx/>
              <a:buNone/>
            </a:pPr>
            <a:endParaRPr lang="vi-VN" altLang="en-US" sz="3600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pPr algn="just">
              <a:spcBef>
                <a:spcPct val="50000"/>
              </a:spcBef>
              <a:buFontTx/>
              <a:buNone/>
            </a:pPr>
            <a:endParaRPr lang="en-US" altLang="en-US" sz="3600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79F4364-5CD3-4BD6-B225-6E23923843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40" y="4013201"/>
            <a:ext cx="11897444" cy="2976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777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A474C920-E4D4-486D-85C8-9859238540FD}"/>
              </a:ext>
            </a:extLst>
          </p:cNvPr>
          <p:cNvSpPr/>
          <p:nvPr/>
        </p:nvSpPr>
        <p:spPr>
          <a:xfrm>
            <a:off x="247650" y="190500"/>
            <a:ext cx="11696700" cy="647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宋体 CN" panose="02020400000000000000" pitchFamily="18" charset="-122"/>
              <a:ea typeface="思源宋体 CN" panose="02020400000000000000" pitchFamily="18" charset="-122"/>
            </a:endParaRP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A6F23B4D-9B28-42D5-904D-AA373C9438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028" y="1741993"/>
            <a:ext cx="1169669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  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Nhà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vua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hoàn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gươm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lại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cho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Long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Vương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. </a:t>
            </a: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32F819E9-53B6-4B30-AB51-5567CAE1F9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669" y="403860"/>
            <a:ext cx="42696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I. </a:t>
            </a:r>
            <a:r>
              <a:rPr lang="en-US" alt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Nhận</a:t>
            </a:r>
            <a:r>
              <a:rPr lang="en-US" alt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xét</a:t>
            </a:r>
            <a:endParaRPr lang="en-US" altLang="en-US" sz="36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9" name="Text Box 11">
            <a:extLst>
              <a:ext uri="{FF2B5EF4-FFF2-40B4-BE49-F238E27FC236}">
                <a16:creationId xmlns:a16="http://schemas.microsoft.com/office/drawing/2014/main" id="{1F1E21A1-D0DA-4E32-8318-183CDB10F6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669" y="1054835"/>
            <a:ext cx="578415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  Cho </a:t>
            </a:r>
            <a:r>
              <a:rPr lang="en-US" altLang="en-US" sz="3600" b="1" dirty="0" err="1">
                <a:solidFill>
                  <a:srgbClr val="00B050"/>
                </a:solidFill>
                <a:latin typeface="UTM Avo" panose="02040603050506020204" pitchFamily="18" charset="0"/>
              </a:rPr>
              <a:t>câu</a:t>
            </a:r>
            <a:r>
              <a:rPr lang="en-US" altLang="en-US" sz="3600" b="1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B050"/>
                </a:solidFill>
                <a:latin typeface="UTM Avo" panose="02040603050506020204" pitchFamily="18" charset="0"/>
              </a:rPr>
              <a:t>kể</a:t>
            </a:r>
            <a:r>
              <a:rPr lang="en-US" altLang="en-US" sz="3600" b="1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sau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đây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:</a:t>
            </a:r>
          </a:p>
        </p:txBody>
      </p:sp>
      <p:sp>
        <p:nvSpPr>
          <p:cNvPr id="14" name="Text Box 7">
            <a:extLst>
              <a:ext uri="{FF2B5EF4-FFF2-40B4-BE49-F238E27FC236}">
                <a16:creationId xmlns:a16="http://schemas.microsoft.com/office/drawing/2014/main" id="{F403087B-56E1-4F72-9667-72B90A4ABE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360" y="2643277"/>
            <a:ext cx="1119632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	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Hãy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chuyển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B050"/>
                </a:solidFill>
                <a:latin typeface="UTM Avo" panose="02040603050506020204" pitchFamily="18" charset="0"/>
              </a:rPr>
              <a:t>câu</a:t>
            </a:r>
            <a:r>
              <a:rPr lang="en-US" altLang="en-US" sz="3600" b="1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B050"/>
                </a:solidFill>
                <a:latin typeface="UTM Avo" panose="02040603050506020204" pitchFamily="18" charset="0"/>
              </a:rPr>
              <a:t>kể</a:t>
            </a:r>
            <a:r>
              <a:rPr lang="en-US" altLang="en-US" sz="3600" b="1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thành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câu</a:t>
            </a:r>
            <a:r>
              <a:rPr lang="en-US" alt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khiến</a:t>
            </a:r>
            <a:r>
              <a:rPr lang="en-US" alt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bằng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một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trong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những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cách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sau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: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7E55131-81F6-47CA-AA35-F76E14F898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455" y="2551567"/>
            <a:ext cx="1105054" cy="781159"/>
          </a:xfrm>
          <a:prstGeom prst="rect">
            <a:avLst/>
          </a:prstGeom>
        </p:spPr>
      </p:pic>
      <p:sp>
        <p:nvSpPr>
          <p:cNvPr id="16" name="Text Box 16">
            <a:extLst>
              <a:ext uri="{FF2B5EF4-FFF2-40B4-BE49-F238E27FC236}">
                <a16:creationId xmlns:a16="http://schemas.microsoft.com/office/drawing/2014/main" id="{238184AB-241B-4193-BBE0-AF2CB4C602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456" y="4103712"/>
            <a:ext cx="1147127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4800" i="1" dirty="0" err="1">
                <a:solidFill>
                  <a:srgbClr val="002060"/>
                </a:solidFill>
                <a:latin typeface="UTM Avo" panose="02040603050506020204" pitchFamily="18" charset="0"/>
              </a:rPr>
              <a:t>Cách</a:t>
            </a:r>
            <a:r>
              <a:rPr lang="en-US" altLang="en-US" sz="4800" i="1" dirty="0">
                <a:solidFill>
                  <a:srgbClr val="002060"/>
                </a:solidFill>
                <a:latin typeface="UTM Avo" panose="02040603050506020204" pitchFamily="18" charset="0"/>
              </a:rPr>
              <a:t> 4:  </a:t>
            </a:r>
            <a:r>
              <a:rPr lang="en-US" altLang="en-US" sz="4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Thay</a:t>
            </a:r>
            <a:r>
              <a:rPr lang="en-US" altLang="en-US" sz="4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đổi</a:t>
            </a:r>
            <a:r>
              <a:rPr lang="en-US" altLang="en-US" sz="4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giọng</a:t>
            </a:r>
            <a:r>
              <a:rPr lang="en-US" altLang="en-US" sz="4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điệu</a:t>
            </a:r>
            <a:r>
              <a:rPr lang="en-US" altLang="en-US" sz="4800" b="1" dirty="0">
                <a:solidFill>
                  <a:srgbClr val="002060"/>
                </a:solidFill>
                <a:latin typeface="UTM Avo" panose="02040603050506020204" pitchFamily="18" charset="0"/>
              </a:rPr>
              <a:t>.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1DA3C76-C5B1-41C8-9512-F38D11479114}"/>
              </a:ext>
            </a:extLst>
          </p:cNvPr>
          <p:cNvGrpSpPr/>
          <p:nvPr/>
        </p:nvGrpSpPr>
        <p:grpSpPr>
          <a:xfrm>
            <a:off x="184178" y="5080000"/>
            <a:ext cx="11835101" cy="1781077"/>
            <a:chOff x="194339" y="5056628"/>
            <a:chExt cx="11803322" cy="1804449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207199CA-3C24-45CA-9E3A-6D47D9FB0A0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8270" y="5056628"/>
              <a:ext cx="7199391" cy="1801372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1ADA6E16-9BA8-4092-A85C-F5A776C008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4819"/>
            <a:stretch/>
          </p:blipFill>
          <p:spPr>
            <a:xfrm>
              <a:off x="194339" y="5059705"/>
              <a:ext cx="4692621" cy="18013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30605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1FFB8ACB-D61D-4E1F-B7B7-F610CDF69BB0}"/>
              </a:ext>
            </a:extLst>
          </p:cNvPr>
          <p:cNvSpPr/>
          <p:nvPr/>
        </p:nvSpPr>
        <p:spPr>
          <a:xfrm>
            <a:off x="247650" y="190500"/>
            <a:ext cx="11696700" cy="647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宋体 CN" panose="02020400000000000000" pitchFamily="18" charset="-122"/>
              <a:ea typeface="思源宋体 CN" panose="02020400000000000000" pitchFamily="18" charset="-122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EA7CA5-C93B-46F0-809F-C1AE7A3B2B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63" b="25481"/>
          <a:stretch/>
        </p:blipFill>
        <p:spPr>
          <a:xfrm>
            <a:off x="-360680" y="0"/>
            <a:ext cx="13059344" cy="673281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7BBCCE6-8F14-451F-B23B-3D46B11B0454}"/>
              </a:ext>
            </a:extLst>
          </p:cNvPr>
          <p:cNvSpPr txBox="1"/>
          <p:nvPr/>
        </p:nvSpPr>
        <p:spPr>
          <a:xfrm>
            <a:off x="2092292" y="2489246"/>
            <a:ext cx="81534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en-US" sz="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Có</a:t>
            </a:r>
            <a:r>
              <a:rPr lang="en-US" alt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những</a:t>
            </a:r>
            <a:r>
              <a:rPr lang="en-US" alt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cách</a:t>
            </a:r>
            <a:r>
              <a:rPr lang="en-US" alt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nào</a:t>
            </a:r>
            <a:r>
              <a:rPr lang="en-US" alt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để</a:t>
            </a:r>
            <a:r>
              <a:rPr lang="en-US" alt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đặt</a:t>
            </a:r>
            <a:r>
              <a:rPr lang="en-US" alt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câu</a:t>
            </a:r>
            <a:r>
              <a:rPr lang="en-US" alt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khiến</a:t>
            </a:r>
            <a:r>
              <a:rPr lang="en-US" alt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?</a:t>
            </a:r>
            <a:endParaRPr lang="vi-VN" alt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085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614D4D02-629C-4479-A618-0E535AC7BCEC}"/>
              </a:ext>
            </a:extLst>
          </p:cNvPr>
          <p:cNvSpPr/>
          <p:nvPr/>
        </p:nvSpPr>
        <p:spPr>
          <a:xfrm>
            <a:off x="247650" y="190500"/>
            <a:ext cx="11696700" cy="647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宋体 CN" panose="02020400000000000000" pitchFamily="18" charset="-122"/>
              <a:ea typeface="思源宋体 CN" panose="02020400000000000000" pitchFamily="18" charset="-122"/>
            </a:endParaRPr>
          </a:p>
        </p:txBody>
      </p:sp>
      <p:sp>
        <p:nvSpPr>
          <p:cNvPr id="28" name="Text Box 10">
            <a:extLst>
              <a:ext uri="{FF2B5EF4-FFF2-40B4-BE49-F238E27FC236}">
                <a16:creationId xmlns:a16="http://schemas.microsoft.com/office/drawing/2014/main" id="{9832DE25-57C4-4410-8BEB-92D7007DFD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650" y="190500"/>
            <a:ext cx="522732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5400" b="1" dirty="0">
                <a:solidFill>
                  <a:srgbClr val="FF0000"/>
                </a:solidFill>
                <a:latin typeface="UTM Avo" panose="02040603050506020204" pitchFamily="18" charset="0"/>
              </a:rPr>
              <a:t>II. </a:t>
            </a:r>
            <a:r>
              <a:rPr lang="en-US" altLang="en-US" sz="5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Ghi</a:t>
            </a:r>
            <a:r>
              <a:rPr lang="en-US" altLang="en-US" sz="5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5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nhớ</a:t>
            </a:r>
            <a:endParaRPr lang="en-US" altLang="en-US" sz="5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88536ED-66E5-4B46-A256-FB93182B0AAE}"/>
              </a:ext>
            </a:extLst>
          </p:cNvPr>
          <p:cNvSpPr txBox="1"/>
          <p:nvPr/>
        </p:nvSpPr>
        <p:spPr>
          <a:xfrm>
            <a:off x="349250" y="1198513"/>
            <a:ext cx="11348720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altLang="en-US" sz="34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Muốn</a:t>
            </a:r>
            <a:r>
              <a:rPr lang="en-US" altLang="en-US" sz="34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4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đặt</a:t>
            </a:r>
            <a:r>
              <a:rPr lang="en-US" altLang="en-US" sz="34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4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câu</a:t>
            </a:r>
            <a:r>
              <a:rPr lang="en-US" altLang="en-US" sz="34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4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khiến</a:t>
            </a:r>
            <a:r>
              <a:rPr lang="en-US" altLang="en-US" sz="3400" b="1" dirty="0">
                <a:solidFill>
                  <a:srgbClr val="002060"/>
                </a:solidFill>
                <a:latin typeface="UTM Avo" panose="02040603050506020204" pitchFamily="18" charset="0"/>
              </a:rPr>
              <a:t>, </a:t>
            </a:r>
            <a:r>
              <a:rPr lang="en-US" altLang="en-US" sz="34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có</a:t>
            </a:r>
            <a:r>
              <a:rPr lang="en-US" altLang="en-US" sz="34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4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thể</a:t>
            </a:r>
            <a:r>
              <a:rPr lang="en-US" altLang="en-US" sz="34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4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dùng</a:t>
            </a:r>
            <a:r>
              <a:rPr lang="en-US" altLang="en-US" sz="34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4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một</a:t>
            </a:r>
            <a:r>
              <a:rPr lang="en-US" altLang="en-US" sz="34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4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trong</a:t>
            </a:r>
            <a:r>
              <a:rPr lang="en-US" altLang="en-US" sz="34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4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những</a:t>
            </a:r>
            <a:r>
              <a:rPr lang="en-US" altLang="en-US" sz="34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4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cách</a:t>
            </a:r>
            <a:r>
              <a:rPr lang="en-US" altLang="en-US" sz="34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4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sau</a:t>
            </a:r>
            <a:r>
              <a:rPr lang="en-US" altLang="en-US" sz="3400" b="1" dirty="0">
                <a:solidFill>
                  <a:srgbClr val="002060"/>
                </a:solidFill>
                <a:latin typeface="UTM Avo" panose="02040603050506020204" pitchFamily="18" charset="0"/>
              </a:rPr>
              <a:t>:</a:t>
            </a:r>
          </a:p>
          <a:p>
            <a:pPr algn="just" eaLnBrk="1" hangingPunct="1">
              <a:spcBef>
                <a:spcPts val="600"/>
              </a:spcBef>
              <a:spcAft>
                <a:spcPts val="600"/>
              </a:spcAft>
              <a:buFontTx/>
              <a:buAutoNum type="arabicPeriod"/>
            </a:pPr>
            <a:r>
              <a:rPr lang="en-US" altLang="en-US" sz="34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400" dirty="0" err="1">
                <a:solidFill>
                  <a:srgbClr val="002060"/>
                </a:solidFill>
                <a:latin typeface="UTM Avo" panose="02040603050506020204" pitchFamily="18" charset="0"/>
              </a:rPr>
              <a:t>Thêm</a:t>
            </a:r>
            <a:r>
              <a:rPr lang="en-US" altLang="en-US" sz="34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400" dirty="0" err="1">
                <a:solidFill>
                  <a:srgbClr val="002060"/>
                </a:solidFill>
                <a:latin typeface="UTM Avo" panose="02040603050506020204" pitchFamily="18" charset="0"/>
              </a:rPr>
              <a:t>từ</a:t>
            </a:r>
            <a:r>
              <a:rPr lang="en-US" altLang="en-US" sz="34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hãy</a:t>
            </a:r>
            <a:r>
              <a:rPr lang="en-US" altLang="en-US" sz="3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hoặc</a:t>
            </a:r>
            <a:r>
              <a:rPr lang="en-US" altLang="en-US" sz="3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đừng</a:t>
            </a:r>
            <a:r>
              <a:rPr lang="en-US" altLang="en-US" sz="3400" b="1" dirty="0">
                <a:solidFill>
                  <a:srgbClr val="FF0000"/>
                </a:solidFill>
                <a:latin typeface="UTM Avo" panose="02040603050506020204" pitchFamily="18" charset="0"/>
              </a:rPr>
              <a:t>, </a:t>
            </a:r>
            <a:r>
              <a:rPr lang="en-US" altLang="en-US" sz="3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chớ</a:t>
            </a:r>
            <a:r>
              <a:rPr lang="en-US" altLang="en-US" sz="3400" b="1" dirty="0">
                <a:solidFill>
                  <a:srgbClr val="FF0000"/>
                </a:solidFill>
                <a:latin typeface="UTM Avo" panose="02040603050506020204" pitchFamily="18" charset="0"/>
              </a:rPr>
              <a:t>, </a:t>
            </a:r>
            <a:r>
              <a:rPr lang="en-US" altLang="en-US" sz="3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nên</a:t>
            </a:r>
            <a:r>
              <a:rPr lang="en-US" altLang="en-US" sz="3400" b="1" dirty="0">
                <a:solidFill>
                  <a:srgbClr val="FF0000"/>
                </a:solidFill>
                <a:latin typeface="UTM Avo" panose="02040603050506020204" pitchFamily="18" charset="0"/>
              </a:rPr>
              <a:t>, </a:t>
            </a:r>
            <a:r>
              <a:rPr lang="en-US" altLang="en-US" sz="3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phải</a:t>
            </a:r>
            <a:r>
              <a:rPr lang="en-US" altLang="en-US" sz="3400" b="1" dirty="0">
                <a:solidFill>
                  <a:srgbClr val="FF0000"/>
                </a:solidFill>
                <a:latin typeface="UTM Avo" panose="02040603050506020204" pitchFamily="18" charset="0"/>
              </a:rPr>
              <a:t>,</a:t>
            </a:r>
            <a:r>
              <a:rPr lang="en-US" altLang="en-US" sz="3400" dirty="0">
                <a:solidFill>
                  <a:srgbClr val="002060"/>
                </a:solidFill>
                <a:latin typeface="UTM Avo" panose="02040603050506020204" pitchFamily="18" charset="0"/>
              </a:rPr>
              <a:t> …</a:t>
            </a:r>
            <a:r>
              <a:rPr lang="en-US" altLang="en-US" sz="3400" dirty="0" err="1">
                <a:solidFill>
                  <a:srgbClr val="002060"/>
                </a:solidFill>
                <a:latin typeface="UTM Avo" panose="02040603050506020204" pitchFamily="18" charset="0"/>
              </a:rPr>
              <a:t>vào</a:t>
            </a:r>
            <a:r>
              <a:rPr lang="en-US" altLang="en-US" sz="34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400" b="1" dirty="0" err="1">
                <a:solidFill>
                  <a:srgbClr val="00B050"/>
                </a:solidFill>
                <a:latin typeface="UTM Avo" panose="02040603050506020204" pitchFamily="18" charset="0"/>
              </a:rPr>
              <a:t>trước</a:t>
            </a:r>
            <a:r>
              <a:rPr lang="en-US" altLang="en-US" sz="3400" b="1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400" b="1" dirty="0" err="1">
                <a:solidFill>
                  <a:srgbClr val="00B050"/>
                </a:solidFill>
                <a:latin typeface="UTM Avo" panose="02040603050506020204" pitchFamily="18" charset="0"/>
              </a:rPr>
              <a:t>động</a:t>
            </a:r>
            <a:r>
              <a:rPr lang="en-US" altLang="en-US" sz="3400" b="1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400" b="1" dirty="0" err="1">
                <a:solidFill>
                  <a:srgbClr val="00B050"/>
                </a:solidFill>
                <a:latin typeface="UTM Avo" panose="02040603050506020204" pitchFamily="18" charset="0"/>
              </a:rPr>
              <a:t>từ</a:t>
            </a:r>
            <a:r>
              <a:rPr lang="en-US" altLang="en-US" sz="3400" b="1" dirty="0">
                <a:solidFill>
                  <a:srgbClr val="00B050"/>
                </a:solidFill>
                <a:latin typeface="UTM Avo" panose="02040603050506020204" pitchFamily="18" charset="0"/>
              </a:rPr>
              <a:t>.</a:t>
            </a:r>
          </a:p>
          <a:p>
            <a:pPr algn="just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altLang="en-US" sz="3400" dirty="0">
                <a:solidFill>
                  <a:srgbClr val="002060"/>
                </a:solidFill>
                <a:latin typeface="UTM Avo" panose="02040603050506020204" pitchFamily="18" charset="0"/>
              </a:rPr>
              <a:t>2. </a:t>
            </a:r>
            <a:r>
              <a:rPr lang="en-US" altLang="en-US" sz="3400" dirty="0" err="1">
                <a:solidFill>
                  <a:srgbClr val="002060"/>
                </a:solidFill>
                <a:latin typeface="UTM Avo" panose="02040603050506020204" pitchFamily="18" charset="0"/>
              </a:rPr>
              <a:t>Thêm</a:t>
            </a:r>
            <a:r>
              <a:rPr lang="en-US" altLang="en-US" sz="34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400" dirty="0" err="1">
                <a:solidFill>
                  <a:srgbClr val="002060"/>
                </a:solidFill>
                <a:latin typeface="UTM Avo" panose="02040603050506020204" pitchFamily="18" charset="0"/>
              </a:rPr>
              <a:t>từ</a:t>
            </a:r>
            <a:r>
              <a:rPr lang="en-US" altLang="en-US" sz="34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lên</a:t>
            </a:r>
            <a:r>
              <a:rPr lang="en-US" altLang="en-US" sz="3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hoặc</a:t>
            </a:r>
            <a:r>
              <a:rPr lang="en-US" altLang="en-US" sz="3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đi</a:t>
            </a:r>
            <a:r>
              <a:rPr lang="en-US" altLang="en-US" sz="3400" b="1" dirty="0">
                <a:solidFill>
                  <a:srgbClr val="FF0000"/>
                </a:solidFill>
                <a:latin typeface="UTM Avo" panose="02040603050506020204" pitchFamily="18" charset="0"/>
              </a:rPr>
              <a:t>, </a:t>
            </a:r>
            <a:r>
              <a:rPr lang="en-US" altLang="en-US" sz="3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thôi</a:t>
            </a:r>
            <a:r>
              <a:rPr lang="en-US" altLang="en-US" sz="3400" b="1" dirty="0">
                <a:solidFill>
                  <a:srgbClr val="FF0000"/>
                </a:solidFill>
                <a:latin typeface="UTM Avo" panose="02040603050506020204" pitchFamily="18" charset="0"/>
              </a:rPr>
              <a:t>, </a:t>
            </a:r>
            <a:r>
              <a:rPr lang="en-US" altLang="en-US" sz="3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nào</a:t>
            </a:r>
            <a:r>
              <a:rPr lang="en-US" altLang="en-US" sz="3400" dirty="0">
                <a:solidFill>
                  <a:srgbClr val="002060"/>
                </a:solidFill>
                <a:latin typeface="UTM Avo" panose="02040603050506020204" pitchFamily="18" charset="0"/>
              </a:rPr>
              <a:t>,… </a:t>
            </a:r>
            <a:r>
              <a:rPr lang="en-US" altLang="en-US" sz="3400" dirty="0" err="1">
                <a:solidFill>
                  <a:srgbClr val="002060"/>
                </a:solidFill>
                <a:latin typeface="UTM Avo" panose="02040603050506020204" pitchFamily="18" charset="0"/>
              </a:rPr>
              <a:t>vào</a:t>
            </a:r>
            <a:r>
              <a:rPr lang="en-US" altLang="en-US" sz="34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400" b="1" dirty="0" err="1">
                <a:solidFill>
                  <a:srgbClr val="00B050"/>
                </a:solidFill>
                <a:latin typeface="UTM Avo" panose="02040603050506020204" pitchFamily="18" charset="0"/>
              </a:rPr>
              <a:t>cuối</a:t>
            </a:r>
            <a:r>
              <a:rPr lang="en-US" altLang="en-US" sz="3400" b="1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400" b="1" dirty="0" err="1">
                <a:solidFill>
                  <a:srgbClr val="00B050"/>
                </a:solidFill>
                <a:latin typeface="UTM Avo" panose="02040603050506020204" pitchFamily="18" charset="0"/>
              </a:rPr>
              <a:t>câu</a:t>
            </a:r>
            <a:r>
              <a:rPr lang="en-US" altLang="en-US" sz="3400" b="1" dirty="0">
                <a:solidFill>
                  <a:srgbClr val="00B050"/>
                </a:solidFill>
                <a:latin typeface="UTM Avo" panose="02040603050506020204" pitchFamily="18" charset="0"/>
              </a:rPr>
              <a:t>.</a:t>
            </a:r>
          </a:p>
          <a:p>
            <a:pPr algn="just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altLang="en-US" sz="3400" dirty="0">
                <a:solidFill>
                  <a:srgbClr val="002060"/>
                </a:solidFill>
                <a:latin typeface="UTM Avo" panose="02040603050506020204" pitchFamily="18" charset="0"/>
              </a:rPr>
              <a:t>3. </a:t>
            </a:r>
            <a:r>
              <a:rPr lang="en-US" altLang="en-US" sz="3400" dirty="0" err="1">
                <a:solidFill>
                  <a:srgbClr val="002060"/>
                </a:solidFill>
                <a:latin typeface="UTM Avo" panose="02040603050506020204" pitchFamily="18" charset="0"/>
              </a:rPr>
              <a:t>Thêm</a:t>
            </a:r>
            <a:r>
              <a:rPr lang="en-US" altLang="en-US" sz="34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400" dirty="0" err="1">
                <a:solidFill>
                  <a:srgbClr val="002060"/>
                </a:solidFill>
                <a:latin typeface="UTM Avo" panose="02040603050506020204" pitchFamily="18" charset="0"/>
              </a:rPr>
              <a:t>từ</a:t>
            </a:r>
            <a:r>
              <a:rPr lang="en-US" altLang="en-US" sz="34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đề</a:t>
            </a:r>
            <a:r>
              <a:rPr lang="en-US" altLang="en-US" sz="3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nghị</a:t>
            </a:r>
            <a:r>
              <a:rPr lang="en-US" altLang="en-US" sz="3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hoặc</a:t>
            </a:r>
            <a:r>
              <a:rPr lang="en-US" altLang="en-US" sz="3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xin</a:t>
            </a:r>
            <a:r>
              <a:rPr lang="en-US" altLang="en-US" sz="3400" b="1" dirty="0">
                <a:solidFill>
                  <a:srgbClr val="FF0000"/>
                </a:solidFill>
                <a:latin typeface="UTM Avo" panose="02040603050506020204" pitchFamily="18" charset="0"/>
              </a:rPr>
              <a:t>, </a:t>
            </a:r>
            <a:r>
              <a:rPr lang="en-US" altLang="en-US" sz="3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mong</a:t>
            </a:r>
            <a:r>
              <a:rPr lang="en-US" altLang="en-US" sz="3400" b="1" dirty="0">
                <a:solidFill>
                  <a:srgbClr val="FF0000"/>
                </a:solidFill>
                <a:latin typeface="UTM Avo" panose="02040603050506020204" pitchFamily="18" charset="0"/>
              </a:rPr>
              <a:t>,</a:t>
            </a:r>
            <a:r>
              <a:rPr lang="en-US" altLang="en-US" sz="3400" dirty="0">
                <a:solidFill>
                  <a:srgbClr val="002060"/>
                </a:solidFill>
                <a:latin typeface="UTM Avo" panose="02040603050506020204" pitchFamily="18" charset="0"/>
              </a:rPr>
              <a:t> …</a:t>
            </a:r>
            <a:r>
              <a:rPr lang="en-US" altLang="en-US" sz="3400" dirty="0" err="1">
                <a:solidFill>
                  <a:srgbClr val="002060"/>
                </a:solidFill>
                <a:latin typeface="UTM Avo" panose="02040603050506020204" pitchFamily="18" charset="0"/>
              </a:rPr>
              <a:t>vào</a:t>
            </a:r>
            <a:r>
              <a:rPr lang="en-US" altLang="en-US" sz="34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400" b="1" dirty="0" err="1">
                <a:solidFill>
                  <a:srgbClr val="00B050"/>
                </a:solidFill>
                <a:latin typeface="UTM Avo" panose="02040603050506020204" pitchFamily="18" charset="0"/>
              </a:rPr>
              <a:t>đầu</a:t>
            </a:r>
            <a:r>
              <a:rPr lang="en-US" altLang="en-US" sz="3400" b="1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400" b="1" dirty="0" err="1">
                <a:solidFill>
                  <a:srgbClr val="00B050"/>
                </a:solidFill>
                <a:latin typeface="UTM Avo" panose="02040603050506020204" pitchFamily="18" charset="0"/>
              </a:rPr>
              <a:t>câu</a:t>
            </a:r>
            <a:r>
              <a:rPr lang="en-US" altLang="en-US" sz="3400" b="1" dirty="0">
                <a:solidFill>
                  <a:srgbClr val="00B050"/>
                </a:solidFill>
                <a:latin typeface="UTM Avo" panose="02040603050506020204" pitchFamily="18" charset="0"/>
              </a:rPr>
              <a:t>.</a:t>
            </a:r>
          </a:p>
          <a:p>
            <a:pPr algn="just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altLang="en-US" sz="3400" dirty="0">
                <a:solidFill>
                  <a:srgbClr val="002060"/>
                </a:solidFill>
                <a:latin typeface="UTM Avo" panose="02040603050506020204" pitchFamily="18" charset="0"/>
              </a:rPr>
              <a:t>4. </a:t>
            </a:r>
            <a:r>
              <a:rPr lang="en-US" altLang="en-US" sz="3400" dirty="0" err="1">
                <a:solidFill>
                  <a:srgbClr val="002060"/>
                </a:solidFill>
                <a:latin typeface="UTM Avo" panose="02040603050506020204" pitchFamily="18" charset="0"/>
              </a:rPr>
              <a:t>Dùng</a:t>
            </a:r>
            <a:r>
              <a:rPr lang="en-US" altLang="en-US" sz="34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giọng</a:t>
            </a:r>
            <a:r>
              <a:rPr lang="en-US" altLang="en-US" sz="3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điệu</a:t>
            </a:r>
            <a:r>
              <a:rPr lang="en-US" altLang="en-US" sz="3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400" dirty="0" err="1">
                <a:solidFill>
                  <a:srgbClr val="002060"/>
                </a:solidFill>
                <a:latin typeface="UTM Avo" panose="02040603050506020204" pitchFamily="18" charset="0"/>
              </a:rPr>
              <a:t>phù</a:t>
            </a:r>
            <a:r>
              <a:rPr lang="en-US" altLang="en-US" sz="34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400" dirty="0" err="1">
                <a:solidFill>
                  <a:srgbClr val="002060"/>
                </a:solidFill>
                <a:latin typeface="UTM Avo" panose="02040603050506020204" pitchFamily="18" charset="0"/>
              </a:rPr>
              <a:t>hợp</a:t>
            </a:r>
            <a:r>
              <a:rPr lang="en-US" altLang="en-US" sz="34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400" dirty="0" err="1">
                <a:solidFill>
                  <a:srgbClr val="002060"/>
                </a:solidFill>
                <a:latin typeface="UTM Avo" panose="02040603050506020204" pitchFamily="18" charset="0"/>
              </a:rPr>
              <a:t>với</a:t>
            </a:r>
            <a:r>
              <a:rPr lang="en-US" altLang="en-US" sz="34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400" dirty="0" err="1">
                <a:solidFill>
                  <a:srgbClr val="002060"/>
                </a:solidFill>
                <a:latin typeface="UTM Avo" panose="02040603050506020204" pitchFamily="18" charset="0"/>
              </a:rPr>
              <a:t>câu</a:t>
            </a:r>
            <a:r>
              <a:rPr lang="en-US" altLang="en-US" sz="34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400" dirty="0" err="1">
                <a:solidFill>
                  <a:srgbClr val="002060"/>
                </a:solidFill>
                <a:latin typeface="UTM Avo" panose="02040603050506020204" pitchFamily="18" charset="0"/>
              </a:rPr>
              <a:t>khiến</a:t>
            </a:r>
            <a:r>
              <a:rPr lang="en-US" altLang="en-US" sz="3400" dirty="0">
                <a:solidFill>
                  <a:srgbClr val="002060"/>
                </a:solidFill>
                <a:latin typeface="UTM Avo" panose="0204060305050602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94872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0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A474C920-E4D4-486D-85C8-9859238540FD}"/>
              </a:ext>
            </a:extLst>
          </p:cNvPr>
          <p:cNvSpPr/>
          <p:nvPr/>
        </p:nvSpPr>
        <p:spPr>
          <a:xfrm>
            <a:off x="247650" y="190500"/>
            <a:ext cx="11696700" cy="647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宋体 CN" panose="02020400000000000000" pitchFamily="18" charset="-122"/>
              <a:ea typeface="思源宋体 CN" panose="02020400000000000000" pitchFamily="18" charset="-122"/>
              <a:cs typeface="+mn-cs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72ABA45E-4634-45C2-A628-99B6A23AC0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428" y="2995291"/>
            <a:ext cx="12322268" cy="3999868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80C952F8-8381-4D72-864D-ED94E44A22F5}"/>
              </a:ext>
            </a:extLst>
          </p:cNvPr>
          <p:cNvGrpSpPr/>
          <p:nvPr/>
        </p:nvGrpSpPr>
        <p:grpSpPr>
          <a:xfrm>
            <a:off x="538994" y="-290838"/>
            <a:ext cx="10149978" cy="2804791"/>
            <a:chOff x="538994" y="-290838"/>
            <a:chExt cx="10149978" cy="2804791"/>
          </a:xfrm>
        </p:grpSpPr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BB921810-247E-41BD-A7FF-048704DBE022}"/>
                </a:ext>
              </a:extLst>
            </p:cNvPr>
            <p:cNvSpPr txBox="1"/>
            <p:nvPr/>
          </p:nvSpPr>
          <p:spPr>
            <a:xfrm>
              <a:off x="538994" y="-278350"/>
              <a:ext cx="9960234" cy="279230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3800" b="1" kern="100" dirty="0" err="1">
                  <a:solidFill>
                    <a:schemeClr val="bg2">
                      <a:lumMod val="25000"/>
                    </a:schemeClr>
                  </a:solidFill>
                  <a:effectLst/>
                  <a:latin typeface="UTM Showcard" panose="02040603050506020204" pitchFamily="18" charset="0"/>
                  <a:ea typeface="思源宋体 CN" panose="02020400000000000000" pitchFamily="18" charset="-122"/>
                  <a:cs typeface="Times New Roman" panose="02020603050405020304" pitchFamily="18" charset="0"/>
                </a:rPr>
                <a:t>Luyện</a:t>
              </a:r>
              <a:r>
                <a:rPr lang="en-US" altLang="zh-CN" sz="13800" b="1" kern="100" dirty="0">
                  <a:solidFill>
                    <a:schemeClr val="bg2">
                      <a:lumMod val="25000"/>
                    </a:schemeClr>
                  </a:solidFill>
                  <a:effectLst/>
                  <a:latin typeface="UTM Showcard" panose="02040603050506020204" pitchFamily="18" charset="0"/>
                  <a:ea typeface="思源宋体 CN" panose="02020400000000000000" pitchFamily="18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13800" b="1" kern="100" dirty="0" err="1">
                  <a:solidFill>
                    <a:schemeClr val="bg2">
                      <a:lumMod val="25000"/>
                    </a:schemeClr>
                  </a:solidFill>
                  <a:effectLst/>
                  <a:latin typeface="UTM Showcard" panose="02040603050506020204" pitchFamily="18" charset="0"/>
                  <a:ea typeface="思源宋体 CN" panose="02020400000000000000" pitchFamily="18" charset="-122"/>
                  <a:cs typeface="Times New Roman" panose="02020603050405020304" pitchFamily="18" charset="0"/>
                </a:rPr>
                <a:t>tập</a:t>
              </a:r>
              <a:endParaRPr lang="zh-CN" altLang="zh-CN" sz="8000" kern="100" dirty="0">
                <a:solidFill>
                  <a:schemeClr val="bg2">
                    <a:lumMod val="25000"/>
                  </a:schemeClr>
                </a:solidFill>
                <a:effectLst/>
                <a:latin typeface="UTM Showcard" panose="02040603050506020204" pitchFamily="18" charset="0"/>
                <a:ea typeface="思源宋体 CN" panose="02020400000000000000" pitchFamily="18" charset="-122"/>
                <a:cs typeface="Times New Roman" panose="02020603050405020304" pitchFamily="18" charset="0"/>
              </a:endParaRPr>
            </a:p>
          </p:txBody>
        </p:sp>
        <p:sp>
          <p:nvSpPr>
            <p:cNvPr id="8" name="文本框 6">
              <a:extLst>
                <a:ext uri="{FF2B5EF4-FFF2-40B4-BE49-F238E27FC236}">
                  <a16:creationId xmlns:a16="http://schemas.microsoft.com/office/drawing/2014/main" id="{91284948-E0F3-4279-B8AD-8FCB638362C8}"/>
                </a:ext>
              </a:extLst>
            </p:cNvPr>
            <p:cNvSpPr txBox="1"/>
            <p:nvPr/>
          </p:nvSpPr>
          <p:spPr>
            <a:xfrm>
              <a:off x="728738" y="-290838"/>
              <a:ext cx="9960234" cy="279230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3800" b="1" kern="100" dirty="0" err="1">
                  <a:solidFill>
                    <a:srgbClr val="FFFF00"/>
                  </a:solidFill>
                  <a:effectLst/>
                  <a:latin typeface="UTM Showcard" panose="02040603050506020204" pitchFamily="18" charset="0"/>
                  <a:ea typeface="思源宋体 CN" panose="02020400000000000000" pitchFamily="18" charset="-122"/>
                  <a:cs typeface="Times New Roman" panose="02020603050405020304" pitchFamily="18" charset="0"/>
                </a:rPr>
                <a:t>Luyện</a:t>
              </a:r>
              <a:r>
                <a:rPr lang="en-US" altLang="zh-CN" sz="13800" b="1" kern="100" dirty="0">
                  <a:solidFill>
                    <a:srgbClr val="FFFF00"/>
                  </a:solidFill>
                  <a:effectLst/>
                  <a:latin typeface="UTM Showcard" panose="02040603050506020204" pitchFamily="18" charset="0"/>
                  <a:ea typeface="思源宋体 CN" panose="02020400000000000000" pitchFamily="18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13800" b="1" kern="100" dirty="0" err="1">
                  <a:solidFill>
                    <a:srgbClr val="FFFF00"/>
                  </a:solidFill>
                  <a:effectLst/>
                  <a:latin typeface="UTM Showcard" panose="02040603050506020204" pitchFamily="18" charset="0"/>
                  <a:ea typeface="思源宋体 CN" panose="02020400000000000000" pitchFamily="18" charset="-122"/>
                  <a:cs typeface="Times New Roman" panose="02020603050405020304" pitchFamily="18" charset="0"/>
                </a:rPr>
                <a:t>tập</a:t>
              </a:r>
              <a:endParaRPr lang="zh-CN" altLang="zh-CN" sz="8000" kern="100" dirty="0">
                <a:solidFill>
                  <a:srgbClr val="FFFF00"/>
                </a:solidFill>
                <a:effectLst/>
                <a:latin typeface="UTM Showcard" panose="02040603050506020204" pitchFamily="18" charset="0"/>
                <a:ea typeface="思源宋体 CN" panose="02020400000000000000" pitchFamily="18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13" name="图片 2" descr="图片包含 乐高, 游戏机, 玩具&#10;&#10;描述已自动生成">
            <a:extLst>
              <a:ext uri="{FF2B5EF4-FFF2-40B4-BE49-F238E27FC236}">
                <a16:creationId xmlns:a16="http://schemas.microsoft.com/office/drawing/2014/main" id="{51578175-EFE0-4867-B905-497889FBB88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686"/>
          <a:stretch/>
        </p:blipFill>
        <p:spPr>
          <a:xfrm>
            <a:off x="3854379" y="2020126"/>
            <a:ext cx="6177518" cy="483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870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1FFB8ACB-D61D-4E1F-B7B7-F610CDF69BB0}"/>
              </a:ext>
            </a:extLst>
          </p:cNvPr>
          <p:cNvSpPr/>
          <p:nvPr/>
        </p:nvSpPr>
        <p:spPr>
          <a:xfrm>
            <a:off x="247650" y="190500"/>
            <a:ext cx="11696700" cy="647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宋体 CN" panose="02020400000000000000" pitchFamily="18" charset="-122"/>
              <a:ea typeface="思源宋体 CN" panose="02020400000000000000" pitchFamily="18" charset="-122"/>
              <a:cs typeface="+mn-cs"/>
            </a:endParaRP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9B307217-B1CF-4AD8-B6C6-EC8C19D2AE70}"/>
              </a:ext>
            </a:extLst>
          </p:cNvPr>
          <p:cNvGrpSpPr/>
          <p:nvPr/>
        </p:nvGrpSpPr>
        <p:grpSpPr>
          <a:xfrm>
            <a:off x="305203" y="278033"/>
            <a:ext cx="1871345" cy="584775"/>
            <a:chOff x="619125" y="486102"/>
            <a:chExt cx="1871345" cy="584775"/>
          </a:xfrm>
        </p:grpSpPr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BDF47186-3AA3-4D44-9DF5-D93A5AD65B71}"/>
                </a:ext>
              </a:extLst>
            </p:cNvPr>
            <p:cNvGrpSpPr/>
            <p:nvPr/>
          </p:nvGrpSpPr>
          <p:grpSpPr>
            <a:xfrm>
              <a:off x="619125" y="486102"/>
              <a:ext cx="523221" cy="523221"/>
              <a:chOff x="657225" y="571500"/>
              <a:chExt cx="600075" cy="600075"/>
            </a:xfrm>
          </p:grpSpPr>
          <p:sp>
            <p:nvSpPr>
              <p:cNvPr id="9" name="泪滴形 8">
                <a:extLst>
                  <a:ext uri="{FF2B5EF4-FFF2-40B4-BE49-F238E27FC236}">
                    <a16:creationId xmlns:a16="http://schemas.microsoft.com/office/drawing/2014/main" id="{44CDA5EB-6391-418D-86A9-90DEB2B5152B}"/>
                  </a:ext>
                </a:extLst>
              </p:cNvPr>
              <p:cNvSpPr/>
              <p:nvPr/>
            </p:nvSpPr>
            <p:spPr>
              <a:xfrm>
                <a:off x="657225" y="571500"/>
                <a:ext cx="600075" cy="600075"/>
              </a:xfrm>
              <a:prstGeom prst="teardrop">
                <a:avLst/>
              </a:prstGeom>
              <a:gradFill>
                <a:gsLst>
                  <a:gs pos="15000">
                    <a:srgbClr val="0087D1"/>
                  </a:gs>
                  <a:gs pos="100000">
                    <a:srgbClr val="64C8E8"/>
                  </a:gs>
                </a:gsLst>
                <a:lin ang="36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  <p:sp>
            <p:nvSpPr>
              <p:cNvPr id="10" name="椭圆 9">
                <a:extLst>
                  <a:ext uri="{FF2B5EF4-FFF2-40B4-BE49-F238E27FC236}">
                    <a16:creationId xmlns:a16="http://schemas.microsoft.com/office/drawing/2014/main" id="{001078B0-CBC6-45E4-B9C7-0078D375A18B}"/>
                  </a:ext>
                </a:extLst>
              </p:cNvPr>
              <p:cNvSpPr/>
              <p:nvPr/>
            </p:nvSpPr>
            <p:spPr>
              <a:xfrm>
                <a:off x="759262" y="673537"/>
                <a:ext cx="396000" cy="396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</p:grpSp>
        <p:sp>
          <p:nvSpPr>
            <p:cNvPr id="12" name="文本框 20">
              <a:extLst>
                <a:ext uri="{FF2B5EF4-FFF2-40B4-BE49-F238E27FC236}">
                  <a16:creationId xmlns:a16="http://schemas.microsoft.com/office/drawing/2014/main" id="{09EDA4DF-BE74-42C7-AA69-2EF25AE83D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2525" y="486102"/>
              <a:ext cx="133794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en-US" altLang="zh-CN" sz="3200" b="1" dirty="0" err="1">
                  <a:solidFill>
                    <a:schemeClr val="bg2">
                      <a:lumMod val="25000"/>
                    </a:schemeClr>
                  </a:solidFill>
                  <a:latin typeface="UTM Avo" panose="02040603050506020204" pitchFamily="18" charset="0"/>
                  <a:ea typeface="思源宋体 CN Heavy" panose="02020900000000000000" pitchFamily="18" charset="-122"/>
                </a:rPr>
                <a:t>Bài</a:t>
              </a:r>
              <a:r>
                <a:rPr lang="en-US" altLang="zh-CN" sz="3200" b="1" dirty="0">
                  <a:solidFill>
                    <a:schemeClr val="bg2">
                      <a:lumMod val="25000"/>
                    </a:schemeClr>
                  </a:solidFill>
                  <a:latin typeface="UTM Avo" panose="02040603050506020204" pitchFamily="18" charset="0"/>
                  <a:ea typeface="思源宋体 CN Heavy" panose="02020900000000000000" pitchFamily="18" charset="-122"/>
                </a:rPr>
                <a:t> 1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UTM Avo" panose="02040603050506020204" pitchFamily="18" charset="0"/>
                <a:ea typeface="思源宋体 CN Heavy" panose="02020900000000000000" pitchFamily="18" charset="-122"/>
              </a:endParaRPr>
            </a:p>
          </p:txBody>
        </p:sp>
      </p:grpSp>
      <p:sp>
        <p:nvSpPr>
          <p:cNvPr id="26" name="Text Box 8">
            <a:extLst>
              <a:ext uri="{FF2B5EF4-FFF2-40B4-BE49-F238E27FC236}">
                <a16:creationId xmlns:a16="http://schemas.microsoft.com/office/drawing/2014/main" id="{B4786D6E-26C7-4874-8485-3F4128BC47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813" y="862808"/>
            <a:ext cx="11105747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Chuyển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các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câu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kể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sau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thành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câu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khiến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:</a:t>
            </a:r>
          </a:p>
          <a:p>
            <a:pPr algn="ctr">
              <a:spcBef>
                <a:spcPct val="50000"/>
              </a:spcBef>
            </a:pPr>
            <a:r>
              <a:rPr lang="en-US" alt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Nam </a:t>
            </a:r>
            <a:r>
              <a:rPr lang="en-US" altLang="en-US" sz="4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đi</a:t>
            </a:r>
            <a:r>
              <a:rPr lang="en-US" alt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học</a:t>
            </a:r>
            <a:r>
              <a:rPr lang="en-US" alt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.</a:t>
            </a:r>
          </a:p>
          <a:p>
            <a:pPr algn="just">
              <a:spcBef>
                <a:spcPct val="50000"/>
              </a:spcBef>
            </a:pPr>
            <a:r>
              <a:rPr lang="pl-PL" alt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M : </a:t>
            </a:r>
            <a:r>
              <a:rPr lang="en-US" alt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pl-PL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- Nam đi học </a:t>
            </a:r>
            <a:r>
              <a:rPr lang="pl-PL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đi</a:t>
            </a:r>
            <a:r>
              <a:rPr lang="pl-PL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!</a:t>
            </a:r>
            <a:endParaRPr lang="en-US" altLang="en-US" sz="4000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pPr algn="just">
              <a:spcBef>
                <a:spcPct val="50000"/>
              </a:spcBef>
            </a:pP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      - Nam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phải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đi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học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!</a:t>
            </a:r>
          </a:p>
          <a:p>
            <a:pPr algn="just">
              <a:spcBef>
                <a:spcPct val="50000"/>
              </a:spcBef>
            </a:pP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      - Nam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hãy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đi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học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đi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!</a:t>
            </a:r>
          </a:p>
        </p:txBody>
      </p:sp>
      <p:pic>
        <p:nvPicPr>
          <p:cNvPr id="27" name="图片 24">
            <a:extLst>
              <a:ext uri="{FF2B5EF4-FFF2-40B4-BE49-F238E27FC236}">
                <a16:creationId xmlns:a16="http://schemas.microsoft.com/office/drawing/2014/main" id="{48BD018F-A23B-4E0C-86A8-1FBE38A88A9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15200" y="1477010"/>
            <a:ext cx="5523230" cy="5523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573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1FFB8ACB-D61D-4E1F-B7B7-F610CDF69BB0}"/>
              </a:ext>
            </a:extLst>
          </p:cNvPr>
          <p:cNvSpPr/>
          <p:nvPr/>
        </p:nvSpPr>
        <p:spPr>
          <a:xfrm>
            <a:off x="247650" y="190500"/>
            <a:ext cx="11696700" cy="647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宋体 CN" panose="02020400000000000000" pitchFamily="18" charset="-122"/>
              <a:ea typeface="思源宋体 CN" panose="02020400000000000000" pitchFamily="18" charset="-122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E5C96E-1253-4C65-8BE2-5CA898C9B1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70" t="50000" r="55926" b="9778"/>
          <a:stretch/>
        </p:blipFill>
        <p:spPr>
          <a:xfrm>
            <a:off x="8398510" y="1519395"/>
            <a:ext cx="3545840" cy="5148105"/>
          </a:xfrm>
          <a:prstGeom prst="rect">
            <a:avLst/>
          </a:prstGeom>
        </p:spPr>
      </p:pic>
      <p:grpSp>
        <p:nvGrpSpPr>
          <p:cNvPr id="13" name="组合 12">
            <a:extLst>
              <a:ext uri="{FF2B5EF4-FFF2-40B4-BE49-F238E27FC236}">
                <a16:creationId xmlns:a16="http://schemas.microsoft.com/office/drawing/2014/main" id="{9B307217-B1CF-4AD8-B6C6-EC8C19D2AE70}"/>
              </a:ext>
            </a:extLst>
          </p:cNvPr>
          <p:cNvGrpSpPr/>
          <p:nvPr/>
        </p:nvGrpSpPr>
        <p:grpSpPr>
          <a:xfrm>
            <a:off x="305203" y="278033"/>
            <a:ext cx="1871345" cy="584775"/>
            <a:chOff x="619125" y="486102"/>
            <a:chExt cx="1871345" cy="584775"/>
          </a:xfrm>
        </p:grpSpPr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BDF47186-3AA3-4D44-9DF5-D93A5AD65B71}"/>
                </a:ext>
              </a:extLst>
            </p:cNvPr>
            <p:cNvGrpSpPr/>
            <p:nvPr/>
          </p:nvGrpSpPr>
          <p:grpSpPr>
            <a:xfrm>
              <a:off x="619125" y="486102"/>
              <a:ext cx="523221" cy="523221"/>
              <a:chOff x="657225" y="571500"/>
              <a:chExt cx="600075" cy="600075"/>
            </a:xfrm>
          </p:grpSpPr>
          <p:sp>
            <p:nvSpPr>
              <p:cNvPr id="9" name="泪滴形 8">
                <a:extLst>
                  <a:ext uri="{FF2B5EF4-FFF2-40B4-BE49-F238E27FC236}">
                    <a16:creationId xmlns:a16="http://schemas.microsoft.com/office/drawing/2014/main" id="{44CDA5EB-6391-418D-86A9-90DEB2B5152B}"/>
                  </a:ext>
                </a:extLst>
              </p:cNvPr>
              <p:cNvSpPr/>
              <p:nvPr/>
            </p:nvSpPr>
            <p:spPr>
              <a:xfrm>
                <a:off x="657225" y="571500"/>
                <a:ext cx="600075" cy="600075"/>
              </a:xfrm>
              <a:prstGeom prst="teardrop">
                <a:avLst/>
              </a:prstGeom>
              <a:gradFill>
                <a:gsLst>
                  <a:gs pos="15000">
                    <a:srgbClr val="0087D1"/>
                  </a:gs>
                  <a:gs pos="100000">
                    <a:srgbClr val="64C8E8"/>
                  </a:gs>
                </a:gsLst>
                <a:lin ang="36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  <p:sp>
            <p:nvSpPr>
              <p:cNvPr id="10" name="椭圆 9">
                <a:extLst>
                  <a:ext uri="{FF2B5EF4-FFF2-40B4-BE49-F238E27FC236}">
                    <a16:creationId xmlns:a16="http://schemas.microsoft.com/office/drawing/2014/main" id="{001078B0-CBC6-45E4-B9C7-0078D375A18B}"/>
                  </a:ext>
                </a:extLst>
              </p:cNvPr>
              <p:cNvSpPr/>
              <p:nvPr/>
            </p:nvSpPr>
            <p:spPr>
              <a:xfrm>
                <a:off x="759262" y="673537"/>
                <a:ext cx="396000" cy="396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</p:grpSp>
        <p:sp>
          <p:nvSpPr>
            <p:cNvPr id="12" name="文本框 20">
              <a:extLst>
                <a:ext uri="{FF2B5EF4-FFF2-40B4-BE49-F238E27FC236}">
                  <a16:creationId xmlns:a16="http://schemas.microsoft.com/office/drawing/2014/main" id="{09EDA4DF-BE74-42C7-AA69-2EF25AE83D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2525" y="486102"/>
              <a:ext cx="133794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en-US" altLang="zh-CN" sz="3200" b="1" dirty="0" err="1">
                  <a:solidFill>
                    <a:schemeClr val="bg2">
                      <a:lumMod val="25000"/>
                    </a:schemeClr>
                  </a:solidFill>
                  <a:latin typeface="UTM Avo" panose="02040603050506020204" pitchFamily="18" charset="0"/>
                  <a:ea typeface="思源宋体 CN Heavy" panose="02020900000000000000" pitchFamily="18" charset="-122"/>
                </a:rPr>
                <a:t>Bài</a:t>
              </a:r>
              <a:r>
                <a:rPr lang="en-US" altLang="zh-CN" sz="3200" b="1" dirty="0">
                  <a:solidFill>
                    <a:schemeClr val="bg2">
                      <a:lumMod val="25000"/>
                    </a:schemeClr>
                  </a:solidFill>
                  <a:latin typeface="UTM Avo" panose="02040603050506020204" pitchFamily="18" charset="0"/>
                  <a:ea typeface="思源宋体 CN Heavy" panose="02020900000000000000" pitchFamily="18" charset="-122"/>
                </a:rPr>
                <a:t> 1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UTM Avo" panose="02040603050506020204" pitchFamily="18" charset="0"/>
                <a:ea typeface="思源宋体 CN Heavy" panose="02020900000000000000" pitchFamily="18" charset="-122"/>
              </a:endParaRPr>
            </a:p>
          </p:txBody>
        </p:sp>
      </p:grpSp>
      <p:sp>
        <p:nvSpPr>
          <p:cNvPr id="26" name="Text Box 8">
            <a:extLst>
              <a:ext uri="{FF2B5EF4-FFF2-40B4-BE49-F238E27FC236}">
                <a16:creationId xmlns:a16="http://schemas.microsoft.com/office/drawing/2014/main" id="{B4786D6E-26C7-4874-8485-3F4128BC47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563" y="937400"/>
            <a:ext cx="11105747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Chuyển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các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câu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kể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sau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thành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câu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khiến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:</a:t>
            </a:r>
          </a:p>
          <a:p>
            <a:pPr algn="ctr">
              <a:spcBef>
                <a:spcPct val="50000"/>
              </a:spcBef>
            </a:pPr>
            <a:r>
              <a:rPr lang="en-US" alt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Thanh </a:t>
            </a:r>
            <a:r>
              <a:rPr lang="en-US" altLang="en-US" sz="4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đi</a:t>
            </a:r>
            <a:r>
              <a:rPr lang="en-US" alt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lao</a:t>
            </a:r>
            <a:r>
              <a:rPr lang="en-US" alt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động</a:t>
            </a:r>
            <a:r>
              <a:rPr lang="en-US" alt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.</a:t>
            </a:r>
          </a:p>
          <a:p>
            <a:pPr algn="just">
              <a:spcBef>
                <a:spcPct val="50000"/>
              </a:spcBef>
            </a:pPr>
            <a:r>
              <a:rPr lang="pl-PL" alt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M : </a:t>
            </a:r>
            <a:r>
              <a:rPr lang="pl-PL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- 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Thanh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đi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lao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động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pl-PL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đi</a:t>
            </a:r>
            <a:r>
              <a:rPr lang="pl-PL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!</a:t>
            </a:r>
            <a:endParaRPr lang="en-US" altLang="en-US" sz="4000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pPr algn="just">
              <a:spcBef>
                <a:spcPct val="50000"/>
              </a:spcBef>
            </a:pP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      - Thanh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phải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đi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lao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động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!</a:t>
            </a:r>
          </a:p>
          <a:p>
            <a:pPr algn="just">
              <a:spcBef>
                <a:spcPct val="50000"/>
              </a:spcBef>
            </a:pP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      - Thanh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hãy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đi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lao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động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đi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035314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A474C920-E4D4-486D-85C8-9859238540FD}"/>
              </a:ext>
            </a:extLst>
          </p:cNvPr>
          <p:cNvSpPr/>
          <p:nvPr/>
        </p:nvSpPr>
        <p:spPr>
          <a:xfrm>
            <a:off x="247650" y="190500"/>
            <a:ext cx="11696700" cy="647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宋体 CN" panose="02020400000000000000" pitchFamily="18" charset="-122"/>
              <a:ea typeface="思源宋体 CN" panose="02020400000000000000" pitchFamily="18" charset="-122"/>
              <a:cs typeface="+mn-cs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72ABA45E-4634-45C2-A628-99B6A23AC0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228" y="2986612"/>
            <a:ext cx="12344228" cy="4020188"/>
          </a:xfrm>
          <a:prstGeom prst="rect">
            <a:avLst/>
          </a:prstGeom>
        </p:spPr>
      </p:pic>
      <p:pic>
        <p:nvPicPr>
          <p:cNvPr id="3" name="图片 2" descr="图片包含 乐高, 游戏机, 玩具&#10;&#10;描述已自动生成">
            <a:extLst>
              <a:ext uri="{FF2B5EF4-FFF2-40B4-BE49-F238E27FC236}">
                <a16:creationId xmlns:a16="http://schemas.microsoft.com/office/drawing/2014/main" id="{7B8444BA-CE5C-41B3-A1A1-AAA1109DD15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686"/>
          <a:stretch/>
        </p:blipFill>
        <p:spPr>
          <a:xfrm>
            <a:off x="3854379" y="2020126"/>
            <a:ext cx="6177518" cy="4837874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81A097E3-D8C1-4215-9815-86A9BAF287A1}"/>
              </a:ext>
            </a:extLst>
          </p:cNvPr>
          <p:cNvGrpSpPr/>
          <p:nvPr/>
        </p:nvGrpSpPr>
        <p:grpSpPr>
          <a:xfrm>
            <a:off x="372624" y="-282159"/>
            <a:ext cx="10126604" cy="2796112"/>
            <a:chOff x="372624" y="-282159"/>
            <a:chExt cx="10126604" cy="2796112"/>
          </a:xfrm>
        </p:grpSpPr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71182E1E-C35F-44CE-8269-29A9EC4C38B7}"/>
                </a:ext>
              </a:extLst>
            </p:cNvPr>
            <p:cNvSpPr txBox="1"/>
            <p:nvPr/>
          </p:nvSpPr>
          <p:spPr>
            <a:xfrm>
              <a:off x="372624" y="-282159"/>
              <a:ext cx="9960234" cy="279230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3800" b="1" kern="1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UTM Showcard" panose="02040603050506020204" pitchFamily="18" charset="0"/>
                  <a:ea typeface="思源宋体 CN" panose="02020400000000000000" pitchFamily="18" charset="-122"/>
                  <a:cs typeface="Times New Roman" panose="02020603050405020304" pitchFamily="18" charset="0"/>
                </a:rPr>
                <a:t>KHỞI ĐỘNG </a:t>
              </a:r>
              <a:endParaRPr lang="zh-CN" altLang="zh-CN" sz="8000" kern="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UTM Showcard" panose="02040603050506020204" pitchFamily="18" charset="0"/>
                <a:ea typeface="思源宋体 CN" panose="02020400000000000000" pitchFamily="18" charset="-122"/>
                <a:cs typeface="Times New Roman" panose="02020603050405020304" pitchFamily="18" charset="0"/>
              </a:endParaRPr>
            </a:p>
          </p:txBody>
        </p:sp>
        <p:sp>
          <p:nvSpPr>
            <p:cNvPr id="8" name="文本框 6">
              <a:extLst>
                <a:ext uri="{FF2B5EF4-FFF2-40B4-BE49-F238E27FC236}">
                  <a16:creationId xmlns:a16="http://schemas.microsoft.com/office/drawing/2014/main" id="{D0BDF62D-4CDB-464E-8895-F2A7610CF08F}"/>
                </a:ext>
              </a:extLst>
            </p:cNvPr>
            <p:cNvSpPr txBox="1"/>
            <p:nvPr/>
          </p:nvSpPr>
          <p:spPr>
            <a:xfrm>
              <a:off x="538994" y="-278350"/>
              <a:ext cx="9960234" cy="279230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3800" b="1" kern="100" dirty="0">
                  <a:solidFill>
                    <a:srgbClr val="FFDC14"/>
                  </a:solidFill>
                  <a:effectLst/>
                  <a:latin typeface="UTM Showcard" panose="02040603050506020204" pitchFamily="18" charset="0"/>
                  <a:ea typeface="思源宋体 CN" panose="02020400000000000000" pitchFamily="18" charset="-122"/>
                  <a:cs typeface="Times New Roman" panose="02020603050405020304" pitchFamily="18" charset="0"/>
                </a:rPr>
                <a:t>KHỞI ĐỘNG </a:t>
              </a:r>
              <a:endParaRPr lang="zh-CN" altLang="zh-CN" sz="8000" kern="100" dirty="0">
                <a:solidFill>
                  <a:srgbClr val="FFDC14"/>
                </a:solidFill>
                <a:effectLst/>
                <a:latin typeface="UTM Showcard" panose="02040603050506020204" pitchFamily="18" charset="0"/>
                <a:ea typeface="思源宋体 CN" panose="02020400000000000000" pitchFamily="18" charset="-122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23897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1FFB8ACB-D61D-4E1F-B7B7-F610CDF69BB0}"/>
              </a:ext>
            </a:extLst>
          </p:cNvPr>
          <p:cNvSpPr/>
          <p:nvPr/>
        </p:nvSpPr>
        <p:spPr>
          <a:xfrm>
            <a:off x="247650" y="190500"/>
            <a:ext cx="11696700" cy="647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宋体 CN" panose="02020400000000000000" pitchFamily="18" charset="-122"/>
              <a:ea typeface="思源宋体 CN" panose="02020400000000000000" pitchFamily="18" charset="-122"/>
              <a:cs typeface="+mn-cs"/>
            </a:endParaRP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9B307217-B1CF-4AD8-B6C6-EC8C19D2AE70}"/>
              </a:ext>
            </a:extLst>
          </p:cNvPr>
          <p:cNvGrpSpPr/>
          <p:nvPr/>
        </p:nvGrpSpPr>
        <p:grpSpPr>
          <a:xfrm>
            <a:off x="305203" y="278033"/>
            <a:ext cx="1871345" cy="584775"/>
            <a:chOff x="619125" y="486102"/>
            <a:chExt cx="1871345" cy="584775"/>
          </a:xfrm>
        </p:grpSpPr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BDF47186-3AA3-4D44-9DF5-D93A5AD65B71}"/>
                </a:ext>
              </a:extLst>
            </p:cNvPr>
            <p:cNvGrpSpPr/>
            <p:nvPr/>
          </p:nvGrpSpPr>
          <p:grpSpPr>
            <a:xfrm>
              <a:off x="619125" y="486102"/>
              <a:ext cx="523221" cy="523221"/>
              <a:chOff x="657225" y="571500"/>
              <a:chExt cx="600075" cy="600075"/>
            </a:xfrm>
          </p:grpSpPr>
          <p:sp>
            <p:nvSpPr>
              <p:cNvPr id="9" name="泪滴形 8">
                <a:extLst>
                  <a:ext uri="{FF2B5EF4-FFF2-40B4-BE49-F238E27FC236}">
                    <a16:creationId xmlns:a16="http://schemas.microsoft.com/office/drawing/2014/main" id="{44CDA5EB-6391-418D-86A9-90DEB2B5152B}"/>
                  </a:ext>
                </a:extLst>
              </p:cNvPr>
              <p:cNvSpPr/>
              <p:nvPr/>
            </p:nvSpPr>
            <p:spPr>
              <a:xfrm>
                <a:off x="657225" y="571500"/>
                <a:ext cx="600075" cy="600075"/>
              </a:xfrm>
              <a:prstGeom prst="teardrop">
                <a:avLst/>
              </a:prstGeom>
              <a:gradFill>
                <a:gsLst>
                  <a:gs pos="15000">
                    <a:srgbClr val="0087D1"/>
                  </a:gs>
                  <a:gs pos="100000">
                    <a:srgbClr val="64C8E8"/>
                  </a:gs>
                </a:gsLst>
                <a:lin ang="36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  <p:sp>
            <p:nvSpPr>
              <p:cNvPr id="10" name="椭圆 9">
                <a:extLst>
                  <a:ext uri="{FF2B5EF4-FFF2-40B4-BE49-F238E27FC236}">
                    <a16:creationId xmlns:a16="http://schemas.microsoft.com/office/drawing/2014/main" id="{001078B0-CBC6-45E4-B9C7-0078D375A18B}"/>
                  </a:ext>
                </a:extLst>
              </p:cNvPr>
              <p:cNvSpPr/>
              <p:nvPr/>
            </p:nvSpPr>
            <p:spPr>
              <a:xfrm>
                <a:off x="759262" y="673537"/>
                <a:ext cx="396000" cy="396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</p:grpSp>
        <p:sp>
          <p:nvSpPr>
            <p:cNvPr id="12" name="文本框 20">
              <a:extLst>
                <a:ext uri="{FF2B5EF4-FFF2-40B4-BE49-F238E27FC236}">
                  <a16:creationId xmlns:a16="http://schemas.microsoft.com/office/drawing/2014/main" id="{09EDA4DF-BE74-42C7-AA69-2EF25AE83D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2525" y="486102"/>
              <a:ext cx="133794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en-US" altLang="zh-CN" sz="3200" b="1" dirty="0" err="1">
                  <a:solidFill>
                    <a:schemeClr val="bg2">
                      <a:lumMod val="25000"/>
                    </a:schemeClr>
                  </a:solidFill>
                  <a:latin typeface="UTM Avo" panose="02040603050506020204" pitchFamily="18" charset="0"/>
                  <a:ea typeface="思源宋体 CN Heavy" panose="02020900000000000000" pitchFamily="18" charset="-122"/>
                </a:rPr>
                <a:t>Bài</a:t>
              </a:r>
              <a:r>
                <a:rPr lang="en-US" altLang="zh-CN" sz="3200" b="1" dirty="0">
                  <a:solidFill>
                    <a:schemeClr val="bg2">
                      <a:lumMod val="25000"/>
                    </a:schemeClr>
                  </a:solidFill>
                  <a:latin typeface="UTM Avo" panose="02040603050506020204" pitchFamily="18" charset="0"/>
                  <a:ea typeface="思源宋体 CN Heavy" panose="02020900000000000000" pitchFamily="18" charset="-122"/>
                </a:rPr>
                <a:t> 1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UTM Avo" panose="02040603050506020204" pitchFamily="18" charset="0"/>
                <a:ea typeface="思源宋体 CN Heavy" panose="02020900000000000000" pitchFamily="18" charset="-122"/>
              </a:endParaRPr>
            </a:p>
          </p:txBody>
        </p:sp>
      </p:grpSp>
      <p:sp>
        <p:nvSpPr>
          <p:cNvPr id="26" name="Text Box 8">
            <a:extLst>
              <a:ext uri="{FF2B5EF4-FFF2-40B4-BE49-F238E27FC236}">
                <a16:creationId xmlns:a16="http://schemas.microsoft.com/office/drawing/2014/main" id="{B4786D6E-26C7-4874-8485-3F4128BC47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021" y="888787"/>
            <a:ext cx="11007957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Chuyển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các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câu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kể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sau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thành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câu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khiến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:</a:t>
            </a:r>
          </a:p>
          <a:p>
            <a:pPr algn="ctr">
              <a:spcBef>
                <a:spcPct val="50000"/>
              </a:spcBef>
            </a:pPr>
            <a:r>
              <a:rPr lang="en-US" alt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Ngân</a:t>
            </a:r>
            <a:r>
              <a:rPr lang="en-US" alt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chăm</a:t>
            </a:r>
            <a:r>
              <a:rPr lang="en-US" alt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chỉ</a:t>
            </a:r>
            <a:r>
              <a:rPr lang="en-US" alt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.</a:t>
            </a:r>
          </a:p>
          <a:p>
            <a:pPr algn="just">
              <a:spcBef>
                <a:spcPct val="50000"/>
              </a:spcBef>
            </a:pPr>
            <a:r>
              <a:rPr lang="pl-PL" alt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M : </a:t>
            </a:r>
            <a:r>
              <a:rPr lang="pl-PL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-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Ngân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chăm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chỉ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lên</a:t>
            </a:r>
            <a:r>
              <a:rPr lang="pl-PL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!</a:t>
            </a:r>
            <a:endParaRPr lang="en-US" altLang="en-US" sz="4000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pPr algn="just">
              <a:spcBef>
                <a:spcPct val="50000"/>
              </a:spcBef>
            </a:pP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      -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Ngân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phải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chăm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chỉ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!</a:t>
            </a:r>
          </a:p>
          <a:p>
            <a:pPr algn="just">
              <a:spcBef>
                <a:spcPct val="50000"/>
              </a:spcBef>
            </a:pP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      -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Mong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Ngân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chăm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chỉ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6B1A9A-A75A-48C4-993F-50528BBB48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517" y="1853150"/>
            <a:ext cx="4469362" cy="4915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610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1FFB8ACB-D61D-4E1F-B7B7-F610CDF69BB0}"/>
              </a:ext>
            </a:extLst>
          </p:cNvPr>
          <p:cNvSpPr/>
          <p:nvPr/>
        </p:nvSpPr>
        <p:spPr>
          <a:xfrm>
            <a:off x="247650" y="190500"/>
            <a:ext cx="11696700" cy="647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宋体 CN" panose="02020400000000000000" pitchFamily="18" charset="-122"/>
              <a:ea typeface="思源宋体 CN" panose="02020400000000000000" pitchFamily="18" charset="-122"/>
              <a:cs typeface="+mn-cs"/>
            </a:endParaRP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9B307217-B1CF-4AD8-B6C6-EC8C19D2AE70}"/>
              </a:ext>
            </a:extLst>
          </p:cNvPr>
          <p:cNvGrpSpPr/>
          <p:nvPr/>
        </p:nvGrpSpPr>
        <p:grpSpPr>
          <a:xfrm>
            <a:off x="305203" y="278033"/>
            <a:ext cx="1871345" cy="584775"/>
            <a:chOff x="619125" y="486102"/>
            <a:chExt cx="1871345" cy="584775"/>
          </a:xfrm>
        </p:grpSpPr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BDF47186-3AA3-4D44-9DF5-D93A5AD65B71}"/>
                </a:ext>
              </a:extLst>
            </p:cNvPr>
            <p:cNvGrpSpPr/>
            <p:nvPr/>
          </p:nvGrpSpPr>
          <p:grpSpPr>
            <a:xfrm>
              <a:off x="619125" y="486102"/>
              <a:ext cx="523221" cy="523221"/>
              <a:chOff x="657225" y="571500"/>
              <a:chExt cx="600075" cy="600075"/>
            </a:xfrm>
          </p:grpSpPr>
          <p:sp>
            <p:nvSpPr>
              <p:cNvPr id="9" name="泪滴形 8">
                <a:extLst>
                  <a:ext uri="{FF2B5EF4-FFF2-40B4-BE49-F238E27FC236}">
                    <a16:creationId xmlns:a16="http://schemas.microsoft.com/office/drawing/2014/main" id="{44CDA5EB-6391-418D-86A9-90DEB2B5152B}"/>
                  </a:ext>
                </a:extLst>
              </p:cNvPr>
              <p:cNvSpPr/>
              <p:nvPr/>
            </p:nvSpPr>
            <p:spPr>
              <a:xfrm>
                <a:off x="657225" y="571500"/>
                <a:ext cx="600075" cy="600075"/>
              </a:xfrm>
              <a:prstGeom prst="teardrop">
                <a:avLst/>
              </a:prstGeom>
              <a:gradFill>
                <a:gsLst>
                  <a:gs pos="15000">
                    <a:srgbClr val="0087D1"/>
                  </a:gs>
                  <a:gs pos="100000">
                    <a:srgbClr val="64C8E8"/>
                  </a:gs>
                </a:gsLst>
                <a:lin ang="36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  <p:sp>
            <p:nvSpPr>
              <p:cNvPr id="10" name="椭圆 9">
                <a:extLst>
                  <a:ext uri="{FF2B5EF4-FFF2-40B4-BE49-F238E27FC236}">
                    <a16:creationId xmlns:a16="http://schemas.microsoft.com/office/drawing/2014/main" id="{001078B0-CBC6-45E4-B9C7-0078D375A18B}"/>
                  </a:ext>
                </a:extLst>
              </p:cNvPr>
              <p:cNvSpPr/>
              <p:nvPr/>
            </p:nvSpPr>
            <p:spPr>
              <a:xfrm>
                <a:off x="759262" y="673537"/>
                <a:ext cx="396000" cy="396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</p:grpSp>
        <p:sp>
          <p:nvSpPr>
            <p:cNvPr id="12" name="文本框 20">
              <a:extLst>
                <a:ext uri="{FF2B5EF4-FFF2-40B4-BE49-F238E27FC236}">
                  <a16:creationId xmlns:a16="http://schemas.microsoft.com/office/drawing/2014/main" id="{09EDA4DF-BE74-42C7-AA69-2EF25AE83D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2525" y="486102"/>
              <a:ext cx="133794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en-US" altLang="zh-CN" sz="3200" b="1" dirty="0" err="1">
                  <a:solidFill>
                    <a:schemeClr val="bg2">
                      <a:lumMod val="25000"/>
                    </a:schemeClr>
                  </a:solidFill>
                  <a:latin typeface="UTM Avo" panose="02040603050506020204" pitchFamily="18" charset="0"/>
                  <a:ea typeface="思源宋体 CN Heavy" panose="02020900000000000000" pitchFamily="18" charset="-122"/>
                </a:rPr>
                <a:t>Bài</a:t>
              </a:r>
              <a:r>
                <a:rPr lang="en-US" altLang="zh-CN" sz="3200" b="1" dirty="0">
                  <a:solidFill>
                    <a:schemeClr val="bg2">
                      <a:lumMod val="25000"/>
                    </a:schemeClr>
                  </a:solidFill>
                  <a:latin typeface="UTM Avo" panose="02040603050506020204" pitchFamily="18" charset="0"/>
                  <a:ea typeface="思源宋体 CN Heavy" panose="02020900000000000000" pitchFamily="18" charset="-122"/>
                </a:rPr>
                <a:t> 1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UTM Avo" panose="02040603050506020204" pitchFamily="18" charset="0"/>
                <a:ea typeface="思源宋体 CN Heavy" panose="02020900000000000000" pitchFamily="18" charset="-122"/>
              </a:endParaRPr>
            </a:p>
          </p:txBody>
        </p:sp>
      </p:grpSp>
      <p:sp>
        <p:nvSpPr>
          <p:cNvPr id="26" name="Text Box 8">
            <a:extLst>
              <a:ext uri="{FF2B5EF4-FFF2-40B4-BE49-F238E27FC236}">
                <a16:creationId xmlns:a16="http://schemas.microsoft.com/office/drawing/2014/main" id="{B4786D6E-26C7-4874-8485-3F4128BC47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813" y="862808"/>
            <a:ext cx="11105747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Chuyển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các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câu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kể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sau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thành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câu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khiến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:</a:t>
            </a:r>
          </a:p>
          <a:p>
            <a:pPr algn="ctr">
              <a:spcBef>
                <a:spcPct val="50000"/>
              </a:spcBef>
            </a:pPr>
            <a:r>
              <a:rPr lang="en-US" alt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Giang</a:t>
            </a:r>
            <a:r>
              <a:rPr lang="en-US" alt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phấn</a:t>
            </a:r>
            <a:r>
              <a:rPr lang="en-US" alt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đấu</a:t>
            </a:r>
            <a:r>
              <a:rPr lang="en-US" alt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học</a:t>
            </a:r>
            <a:r>
              <a:rPr lang="en-US" alt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giỏi</a:t>
            </a:r>
            <a:r>
              <a:rPr lang="en-US" alt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.</a:t>
            </a:r>
          </a:p>
          <a:p>
            <a:pPr algn="just">
              <a:spcBef>
                <a:spcPct val="50000"/>
              </a:spcBef>
            </a:pPr>
            <a:r>
              <a:rPr lang="pl-PL" alt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M : </a:t>
            </a:r>
            <a:r>
              <a:rPr lang="pl-PL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-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Giang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phấn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đấu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học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giỏi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lên</a:t>
            </a:r>
            <a:r>
              <a:rPr lang="pl-PL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!</a:t>
            </a:r>
            <a:endParaRPr lang="en-US" altLang="en-US" sz="4000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pPr algn="just">
              <a:spcBef>
                <a:spcPct val="50000"/>
              </a:spcBef>
            </a:pP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      -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Giang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hãy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phấn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đấu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học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giỏi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! </a:t>
            </a:r>
          </a:p>
          <a:p>
            <a:pPr algn="just">
              <a:spcBef>
                <a:spcPct val="50000"/>
              </a:spcBef>
            </a:pP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      -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Mong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Giang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phấn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đấu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học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giỏi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899206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1FFB8ACB-D61D-4E1F-B7B7-F610CDF69BB0}"/>
              </a:ext>
            </a:extLst>
          </p:cNvPr>
          <p:cNvSpPr/>
          <p:nvPr/>
        </p:nvSpPr>
        <p:spPr>
          <a:xfrm>
            <a:off x="247650" y="190500"/>
            <a:ext cx="11696700" cy="647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宋体 CN" panose="02020400000000000000" pitchFamily="18" charset="-122"/>
              <a:ea typeface="思源宋体 CN" panose="02020400000000000000" pitchFamily="18" charset="-122"/>
              <a:cs typeface="+mn-cs"/>
            </a:endParaRPr>
          </a:p>
        </p:txBody>
      </p:sp>
      <p:grpSp>
        <p:nvGrpSpPr>
          <p:cNvPr id="26" name="组合 12">
            <a:extLst>
              <a:ext uri="{FF2B5EF4-FFF2-40B4-BE49-F238E27FC236}">
                <a16:creationId xmlns:a16="http://schemas.microsoft.com/office/drawing/2014/main" id="{0DC2245B-3FBF-4FE2-90CC-1DEC392B0384}"/>
              </a:ext>
            </a:extLst>
          </p:cNvPr>
          <p:cNvGrpSpPr/>
          <p:nvPr/>
        </p:nvGrpSpPr>
        <p:grpSpPr>
          <a:xfrm>
            <a:off x="305203" y="278033"/>
            <a:ext cx="1871345" cy="584775"/>
            <a:chOff x="619125" y="486102"/>
            <a:chExt cx="1871345" cy="584775"/>
          </a:xfrm>
        </p:grpSpPr>
        <p:grpSp>
          <p:nvGrpSpPr>
            <p:cNvPr id="27" name="组合 10">
              <a:extLst>
                <a:ext uri="{FF2B5EF4-FFF2-40B4-BE49-F238E27FC236}">
                  <a16:creationId xmlns:a16="http://schemas.microsoft.com/office/drawing/2014/main" id="{EF08B817-9BA5-45EB-A256-1F515C18DA1A}"/>
                </a:ext>
              </a:extLst>
            </p:cNvPr>
            <p:cNvGrpSpPr/>
            <p:nvPr/>
          </p:nvGrpSpPr>
          <p:grpSpPr>
            <a:xfrm>
              <a:off x="619125" y="486102"/>
              <a:ext cx="523221" cy="523221"/>
              <a:chOff x="657225" y="571500"/>
              <a:chExt cx="600075" cy="600075"/>
            </a:xfrm>
          </p:grpSpPr>
          <p:sp>
            <p:nvSpPr>
              <p:cNvPr id="29" name="泪滴形 8">
                <a:extLst>
                  <a:ext uri="{FF2B5EF4-FFF2-40B4-BE49-F238E27FC236}">
                    <a16:creationId xmlns:a16="http://schemas.microsoft.com/office/drawing/2014/main" id="{A9B9A765-ACB9-4F18-9420-CD281CDF2C02}"/>
                  </a:ext>
                </a:extLst>
              </p:cNvPr>
              <p:cNvSpPr/>
              <p:nvPr/>
            </p:nvSpPr>
            <p:spPr>
              <a:xfrm>
                <a:off x="657225" y="571500"/>
                <a:ext cx="600075" cy="600075"/>
              </a:xfrm>
              <a:prstGeom prst="teardrop">
                <a:avLst/>
              </a:prstGeom>
              <a:gradFill>
                <a:gsLst>
                  <a:gs pos="15000">
                    <a:srgbClr val="0087D1"/>
                  </a:gs>
                  <a:gs pos="100000">
                    <a:srgbClr val="64C8E8"/>
                  </a:gs>
                </a:gsLst>
                <a:lin ang="36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  <p:sp>
            <p:nvSpPr>
              <p:cNvPr id="30" name="椭圆 9">
                <a:extLst>
                  <a:ext uri="{FF2B5EF4-FFF2-40B4-BE49-F238E27FC236}">
                    <a16:creationId xmlns:a16="http://schemas.microsoft.com/office/drawing/2014/main" id="{73F08F70-22CF-4870-8E27-02DA9985949A}"/>
                  </a:ext>
                </a:extLst>
              </p:cNvPr>
              <p:cNvSpPr/>
              <p:nvPr/>
            </p:nvSpPr>
            <p:spPr>
              <a:xfrm>
                <a:off x="759262" y="673537"/>
                <a:ext cx="396000" cy="396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</p:grpSp>
        <p:sp>
          <p:nvSpPr>
            <p:cNvPr id="28" name="文本框 20">
              <a:extLst>
                <a:ext uri="{FF2B5EF4-FFF2-40B4-BE49-F238E27FC236}">
                  <a16:creationId xmlns:a16="http://schemas.microsoft.com/office/drawing/2014/main" id="{8D3F1C11-79A9-471A-BB65-96E79BD19F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2525" y="486102"/>
              <a:ext cx="133794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en-US" altLang="zh-CN" sz="3200" b="1" dirty="0" err="1">
                  <a:solidFill>
                    <a:schemeClr val="bg2">
                      <a:lumMod val="25000"/>
                    </a:schemeClr>
                  </a:solidFill>
                  <a:latin typeface="UTM Avo" panose="02040603050506020204" pitchFamily="18" charset="0"/>
                  <a:ea typeface="思源宋体 CN Heavy" panose="02020900000000000000" pitchFamily="18" charset="-122"/>
                </a:rPr>
                <a:t>Bài</a:t>
              </a:r>
              <a:r>
                <a:rPr lang="en-US" altLang="zh-CN" sz="3200" b="1" dirty="0">
                  <a:solidFill>
                    <a:schemeClr val="bg2">
                      <a:lumMod val="25000"/>
                    </a:schemeClr>
                  </a:solidFill>
                  <a:latin typeface="UTM Avo" panose="02040603050506020204" pitchFamily="18" charset="0"/>
                  <a:ea typeface="思源宋体 CN Heavy" panose="02020900000000000000" pitchFamily="18" charset="-122"/>
                </a:rPr>
                <a:t> 2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UTM Avo" panose="02040603050506020204" pitchFamily="18" charset="0"/>
                <a:ea typeface="思源宋体 CN Heavy" panose="02020900000000000000" pitchFamily="18" charset="-122"/>
              </a:endParaRP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0ADB3088-4DF3-4B21-8A39-E1B9D296C559}"/>
              </a:ext>
            </a:extLst>
          </p:cNvPr>
          <p:cNvSpPr txBox="1"/>
          <p:nvPr/>
        </p:nvSpPr>
        <p:spPr>
          <a:xfrm>
            <a:off x="477520" y="888787"/>
            <a:ext cx="125780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Đặt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câu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khiến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phù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hợp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với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các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tình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huống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sau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:</a:t>
            </a:r>
            <a:endParaRPr lang="en-US" sz="3600" b="1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07DDDB-8706-4127-B822-BFC952478DE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31" b="20906"/>
          <a:stretch/>
        </p:blipFill>
        <p:spPr>
          <a:xfrm>
            <a:off x="-355600" y="1519684"/>
            <a:ext cx="10272848" cy="5235349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C96B1003-9489-439B-B670-E64522D939C2}"/>
              </a:ext>
            </a:extLst>
          </p:cNvPr>
          <p:cNvSpPr txBox="1"/>
          <p:nvPr/>
        </p:nvSpPr>
        <p:spPr>
          <a:xfrm>
            <a:off x="1205774" y="2120278"/>
            <a:ext cx="715010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2800" b="1" dirty="0">
                <a:solidFill>
                  <a:srgbClr val="0070C0"/>
                </a:solidFill>
                <a:latin typeface="UTM Avo" panose="02040603050506020204" pitchFamily="18" charset="0"/>
              </a:rPr>
              <a:t>a/ </a:t>
            </a:r>
            <a:r>
              <a:rPr lang="en-US" altLang="en-US" sz="28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Vào</a:t>
            </a:r>
            <a:r>
              <a:rPr lang="en-US" altLang="en-US" sz="28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giờ</a:t>
            </a:r>
            <a:r>
              <a:rPr lang="en-US" altLang="en-US" sz="28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kiểm</a:t>
            </a:r>
            <a:r>
              <a:rPr lang="en-US" altLang="en-US" sz="28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tra</a:t>
            </a:r>
            <a:r>
              <a:rPr lang="en-US" altLang="en-US" sz="2800" b="1" dirty="0">
                <a:solidFill>
                  <a:srgbClr val="0070C0"/>
                </a:solidFill>
                <a:latin typeface="UTM Avo" panose="02040603050506020204" pitchFamily="18" charset="0"/>
              </a:rPr>
              <a:t>, </a:t>
            </a:r>
            <a:r>
              <a:rPr lang="en-US" altLang="en-US" sz="28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chẳng</a:t>
            </a:r>
            <a:r>
              <a:rPr lang="en-US" altLang="en-US" sz="2800" b="1" dirty="0">
                <a:solidFill>
                  <a:srgbClr val="0070C0"/>
                </a:solidFill>
                <a:latin typeface="UTM Avo" panose="02040603050506020204" pitchFamily="18" charset="0"/>
              </a:rPr>
              <a:t> may </a:t>
            </a:r>
            <a:r>
              <a:rPr lang="en-US" altLang="en-US" sz="28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bút</a:t>
            </a:r>
            <a:r>
              <a:rPr lang="en-US" altLang="en-US" sz="28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của</a:t>
            </a:r>
            <a:r>
              <a:rPr lang="en-US" altLang="en-US" sz="28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em</a:t>
            </a:r>
            <a:r>
              <a:rPr lang="en-US" altLang="en-US" sz="28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bị</a:t>
            </a:r>
            <a:r>
              <a:rPr lang="en-US" altLang="en-US" sz="28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hỏng</a:t>
            </a:r>
            <a:r>
              <a:rPr lang="en-US" altLang="en-US" sz="2800" b="1" dirty="0">
                <a:solidFill>
                  <a:srgbClr val="0070C0"/>
                </a:solidFill>
                <a:latin typeface="UTM Avo" panose="02040603050506020204" pitchFamily="18" charset="0"/>
              </a:rPr>
              <a:t>. </a:t>
            </a:r>
            <a:r>
              <a:rPr lang="en-US" altLang="en-US" sz="28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Em</a:t>
            </a:r>
            <a:r>
              <a:rPr lang="en-US" altLang="en-US" sz="28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biết</a:t>
            </a:r>
            <a:r>
              <a:rPr lang="en-US" altLang="en-US" sz="28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bạn</a:t>
            </a:r>
            <a:r>
              <a:rPr lang="en-US" altLang="en-US" sz="28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em</a:t>
            </a:r>
            <a:r>
              <a:rPr lang="en-US" altLang="en-US" sz="28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có</a:t>
            </a:r>
            <a:r>
              <a:rPr lang="en-US" altLang="en-US" sz="28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hai</a:t>
            </a:r>
            <a:r>
              <a:rPr lang="en-US" altLang="en-US" sz="28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bút</a:t>
            </a:r>
            <a:r>
              <a:rPr lang="en-US" altLang="en-US" sz="2800" b="1" dirty="0">
                <a:solidFill>
                  <a:srgbClr val="0070C0"/>
                </a:solidFill>
                <a:latin typeface="UTM Avo" panose="02040603050506020204" pitchFamily="18" charset="0"/>
              </a:rPr>
              <a:t>. </a:t>
            </a:r>
            <a:r>
              <a:rPr lang="en-US" altLang="en-US" sz="28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Hãy</a:t>
            </a:r>
            <a:r>
              <a:rPr lang="en-US" altLang="en-US" sz="28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nói</a:t>
            </a:r>
            <a:r>
              <a:rPr lang="en-US" altLang="en-US" sz="28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với</a:t>
            </a:r>
            <a:r>
              <a:rPr lang="en-US" altLang="en-US" sz="28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bạn</a:t>
            </a:r>
            <a:r>
              <a:rPr lang="en-US" altLang="en-US" sz="28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một</a:t>
            </a:r>
            <a:r>
              <a:rPr lang="en-US" altLang="en-US" sz="28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câu</a:t>
            </a:r>
            <a:r>
              <a:rPr lang="en-US" altLang="en-US" sz="28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để</a:t>
            </a:r>
            <a:r>
              <a:rPr lang="en-US" altLang="en-US" sz="28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mượn</a:t>
            </a:r>
            <a:r>
              <a:rPr lang="en-US" altLang="en-US" sz="28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bút</a:t>
            </a:r>
            <a:r>
              <a:rPr lang="en-US" altLang="en-US" sz="2800" b="1" dirty="0">
                <a:solidFill>
                  <a:srgbClr val="0070C0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CD14D2A-6511-4BE6-B8C8-B815443F9C13}"/>
              </a:ext>
            </a:extLst>
          </p:cNvPr>
          <p:cNvSpPr txBox="1"/>
          <p:nvPr/>
        </p:nvSpPr>
        <p:spPr>
          <a:xfrm>
            <a:off x="755182" y="4280717"/>
            <a:ext cx="71501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M: Xin </a:t>
            </a:r>
            <a:r>
              <a:rPr lang="en-US" alt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bạn</a:t>
            </a: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cho</a:t>
            </a: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mình</a:t>
            </a: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mượn</a:t>
            </a: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bút</a:t>
            </a: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nhé</a:t>
            </a: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!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EF3856BC-2817-43E8-9BF7-73B4512FC5D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5600" y="3043852"/>
            <a:ext cx="4060487" cy="368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594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1FFB8ACB-D61D-4E1F-B7B7-F610CDF69BB0}"/>
              </a:ext>
            </a:extLst>
          </p:cNvPr>
          <p:cNvSpPr/>
          <p:nvPr/>
        </p:nvSpPr>
        <p:spPr>
          <a:xfrm>
            <a:off x="247650" y="190500"/>
            <a:ext cx="11696700" cy="647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宋体 CN" panose="02020400000000000000" pitchFamily="18" charset="-122"/>
              <a:ea typeface="思源宋体 CN" panose="02020400000000000000" pitchFamily="18" charset="-122"/>
              <a:cs typeface="+mn-cs"/>
            </a:endParaRPr>
          </a:p>
        </p:txBody>
      </p:sp>
      <p:grpSp>
        <p:nvGrpSpPr>
          <p:cNvPr id="26" name="组合 12">
            <a:extLst>
              <a:ext uri="{FF2B5EF4-FFF2-40B4-BE49-F238E27FC236}">
                <a16:creationId xmlns:a16="http://schemas.microsoft.com/office/drawing/2014/main" id="{0DC2245B-3FBF-4FE2-90CC-1DEC392B0384}"/>
              </a:ext>
            </a:extLst>
          </p:cNvPr>
          <p:cNvGrpSpPr/>
          <p:nvPr/>
        </p:nvGrpSpPr>
        <p:grpSpPr>
          <a:xfrm>
            <a:off x="305203" y="278033"/>
            <a:ext cx="1871345" cy="584775"/>
            <a:chOff x="619125" y="486102"/>
            <a:chExt cx="1871345" cy="584775"/>
          </a:xfrm>
        </p:grpSpPr>
        <p:grpSp>
          <p:nvGrpSpPr>
            <p:cNvPr id="27" name="组合 10">
              <a:extLst>
                <a:ext uri="{FF2B5EF4-FFF2-40B4-BE49-F238E27FC236}">
                  <a16:creationId xmlns:a16="http://schemas.microsoft.com/office/drawing/2014/main" id="{EF08B817-9BA5-45EB-A256-1F515C18DA1A}"/>
                </a:ext>
              </a:extLst>
            </p:cNvPr>
            <p:cNvGrpSpPr/>
            <p:nvPr/>
          </p:nvGrpSpPr>
          <p:grpSpPr>
            <a:xfrm>
              <a:off x="619125" y="486102"/>
              <a:ext cx="523221" cy="523221"/>
              <a:chOff x="657225" y="571500"/>
              <a:chExt cx="600075" cy="600075"/>
            </a:xfrm>
          </p:grpSpPr>
          <p:sp>
            <p:nvSpPr>
              <p:cNvPr id="29" name="泪滴形 8">
                <a:extLst>
                  <a:ext uri="{FF2B5EF4-FFF2-40B4-BE49-F238E27FC236}">
                    <a16:creationId xmlns:a16="http://schemas.microsoft.com/office/drawing/2014/main" id="{A9B9A765-ACB9-4F18-9420-CD281CDF2C02}"/>
                  </a:ext>
                </a:extLst>
              </p:cNvPr>
              <p:cNvSpPr/>
              <p:nvPr/>
            </p:nvSpPr>
            <p:spPr>
              <a:xfrm>
                <a:off x="657225" y="571500"/>
                <a:ext cx="600075" cy="600075"/>
              </a:xfrm>
              <a:prstGeom prst="teardrop">
                <a:avLst/>
              </a:prstGeom>
              <a:gradFill>
                <a:gsLst>
                  <a:gs pos="15000">
                    <a:srgbClr val="0087D1"/>
                  </a:gs>
                  <a:gs pos="100000">
                    <a:srgbClr val="64C8E8"/>
                  </a:gs>
                </a:gsLst>
                <a:lin ang="36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  <p:sp>
            <p:nvSpPr>
              <p:cNvPr id="30" name="椭圆 9">
                <a:extLst>
                  <a:ext uri="{FF2B5EF4-FFF2-40B4-BE49-F238E27FC236}">
                    <a16:creationId xmlns:a16="http://schemas.microsoft.com/office/drawing/2014/main" id="{73F08F70-22CF-4870-8E27-02DA9985949A}"/>
                  </a:ext>
                </a:extLst>
              </p:cNvPr>
              <p:cNvSpPr/>
              <p:nvPr/>
            </p:nvSpPr>
            <p:spPr>
              <a:xfrm>
                <a:off x="759262" y="673537"/>
                <a:ext cx="396000" cy="396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</p:grpSp>
        <p:sp>
          <p:nvSpPr>
            <p:cNvPr id="28" name="文本框 20">
              <a:extLst>
                <a:ext uri="{FF2B5EF4-FFF2-40B4-BE49-F238E27FC236}">
                  <a16:creationId xmlns:a16="http://schemas.microsoft.com/office/drawing/2014/main" id="{8D3F1C11-79A9-471A-BB65-96E79BD19F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2525" y="486102"/>
              <a:ext cx="133794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en-US" altLang="zh-CN" sz="3200" b="1" dirty="0" err="1">
                  <a:solidFill>
                    <a:schemeClr val="bg2">
                      <a:lumMod val="25000"/>
                    </a:schemeClr>
                  </a:solidFill>
                  <a:latin typeface="UTM Avo" panose="02040603050506020204" pitchFamily="18" charset="0"/>
                  <a:ea typeface="思源宋体 CN Heavy" panose="02020900000000000000" pitchFamily="18" charset="-122"/>
                </a:rPr>
                <a:t>Bài</a:t>
              </a:r>
              <a:r>
                <a:rPr lang="en-US" altLang="zh-CN" sz="3200" b="1" dirty="0">
                  <a:solidFill>
                    <a:schemeClr val="bg2">
                      <a:lumMod val="25000"/>
                    </a:schemeClr>
                  </a:solidFill>
                  <a:latin typeface="UTM Avo" panose="02040603050506020204" pitchFamily="18" charset="0"/>
                  <a:ea typeface="思源宋体 CN Heavy" panose="02020900000000000000" pitchFamily="18" charset="-122"/>
                </a:rPr>
                <a:t> 2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UTM Avo" panose="02040603050506020204" pitchFamily="18" charset="0"/>
                <a:ea typeface="思源宋体 CN Heavy" panose="02020900000000000000" pitchFamily="18" charset="-122"/>
              </a:endParaRP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0ADB3088-4DF3-4B21-8A39-E1B9D296C559}"/>
              </a:ext>
            </a:extLst>
          </p:cNvPr>
          <p:cNvSpPr txBox="1"/>
          <p:nvPr/>
        </p:nvSpPr>
        <p:spPr>
          <a:xfrm>
            <a:off x="477520" y="888787"/>
            <a:ext cx="125780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Đặt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câu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khiến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phù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hợp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với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các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tình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huống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sau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:</a:t>
            </a:r>
            <a:endParaRPr lang="en-US" sz="3600" b="1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07DDDB-8706-4127-B822-BFC952478DE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31" b="20906"/>
          <a:stretch/>
        </p:blipFill>
        <p:spPr>
          <a:xfrm>
            <a:off x="-355600" y="1519684"/>
            <a:ext cx="10272848" cy="5235349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C96B1003-9489-439B-B670-E64522D939C2}"/>
              </a:ext>
            </a:extLst>
          </p:cNvPr>
          <p:cNvSpPr txBox="1"/>
          <p:nvPr/>
        </p:nvSpPr>
        <p:spPr>
          <a:xfrm>
            <a:off x="1205774" y="2120278"/>
            <a:ext cx="7150100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vi-VN" altLang="en-US" sz="2600" b="1" dirty="0">
                <a:solidFill>
                  <a:srgbClr val="0070C0"/>
                </a:solidFill>
                <a:latin typeface="UTM Avo" panose="02040603050506020204" pitchFamily="18" charset="0"/>
              </a:rPr>
              <a:t>b/ Em gọi điện thoại cho bạn, gặp người ở đầu dây bên kia là bố của bạn. Hãy nói một câu với bác ấy để bác chuyển máy cho em nói chuyện với bạn em.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CD14D2A-6511-4BE6-B8C8-B815443F9C13}"/>
              </a:ext>
            </a:extLst>
          </p:cNvPr>
          <p:cNvSpPr txBox="1"/>
          <p:nvPr/>
        </p:nvSpPr>
        <p:spPr>
          <a:xfrm>
            <a:off x="755182" y="4280717"/>
            <a:ext cx="71501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M: </a:t>
            </a:r>
            <a:r>
              <a:rPr lang="en-US" alt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Mong</a:t>
            </a: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bác</a:t>
            </a: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cho</a:t>
            </a: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con </a:t>
            </a:r>
            <a:r>
              <a:rPr lang="en-US" alt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gặp</a:t>
            </a: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bạn</a:t>
            </a: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An ạ! 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EF3856BC-2817-43E8-9BF7-73B4512FC5D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5600" y="3043852"/>
            <a:ext cx="4060487" cy="368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433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1FFB8ACB-D61D-4E1F-B7B7-F610CDF69BB0}"/>
              </a:ext>
            </a:extLst>
          </p:cNvPr>
          <p:cNvSpPr/>
          <p:nvPr/>
        </p:nvSpPr>
        <p:spPr>
          <a:xfrm>
            <a:off x="247650" y="190500"/>
            <a:ext cx="11696700" cy="647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宋体 CN" panose="02020400000000000000" pitchFamily="18" charset="-122"/>
              <a:ea typeface="思源宋体 CN" panose="02020400000000000000" pitchFamily="18" charset="-122"/>
              <a:cs typeface="+mn-cs"/>
            </a:endParaRPr>
          </a:p>
        </p:txBody>
      </p:sp>
      <p:grpSp>
        <p:nvGrpSpPr>
          <p:cNvPr id="26" name="组合 12">
            <a:extLst>
              <a:ext uri="{FF2B5EF4-FFF2-40B4-BE49-F238E27FC236}">
                <a16:creationId xmlns:a16="http://schemas.microsoft.com/office/drawing/2014/main" id="{0DC2245B-3FBF-4FE2-90CC-1DEC392B0384}"/>
              </a:ext>
            </a:extLst>
          </p:cNvPr>
          <p:cNvGrpSpPr/>
          <p:nvPr/>
        </p:nvGrpSpPr>
        <p:grpSpPr>
          <a:xfrm>
            <a:off x="305203" y="278033"/>
            <a:ext cx="1871345" cy="584775"/>
            <a:chOff x="619125" y="486102"/>
            <a:chExt cx="1871345" cy="584775"/>
          </a:xfrm>
        </p:grpSpPr>
        <p:grpSp>
          <p:nvGrpSpPr>
            <p:cNvPr id="27" name="组合 10">
              <a:extLst>
                <a:ext uri="{FF2B5EF4-FFF2-40B4-BE49-F238E27FC236}">
                  <a16:creationId xmlns:a16="http://schemas.microsoft.com/office/drawing/2014/main" id="{EF08B817-9BA5-45EB-A256-1F515C18DA1A}"/>
                </a:ext>
              </a:extLst>
            </p:cNvPr>
            <p:cNvGrpSpPr/>
            <p:nvPr/>
          </p:nvGrpSpPr>
          <p:grpSpPr>
            <a:xfrm>
              <a:off x="619125" y="486102"/>
              <a:ext cx="523221" cy="523221"/>
              <a:chOff x="657225" y="571500"/>
              <a:chExt cx="600075" cy="600075"/>
            </a:xfrm>
          </p:grpSpPr>
          <p:sp>
            <p:nvSpPr>
              <p:cNvPr id="29" name="泪滴形 8">
                <a:extLst>
                  <a:ext uri="{FF2B5EF4-FFF2-40B4-BE49-F238E27FC236}">
                    <a16:creationId xmlns:a16="http://schemas.microsoft.com/office/drawing/2014/main" id="{A9B9A765-ACB9-4F18-9420-CD281CDF2C02}"/>
                  </a:ext>
                </a:extLst>
              </p:cNvPr>
              <p:cNvSpPr/>
              <p:nvPr/>
            </p:nvSpPr>
            <p:spPr>
              <a:xfrm>
                <a:off x="657225" y="571500"/>
                <a:ext cx="600075" cy="600075"/>
              </a:xfrm>
              <a:prstGeom prst="teardrop">
                <a:avLst/>
              </a:prstGeom>
              <a:gradFill>
                <a:gsLst>
                  <a:gs pos="15000">
                    <a:srgbClr val="0087D1"/>
                  </a:gs>
                  <a:gs pos="100000">
                    <a:srgbClr val="64C8E8"/>
                  </a:gs>
                </a:gsLst>
                <a:lin ang="36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  <p:sp>
            <p:nvSpPr>
              <p:cNvPr id="30" name="椭圆 9">
                <a:extLst>
                  <a:ext uri="{FF2B5EF4-FFF2-40B4-BE49-F238E27FC236}">
                    <a16:creationId xmlns:a16="http://schemas.microsoft.com/office/drawing/2014/main" id="{73F08F70-22CF-4870-8E27-02DA9985949A}"/>
                  </a:ext>
                </a:extLst>
              </p:cNvPr>
              <p:cNvSpPr/>
              <p:nvPr/>
            </p:nvSpPr>
            <p:spPr>
              <a:xfrm>
                <a:off x="759262" y="673537"/>
                <a:ext cx="396000" cy="396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</p:grpSp>
        <p:sp>
          <p:nvSpPr>
            <p:cNvPr id="28" name="文本框 20">
              <a:extLst>
                <a:ext uri="{FF2B5EF4-FFF2-40B4-BE49-F238E27FC236}">
                  <a16:creationId xmlns:a16="http://schemas.microsoft.com/office/drawing/2014/main" id="{8D3F1C11-79A9-471A-BB65-96E79BD19F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2525" y="486102"/>
              <a:ext cx="133794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en-US" altLang="zh-CN" sz="3200" b="1" dirty="0" err="1">
                  <a:solidFill>
                    <a:schemeClr val="bg2">
                      <a:lumMod val="25000"/>
                    </a:schemeClr>
                  </a:solidFill>
                  <a:latin typeface="UTM Avo" panose="02040603050506020204" pitchFamily="18" charset="0"/>
                  <a:ea typeface="思源宋体 CN Heavy" panose="02020900000000000000" pitchFamily="18" charset="-122"/>
                </a:rPr>
                <a:t>Bài</a:t>
              </a:r>
              <a:r>
                <a:rPr lang="en-US" altLang="zh-CN" sz="3200" b="1" dirty="0">
                  <a:solidFill>
                    <a:schemeClr val="bg2">
                      <a:lumMod val="25000"/>
                    </a:schemeClr>
                  </a:solidFill>
                  <a:latin typeface="UTM Avo" panose="02040603050506020204" pitchFamily="18" charset="0"/>
                  <a:ea typeface="思源宋体 CN Heavy" panose="02020900000000000000" pitchFamily="18" charset="-122"/>
                </a:rPr>
                <a:t> 2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UTM Avo" panose="02040603050506020204" pitchFamily="18" charset="0"/>
                <a:ea typeface="思源宋体 CN Heavy" panose="02020900000000000000" pitchFamily="18" charset="-122"/>
              </a:endParaRP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0ADB3088-4DF3-4B21-8A39-E1B9D296C559}"/>
              </a:ext>
            </a:extLst>
          </p:cNvPr>
          <p:cNvSpPr txBox="1"/>
          <p:nvPr/>
        </p:nvSpPr>
        <p:spPr>
          <a:xfrm>
            <a:off x="477520" y="888787"/>
            <a:ext cx="125780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Đặt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câu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khiến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phù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hợp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với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các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tình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huống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sau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:</a:t>
            </a:r>
            <a:endParaRPr lang="en-US" sz="3600" b="1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07DDDB-8706-4127-B822-BFC952478DE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31" b="20906"/>
          <a:stretch/>
        </p:blipFill>
        <p:spPr>
          <a:xfrm>
            <a:off x="-355600" y="1519684"/>
            <a:ext cx="10272848" cy="5235349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C96B1003-9489-439B-B670-E64522D939C2}"/>
              </a:ext>
            </a:extLst>
          </p:cNvPr>
          <p:cNvSpPr txBox="1"/>
          <p:nvPr/>
        </p:nvSpPr>
        <p:spPr>
          <a:xfrm>
            <a:off x="1205774" y="2120278"/>
            <a:ext cx="715010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vi-VN" altLang="en-US" sz="2800" b="1" dirty="0">
                <a:solidFill>
                  <a:srgbClr val="0070C0"/>
                </a:solidFill>
                <a:latin typeface="UTM Avo" panose="02040603050506020204" pitchFamily="18" charset="0"/>
              </a:rPr>
              <a:t>c/ Em đang tìm nhà bạn bỗng gặp một chú từ một nhà gần đấy bước ra. Hãy nói một câu nhờ chú ấy chỉ đường.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CD14D2A-6511-4BE6-B8C8-B815443F9C13}"/>
              </a:ext>
            </a:extLst>
          </p:cNvPr>
          <p:cNvSpPr txBox="1"/>
          <p:nvPr/>
        </p:nvSpPr>
        <p:spPr>
          <a:xfrm>
            <a:off x="755182" y="4280717"/>
            <a:ext cx="71501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M: Xin </a:t>
            </a:r>
            <a:r>
              <a:rPr lang="en-US" alt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chú</a:t>
            </a: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chỉ</a:t>
            </a: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đường</a:t>
            </a: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giúp</a:t>
            </a: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con </a:t>
            </a:r>
            <a:r>
              <a:rPr lang="en-US" alt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đến</a:t>
            </a: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nhà</a:t>
            </a: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bạn</a:t>
            </a: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An ạ! 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EF3856BC-2817-43E8-9BF7-73B4512FC5D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5600" y="3043852"/>
            <a:ext cx="4060487" cy="368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44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1FFB8ACB-D61D-4E1F-B7B7-F610CDF69BB0}"/>
              </a:ext>
            </a:extLst>
          </p:cNvPr>
          <p:cNvSpPr/>
          <p:nvPr/>
        </p:nvSpPr>
        <p:spPr>
          <a:xfrm>
            <a:off x="247650" y="190500"/>
            <a:ext cx="11696700" cy="647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800">
                <a:latin typeface="Times New Roman" panose="02020603050405020304" pitchFamily="18" charset="0"/>
              </a:rPr>
              <a:t>Đặt câu khiến theo những yêu cầu dưới đây :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宋体 CN" panose="02020400000000000000" pitchFamily="18" charset="-122"/>
              <a:ea typeface="思源宋体 CN" panose="02020400000000000000" pitchFamily="18" charset="-122"/>
              <a:cs typeface="+mn-cs"/>
            </a:endParaRPr>
          </a:p>
        </p:txBody>
      </p:sp>
      <p:grpSp>
        <p:nvGrpSpPr>
          <p:cNvPr id="14" name="组合 12">
            <a:extLst>
              <a:ext uri="{FF2B5EF4-FFF2-40B4-BE49-F238E27FC236}">
                <a16:creationId xmlns:a16="http://schemas.microsoft.com/office/drawing/2014/main" id="{758C59F9-9848-4573-8742-8783471F0701}"/>
              </a:ext>
            </a:extLst>
          </p:cNvPr>
          <p:cNvGrpSpPr/>
          <p:nvPr/>
        </p:nvGrpSpPr>
        <p:grpSpPr>
          <a:xfrm>
            <a:off x="305203" y="278033"/>
            <a:ext cx="2824077" cy="584775"/>
            <a:chOff x="619125" y="486102"/>
            <a:chExt cx="2824077" cy="584775"/>
          </a:xfrm>
        </p:grpSpPr>
        <p:grpSp>
          <p:nvGrpSpPr>
            <p:cNvPr id="15" name="组合 10">
              <a:extLst>
                <a:ext uri="{FF2B5EF4-FFF2-40B4-BE49-F238E27FC236}">
                  <a16:creationId xmlns:a16="http://schemas.microsoft.com/office/drawing/2014/main" id="{6E0468E0-00DA-4E2B-866F-CFB72DE6D1EE}"/>
                </a:ext>
              </a:extLst>
            </p:cNvPr>
            <p:cNvGrpSpPr/>
            <p:nvPr/>
          </p:nvGrpSpPr>
          <p:grpSpPr>
            <a:xfrm>
              <a:off x="619125" y="486102"/>
              <a:ext cx="523221" cy="523221"/>
              <a:chOff x="657225" y="571500"/>
              <a:chExt cx="600075" cy="600075"/>
            </a:xfrm>
          </p:grpSpPr>
          <p:sp>
            <p:nvSpPr>
              <p:cNvPr id="17" name="泪滴形 8">
                <a:extLst>
                  <a:ext uri="{FF2B5EF4-FFF2-40B4-BE49-F238E27FC236}">
                    <a16:creationId xmlns:a16="http://schemas.microsoft.com/office/drawing/2014/main" id="{5EE923F6-64AD-4873-B8BA-C7388593DB4F}"/>
                  </a:ext>
                </a:extLst>
              </p:cNvPr>
              <p:cNvSpPr/>
              <p:nvPr/>
            </p:nvSpPr>
            <p:spPr>
              <a:xfrm>
                <a:off x="657225" y="571500"/>
                <a:ext cx="600075" cy="600075"/>
              </a:xfrm>
              <a:prstGeom prst="teardrop">
                <a:avLst/>
              </a:prstGeom>
              <a:gradFill>
                <a:gsLst>
                  <a:gs pos="15000">
                    <a:srgbClr val="0087D1"/>
                  </a:gs>
                  <a:gs pos="100000">
                    <a:srgbClr val="64C8E8"/>
                  </a:gs>
                </a:gsLst>
                <a:lin ang="36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  <p:sp>
            <p:nvSpPr>
              <p:cNvPr id="18" name="椭圆 9">
                <a:extLst>
                  <a:ext uri="{FF2B5EF4-FFF2-40B4-BE49-F238E27FC236}">
                    <a16:creationId xmlns:a16="http://schemas.microsoft.com/office/drawing/2014/main" id="{B7669F19-D3E6-49F5-AB62-521D196E8813}"/>
                  </a:ext>
                </a:extLst>
              </p:cNvPr>
              <p:cNvSpPr/>
              <p:nvPr/>
            </p:nvSpPr>
            <p:spPr>
              <a:xfrm>
                <a:off x="759262" y="673537"/>
                <a:ext cx="396000" cy="396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</p:grpSp>
        <p:sp>
          <p:nvSpPr>
            <p:cNvPr id="16" name="文本框 20">
              <a:extLst>
                <a:ext uri="{FF2B5EF4-FFF2-40B4-BE49-F238E27FC236}">
                  <a16:creationId xmlns:a16="http://schemas.microsoft.com/office/drawing/2014/main" id="{EB45D384-4120-4D2B-88C9-9C1D9E2005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2525" y="486102"/>
              <a:ext cx="2290677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en-US" altLang="zh-CN" sz="3200" b="1" dirty="0" err="1">
                  <a:solidFill>
                    <a:schemeClr val="bg2">
                      <a:lumMod val="25000"/>
                    </a:schemeClr>
                  </a:solidFill>
                  <a:latin typeface="UTM Avo" panose="02040603050506020204" pitchFamily="18" charset="0"/>
                  <a:ea typeface="思源宋体 CN Heavy" panose="02020900000000000000" pitchFamily="18" charset="-122"/>
                </a:rPr>
                <a:t>Bài</a:t>
              </a:r>
              <a:r>
                <a:rPr lang="en-US" altLang="zh-CN" sz="3200" b="1" dirty="0">
                  <a:solidFill>
                    <a:schemeClr val="bg2">
                      <a:lumMod val="25000"/>
                    </a:schemeClr>
                  </a:solidFill>
                  <a:latin typeface="UTM Avo" panose="02040603050506020204" pitchFamily="18" charset="0"/>
                  <a:ea typeface="思源宋体 CN Heavy" panose="02020900000000000000" pitchFamily="18" charset="-122"/>
                </a:rPr>
                <a:t> 3 + 4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UTM Avo" panose="02040603050506020204" pitchFamily="18" charset="0"/>
                <a:ea typeface="思源宋体 CN Heavy" panose="02020900000000000000" pitchFamily="18" charset="-122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35F497C2-AED3-4737-AEC2-8D567BE76299}"/>
              </a:ext>
            </a:extLst>
          </p:cNvPr>
          <p:cNvSpPr txBox="1"/>
          <p:nvPr/>
        </p:nvSpPr>
        <p:spPr>
          <a:xfrm>
            <a:off x="566813" y="950341"/>
            <a:ext cx="1116790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en-US" sz="32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Đặt</a:t>
            </a:r>
            <a:r>
              <a:rPr lang="en-US" altLang="en-US" sz="32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câu</a:t>
            </a:r>
            <a:r>
              <a:rPr lang="en-US" altLang="en-US" sz="32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khiến</a:t>
            </a:r>
            <a:r>
              <a:rPr lang="en-US" altLang="en-US" sz="32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theo</a:t>
            </a:r>
            <a:r>
              <a:rPr lang="en-US" altLang="en-US" sz="32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những</a:t>
            </a:r>
            <a:r>
              <a:rPr lang="en-US" altLang="en-US" sz="32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yêu</a:t>
            </a:r>
            <a:r>
              <a:rPr lang="en-US" altLang="en-US" sz="32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cầu</a:t>
            </a:r>
            <a:r>
              <a:rPr lang="en-US" altLang="en-US" sz="32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dưới</a:t>
            </a:r>
            <a:r>
              <a:rPr lang="en-US" altLang="en-US" sz="32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đây</a:t>
            </a:r>
            <a:r>
              <a:rPr lang="en-US" altLang="en-US" sz="32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và</a:t>
            </a:r>
            <a:r>
              <a:rPr lang="en-US" altLang="en-US" sz="32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nêu</a:t>
            </a:r>
            <a:r>
              <a:rPr lang="en-US" altLang="en-US" sz="32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tình</a:t>
            </a:r>
            <a:r>
              <a:rPr lang="en-US" altLang="en-US" sz="32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huống</a:t>
            </a:r>
            <a:r>
              <a:rPr lang="en-US" altLang="en-US" sz="32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có</a:t>
            </a:r>
            <a:r>
              <a:rPr lang="en-US" altLang="en-US" sz="32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thể</a:t>
            </a:r>
            <a:r>
              <a:rPr lang="en-US" altLang="en-US" sz="32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dùng</a:t>
            </a:r>
            <a:r>
              <a:rPr lang="en-US" altLang="en-US" sz="32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các</a:t>
            </a:r>
            <a:r>
              <a:rPr lang="en-US" altLang="en-US" sz="32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câu</a:t>
            </a:r>
            <a:r>
              <a:rPr lang="en-US" altLang="en-US" sz="32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khiến</a:t>
            </a:r>
            <a:r>
              <a:rPr lang="en-US" altLang="en-US" sz="32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nói</a:t>
            </a:r>
            <a:r>
              <a:rPr lang="en-US" altLang="en-US" sz="32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trên</a:t>
            </a:r>
            <a:r>
              <a:rPr lang="en-US" altLang="en-US" sz="3200" b="1" dirty="0">
                <a:solidFill>
                  <a:srgbClr val="0070C0"/>
                </a:solidFill>
                <a:latin typeface="UTM Avo" panose="02040603050506020204" pitchFamily="18" charset="0"/>
              </a:rPr>
              <a:t>.</a:t>
            </a:r>
            <a:endParaRPr lang="en-US" sz="32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D4844DF2-EAD5-4F7D-ACB3-43009969BB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40" y="4013201"/>
            <a:ext cx="11897444" cy="297688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18A8A273-7969-41DD-BDC0-AA96F7C1F522}"/>
              </a:ext>
            </a:extLst>
          </p:cNvPr>
          <p:cNvSpPr txBox="1"/>
          <p:nvPr/>
        </p:nvSpPr>
        <p:spPr>
          <a:xfrm>
            <a:off x="305203" y="2226270"/>
            <a:ext cx="11932518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3600" b="1" dirty="0">
                <a:latin typeface="UTM Avo" panose="02040603050506020204" pitchFamily="18" charset="0"/>
              </a:rPr>
              <a:t>a/ </a:t>
            </a:r>
            <a:r>
              <a:rPr lang="en-US" altLang="en-US" sz="3600" b="1" dirty="0" err="1">
                <a:latin typeface="UTM Avo" panose="02040603050506020204" pitchFamily="18" charset="0"/>
              </a:rPr>
              <a:t>Câu</a:t>
            </a:r>
            <a:r>
              <a:rPr lang="en-US" altLang="en-US" sz="3600" b="1" dirty="0"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latin typeface="UTM Avo" panose="02040603050506020204" pitchFamily="18" charset="0"/>
              </a:rPr>
              <a:t>khiến</a:t>
            </a:r>
            <a:r>
              <a:rPr lang="en-US" altLang="en-US" sz="3600" b="1" dirty="0"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latin typeface="UTM Avo" panose="02040603050506020204" pitchFamily="18" charset="0"/>
              </a:rPr>
              <a:t>có</a:t>
            </a:r>
            <a:r>
              <a:rPr lang="en-US" altLang="en-US" sz="3600" b="1" dirty="0"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hãy</a:t>
            </a:r>
            <a:r>
              <a:rPr lang="en-US" alt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>
                <a:latin typeface="UTM Avo" panose="02040603050506020204" pitchFamily="18" charset="0"/>
              </a:rPr>
              <a:t>ở </a:t>
            </a:r>
            <a:r>
              <a:rPr lang="en-US" altLang="en-US" sz="3600" b="1" dirty="0" err="1">
                <a:latin typeface="UTM Avo" panose="02040603050506020204" pitchFamily="18" charset="0"/>
              </a:rPr>
              <a:t>trước</a:t>
            </a:r>
            <a:r>
              <a:rPr lang="en-US" altLang="en-US" sz="3600" b="1" dirty="0"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latin typeface="UTM Avo" panose="02040603050506020204" pitchFamily="18" charset="0"/>
              </a:rPr>
              <a:t>động</a:t>
            </a:r>
            <a:r>
              <a:rPr lang="en-US" altLang="en-US" sz="3600" b="1" dirty="0"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latin typeface="UTM Avo" panose="02040603050506020204" pitchFamily="18" charset="0"/>
              </a:rPr>
              <a:t>từ</a:t>
            </a:r>
            <a:r>
              <a:rPr lang="en-US" altLang="en-US" sz="3600" b="1" dirty="0">
                <a:latin typeface="UTM Avo" panose="02040603050506020204" pitchFamily="18" charset="0"/>
              </a:rPr>
              <a:t>.</a:t>
            </a:r>
          </a:p>
          <a:p>
            <a:pPr algn="just">
              <a:spcBef>
                <a:spcPct val="50000"/>
              </a:spcBef>
            </a:pPr>
            <a:r>
              <a:rPr lang="en-US" altLang="en-US" sz="3600" b="1" dirty="0">
                <a:latin typeface="UTM Avo" panose="02040603050506020204" pitchFamily="18" charset="0"/>
              </a:rPr>
              <a:t>b/ </a:t>
            </a:r>
            <a:r>
              <a:rPr lang="en-US" altLang="en-US" sz="3600" b="1" dirty="0" err="1">
                <a:latin typeface="UTM Avo" panose="02040603050506020204" pitchFamily="18" charset="0"/>
              </a:rPr>
              <a:t>Câu</a:t>
            </a:r>
            <a:r>
              <a:rPr lang="en-US" altLang="en-US" sz="3600" b="1" dirty="0"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latin typeface="UTM Avo" panose="02040603050506020204" pitchFamily="18" charset="0"/>
              </a:rPr>
              <a:t>khiến</a:t>
            </a:r>
            <a:r>
              <a:rPr lang="en-US" altLang="en-US" sz="3600" b="1" dirty="0"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latin typeface="UTM Avo" panose="02040603050506020204" pitchFamily="18" charset="0"/>
              </a:rPr>
              <a:t>có</a:t>
            </a:r>
            <a:r>
              <a:rPr lang="en-US" altLang="en-US" sz="3600" b="1" dirty="0"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đi</a:t>
            </a:r>
            <a:r>
              <a:rPr lang="en-US" altLang="en-US" sz="3600" b="1" dirty="0"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latin typeface="UTM Avo" panose="02040603050506020204" pitchFamily="18" charset="0"/>
              </a:rPr>
              <a:t>hoặc</a:t>
            </a:r>
            <a:r>
              <a:rPr lang="en-US" altLang="en-US" sz="3600" b="1" dirty="0"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nào</a:t>
            </a:r>
            <a:r>
              <a:rPr lang="en-US" altLang="en-US" sz="3600" b="1" dirty="0">
                <a:latin typeface="UTM Avo" panose="02040603050506020204" pitchFamily="18" charset="0"/>
              </a:rPr>
              <a:t> ở </a:t>
            </a:r>
            <a:r>
              <a:rPr lang="en-US" altLang="en-US" sz="3600" b="1" dirty="0" err="1">
                <a:latin typeface="UTM Avo" panose="02040603050506020204" pitchFamily="18" charset="0"/>
              </a:rPr>
              <a:t>sau</a:t>
            </a:r>
            <a:r>
              <a:rPr lang="en-US" altLang="en-US" sz="3600" b="1" dirty="0"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latin typeface="UTM Avo" panose="02040603050506020204" pitchFamily="18" charset="0"/>
              </a:rPr>
              <a:t>động</a:t>
            </a:r>
            <a:r>
              <a:rPr lang="en-US" altLang="en-US" sz="3600" b="1" dirty="0"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latin typeface="UTM Avo" panose="02040603050506020204" pitchFamily="18" charset="0"/>
              </a:rPr>
              <a:t>từ</a:t>
            </a:r>
            <a:r>
              <a:rPr lang="en-US" altLang="en-US" sz="3600" b="1" dirty="0">
                <a:latin typeface="UTM Avo" panose="02040603050506020204" pitchFamily="18" charset="0"/>
              </a:rPr>
              <a:t>.</a:t>
            </a:r>
          </a:p>
          <a:p>
            <a:pPr algn="just">
              <a:spcBef>
                <a:spcPct val="50000"/>
              </a:spcBef>
            </a:pPr>
            <a:r>
              <a:rPr lang="vi-VN" altLang="en-US" sz="3600" b="1" dirty="0">
                <a:latin typeface="UTM Avo" panose="02040603050506020204" pitchFamily="18" charset="0"/>
              </a:rPr>
              <a:t>c/ Câu khiến có </a:t>
            </a:r>
            <a:r>
              <a:rPr lang="vi-VN" alt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xin</a:t>
            </a:r>
            <a:r>
              <a:rPr lang="vi-VN" altLang="en-US" sz="3600" b="1" dirty="0">
                <a:latin typeface="UTM Avo" panose="02040603050506020204" pitchFamily="18" charset="0"/>
              </a:rPr>
              <a:t> hoặc </a:t>
            </a:r>
            <a:r>
              <a:rPr lang="vi-VN" alt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mong</a:t>
            </a:r>
            <a:r>
              <a:rPr lang="vi-VN" altLang="en-US" sz="3600" b="1" dirty="0">
                <a:latin typeface="UTM Avo" panose="02040603050506020204" pitchFamily="18" charset="0"/>
              </a:rPr>
              <a:t> ở trước chủ ngữ.</a:t>
            </a:r>
          </a:p>
          <a:p>
            <a:pPr algn="just">
              <a:spcBef>
                <a:spcPct val="50000"/>
              </a:spcBef>
            </a:pPr>
            <a:endParaRPr lang="en-US" altLang="en-US" sz="3600" b="1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4299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1FFB8ACB-D61D-4E1F-B7B7-F610CDF69BB0}"/>
              </a:ext>
            </a:extLst>
          </p:cNvPr>
          <p:cNvSpPr/>
          <p:nvPr/>
        </p:nvSpPr>
        <p:spPr>
          <a:xfrm>
            <a:off x="247650" y="190500"/>
            <a:ext cx="11696700" cy="647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800">
                <a:latin typeface="Times New Roman" panose="02020603050405020304" pitchFamily="18" charset="0"/>
              </a:rPr>
              <a:t>Đặt câu khiến theo những yêu cầu dưới đây :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宋体 CN" panose="02020400000000000000" pitchFamily="18" charset="-122"/>
              <a:ea typeface="思源宋体 CN" panose="02020400000000000000" pitchFamily="18" charset="-122"/>
              <a:cs typeface="+mn-cs"/>
            </a:endParaRPr>
          </a:p>
        </p:txBody>
      </p:sp>
      <p:grpSp>
        <p:nvGrpSpPr>
          <p:cNvPr id="14" name="组合 12">
            <a:extLst>
              <a:ext uri="{FF2B5EF4-FFF2-40B4-BE49-F238E27FC236}">
                <a16:creationId xmlns:a16="http://schemas.microsoft.com/office/drawing/2014/main" id="{758C59F9-9848-4573-8742-8783471F0701}"/>
              </a:ext>
            </a:extLst>
          </p:cNvPr>
          <p:cNvGrpSpPr/>
          <p:nvPr/>
        </p:nvGrpSpPr>
        <p:grpSpPr>
          <a:xfrm>
            <a:off x="305203" y="278033"/>
            <a:ext cx="2824077" cy="584775"/>
            <a:chOff x="619125" y="486102"/>
            <a:chExt cx="2824077" cy="584775"/>
          </a:xfrm>
        </p:grpSpPr>
        <p:grpSp>
          <p:nvGrpSpPr>
            <p:cNvPr id="15" name="组合 10">
              <a:extLst>
                <a:ext uri="{FF2B5EF4-FFF2-40B4-BE49-F238E27FC236}">
                  <a16:creationId xmlns:a16="http://schemas.microsoft.com/office/drawing/2014/main" id="{6E0468E0-00DA-4E2B-866F-CFB72DE6D1EE}"/>
                </a:ext>
              </a:extLst>
            </p:cNvPr>
            <p:cNvGrpSpPr/>
            <p:nvPr/>
          </p:nvGrpSpPr>
          <p:grpSpPr>
            <a:xfrm>
              <a:off x="619125" y="486102"/>
              <a:ext cx="523221" cy="523221"/>
              <a:chOff x="657225" y="571500"/>
              <a:chExt cx="600075" cy="600075"/>
            </a:xfrm>
          </p:grpSpPr>
          <p:sp>
            <p:nvSpPr>
              <p:cNvPr id="17" name="泪滴形 8">
                <a:extLst>
                  <a:ext uri="{FF2B5EF4-FFF2-40B4-BE49-F238E27FC236}">
                    <a16:creationId xmlns:a16="http://schemas.microsoft.com/office/drawing/2014/main" id="{5EE923F6-64AD-4873-B8BA-C7388593DB4F}"/>
                  </a:ext>
                </a:extLst>
              </p:cNvPr>
              <p:cNvSpPr/>
              <p:nvPr/>
            </p:nvSpPr>
            <p:spPr>
              <a:xfrm>
                <a:off x="657225" y="571500"/>
                <a:ext cx="600075" cy="600075"/>
              </a:xfrm>
              <a:prstGeom prst="teardrop">
                <a:avLst/>
              </a:prstGeom>
              <a:gradFill>
                <a:gsLst>
                  <a:gs pos="15000">
                    <a:srgbClr val="0087D1"/>
                  </a:gs>
                  <a:gs pos="100000">
                    <a:srgbClr val="64C8E8"/>
                  </a:gs>
                </a:gsLst>
                <a:lin ang="36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  <p:sp>
            <p:nvSpPr>
              <p:cNvPr id="18" name="椭圆 9">
                <a:extLst>
                  <a:ext uri="{FF2B5EF4-FFF2-40B4-BE49-F238E27FC236}">
                    <a16:creationId xmlns:a16="http://schemas.microsoft.com/office/drawing/2014/main" id="{B7669F19-D3E6-49F5-AB62-521D196E8813}"/>
                  </a:ext>
                </a:extLst>
              </p:cNvPr>
              <p:cNvSpPr/>
              <p:nvPr/>
            </p:nvSpPr>
            <p:spPr>
              <a:xfrm>
                <a:off x="759262" y="673537"/>
                <a:ext cx="396000" cy="396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</p:grpSp>
        <p:sp>
          <p:nvSpPr>
            <p:cNvPr id="16" name="文本框 20">
              <a:extLst>
                <a:ext uri="{FF2B5EF4-FFF2-40B4-BE49-F238E27FC236}">
                  <a16:creationId xmlns:a16="http://schemas.microsoft.com/office/drawing/2014/main" id="{EB45D384-4120-4D2B-88C9-9C1D9E2005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2525" y="486102"/>
              <a:ext cx="2290677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en-US" altLang="zh-CN" sz="3200" b="1" dirty="0" err="1">
                  <a:solidFill>
                    <a:schemeClr val="bg2">
                      <a:lumMod val="25000"/>
                    </a:schemeClr>
                  </a:solidFill>
                  <a:latin typeface="UTM Avo" panose="02040603050506020204" pitchFamily="18" charset="0"/>
                  <a:ea typeface="思源宋体 CN Heavy" panose="02020900000000000000" pitchFamily="18" charset="-122"/>
                </a:rPr>
                <a:t>Bài</a:t>
              </a:r>
              <a:r>
                <a:rPr lang="en-US" altLang="zh-CN" sz="3200" b="1" dirty="0">
                  <a:solidFill>
                    <a:schemeClr val="bg2">
                      <a:lumMod val="25000"/>
                    </a:schemeClr>
                  </a:solidFill>
                  <a:latin typeface="UTM Avo" panose="02040603050506020204" pitchFamily="18" charset="0"/>
                  <a:ea typeface="思源宋体 CN Heavy" panose="02020900000000000000" pitchFamily="18" charset="-122"/>
                </a:rPr>
                <a:t> 3 + 4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UTM Avo" panose="02040603050506020204" pitchFamily="18" charset="0"/>
                <a:ea typeface="思源宋体 CN Heavy" panose="02020900000000000000" pitchFamily="18" charset="-122"/>
              </a:endParaRP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D4844DF2-EAD5-4F7D-ACB3-43009969BB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40" y="4013201"/>
            <a:ext cx="11897444" cy="2976880"/>
          </a:xfrm>
          <a:prstGeom prst="rect">
            <a:avLst/>
          </a:prstGeom>
        </p:spPr>
      </p:pic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BB72EE56-AF6D-4B24-A462-C05B376100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9367006"/>
              </p:ext>
            </p:extLst>
          </p:nvPr>
        </p:nvGraphicFramePr>
        <p:xfrm>
          <a:off x="394172" y="1004145"/>
          <a:ext cx="11371107" cy="388116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90369">
                  <a:extLst>
                    <a:ext uri="{9D8B030D-6E8A-4147-A177-3AD203B41FA5}">
                      <a16:colId xmlns:a16="http://schemas.microsoft.com/office/drawing/2014/main" val="2957787582"/>
                    </a:ext>
                  </a:extLst>
                </a:gridCol>
                <a:gridCol w="3790369">
                  <a:extLst>
                    <a:ext uri="{9D8B030D-6E8A-4147-A177-3AD203B41FA5}">
                      <a16:colId xmlns:a16="http://schemas.microsoft.com/office/drawing/2014/main" val="2499285124"/>
                    </a:ext>
                  </a:extLst>
                </a:gridCol>
                <a:gridCol w="3790369">
                  <a:extLst>
                    <a:ext uri="{9D8B030D-6E8A-4147-A177-3AD203B41FA5}">
                      <a16:colId xmlns:a16="http://schemas.microsoft.com/office/drawing/2014/main" val="2897484539"/>
                    </a:ext>
                  </a:extLst>
                </a:gridCol>
              </a:tblGrid>
              <a:tr h="897481">
                <a:tc>
                  <a:txBody>
                    <a:bodyPr/>
                    <a:lstStyle/>
                    <a:p>
                      <a:endParaRPr lang="en-US">
                        <a:latin typeface="UTM Avo" panose="02040603050506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>
                          <a:latin typeface="UTM Avo" panose="02040603050506020204" pitchFamily="18" charset="0"/>
                        </a:rPr>
                        <a:t>Câu</a:t>
                      </a:r>
                      <a:r>
                        <a:rPr lang="en-US" sz="4000" b="1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4000" b="1" dirty="0" err="1">
                          <a:latin typeface="UTM Avo" panose="02040603050506020204" pitchFamily="18" charset="0"/>
                        </a:rPr>
                        <a:t>khiến</a:t>
                      </a:r>
                      <a:r>
                        <a:rPr lang="en-US" sz="4000" b="1" dirty="0">
                          <a:latin typeface="UTM Avo" panose="02040603050506020204" pitchFamily="18" charset="0"/>
                        </a:rPr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>
                          <a:latin typeface="UTM Avo" panose="02040603050506020204" pitchFamily="18" charset="0"/>
                        </a:rPr>
                        <a:t>Tình</a:t>
                      </a:r>
                      <a:r>
                        <a:rPr lang="en-US" sz="4000" b="1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4000" b="1" dirty="0" err="1">
                          <a:latin typeface="UTM Avo" panose="02040603050506020204" pitchFamily="18" charset="0"/>
                        </a:rPr>
                        <a:t>huống</a:t>
                      </a:r>
                      <a:endParaRPr lang="en-US" sz="4000" b="1" dirty="0">
                        <a:latin typeface="UTM Avo" panose="020406030505060202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00542834"/>
                  </a:ext>
                </a:extLst>
              </a:tr>
              <a:tr h="897481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400" b="1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Câu</a:t>
                      </a:r>
                      <a:r>
                        <a:rPr lang="en-US" altLang="en-US" sz="2400" b="1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altLang="en-US" sz="2400" b="1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khiến</a:t>
                      </a:r>
                      <a:r>
                        <a:rPr lang="en-US" altLang="en-US" sz="2400" b="1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altLang="en-US" sz="2400" b="1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có</a:t>
                      </a:r>
                      <a:r>
                        <a:rPr lang="en-US" altLang="en-US" sz="2400" b="1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altLang="en-US" sz="2400" b="1" dirty="0" err="1">
                          <a:solidFill>
                            <a:srgbClr val="FF0000"/>
                          </a:solidFill>
                          <a:latin typeface="UTM Avo" panose="02040603050506020204" pitchFamily="18" charset="0"/>
                        </a:rPr>
                        <a:t>hãy</a:t>
                      </a:r>
                      <a:r>
                        <a:rPr lang="en-US" altLang="en-US" sz="2400" b="1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 ở </a:t>
                      </a:r>
                      <a:r>
                        <a:rPr lang="en-US" altLang="en-US" sz="2400" b="1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trước</a:t>
                      </a:r>
                      <a:r>
                        <a:rPr lang="en-US" altLang="en-US" sz="2400" b="1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altLang="en-US" sz="2400" b="1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động</a:t>
                      </a:r>
                      <a:r>
                        <a:rPr lang="en-US" altLang="en-US" sz="2400" b="1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altLang="en-US" sz="2400" b="1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từ</a:t>
                      </a:r>
                      <a:r>
                        <a:rPr lang="en-US" altLang="en-US" sz="2400" b="1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Bạn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hãy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giúp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mình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giải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bài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toán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này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nhé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!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Khi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em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không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giải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được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bài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toán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và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nhờ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bạn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giúp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.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8611375"/>
                  </a:ext>
                </a:extLst>
              </a:tr>
              <a:tr h="897481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400" b="1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Câu</a:t>
                      </a:r>
                      <a:r>
                        <a:rPr lang="en-US" altLang="en-US" sz="2400" b="1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altLang="en-US" sz="2400" b="1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khiến</a:t>
                      </a:r>
                      <a:r>
                        <a:rPr lang="en-US" altLang="en-US" sz="2400" b="1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altLang="en-US" sz="2400" b="1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có</a:t>
                      </a:r>
                      <a:r>
                        <a:rPr lang="en-US" altLang="en-US" sz="2400" b="1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altLang="en-US" sz="2400" b="1" dirty="0" err="1">
                          <a:solidFill>
                            <a:srgbClr val="FF0000"/>
                          </a:solidFill>
                          <a:latin typeface="UTM Avo" panose="02040603050506020204" pitchFamily="18" charset="0"/>
                        </a:rPr>
                        <a:t>đi</a:t>
                      </a:r>
                      <a:r>
                        <a:rPr lang="en-US" altLang="en-US" sz="2400" b="1" dirty="0">
                          <a:solidFill>
                            <a:srgbClr val="FF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altLang="en-US" sz="2400" b="1" dirty="0" err="1">
                          <a:solidFill>
                            <a:srgbClr val="FF0000"/>
                          </a:solidFill>
                          <a:latin typeface="UTM Avo" panose="02040603050506020204" pitchFamily="18" charset="0"/>
                        </a:rPr>
                        <a:t>hoặc</a:t>
                      </a:r>
                      <a:r>
                        <a:rPr lang="en-US" altLang="en-US" sz="2400" b="1" dirty="0">
                          <a:solidFill>
                            <a:srgbClr val="FF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altLang="en-US" sz="2400" b="1" dirty="0" err="1">
                          <a:solidFill>
                            <a:srgbClr val="FF0000"/>
                          </a:solidFill>
                          <a:latin typeface="UTM Avo" panose="02040603050506020204" pitchFamily="18" charset="0"/>
                        </a:rPr>
                        <a:t>nào</a:t>
                      </a:r>
                      <a:r>
                        <a:rPr lang="en-US" altLang="en-US" sz="2400" b="1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 ở </a:t>
                      </a:r>
                      <a:r>
                        <a:rPr lang="en-US" altLang="en-US" sz="2400" b="1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sau</a:t>
                      </a:r>
                      <a:r>
                        <a:rPr lang="en-US" altLang="en-US" sz="2400" b="1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altLang="en-US" sz="2400" b="1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động</a:t>
                      </a:r>
                      <a:r>
                        <a:rPr lang="en-US" altLang="en-US" sz="2400" b="1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altLang="en-US" sz="2400" b="1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từ</a:t>
                      </a:r>
                      <a:r>
                        <a:rPr lang="en-US" altLang="en-US" sz="2400" b="1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Chúng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mình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cùng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đá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cầu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nào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!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Khi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em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muốn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rủ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bạn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cùng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chơi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đá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cầu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.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36426819"/>
                  </a:ext>
                </a:extLst>
              </a:tr>
              <a:tr h="897481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altLang="en-US" sz="2400" b="1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Câu khiến có </a:t>
                      </a:r>
                      <a:r>
                        <a:rPr lang="vi-VN" altLang="en-US" sz="2400" b="1" dirty="0">
                          <a:solidFill>
                            <a:srgbClr val="FF0000"/>
                          </a:solidFill>
                          <a:latin typeface="UTM Avo" panose="02040603050506020204" pitchFamily="18" charset="0"/>
                        </a:rPr>
                        <a:t>xin hoặc mong </a:t>
                      </a:r>
                      <a:r>
                        <a:rPr lang="vi-VN" altLang="en-US" sz="2400" b="1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ở trước chủ ngữ.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Xin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mẹ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hãy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tha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lỗi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cho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 con.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Khi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em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có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lỗi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và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muốn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xin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lỗi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mẹ</a:t>
                      </a:r>
                      <a:endParaRPr lang="en-US" sz="2400" dirty="0">
                        <a:solidFill>
                          <a:srgbClr val="002060"/>
                        </a:solidFill>
                        <a:latin typeface="UTM Avo" panose="020406030505060202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68862621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412B3982-9DDD-4E9C-B7C2-7DCFC42540AB}"/>
              </a:ext>
            </a:extLst>
          </p:cNvPr>
          <p:cNvSpPr/>
          <p:nvPr/>
        </p:nvSpPr>
        <p:spPr>
          <a:xfrm>
            <a:off x="4277360" y="2103120"/>
            <a:ext cx="3647440" cy="873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4C457AF-960F-4B2F-B2F3-37B7B68E20D3}"/>
              </a:ext>
            </a:extLst>
          </p:cNvPr>
          <p:cNvSpPr/>
          <p:nvPr/>
        </p:nvSpPr>
        <p:spPr>
          <a:xfrm>
            <a:off x="8071322" y="1969770"/>
            <a:ext cx="3647440" cy="10782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B79F8CF-5DFE-4F55-AA2F-5AAD43DEB1AA}"/>
              </a:ext>
            </a:extLst>
          </p:cNvPr>
          <p:cNvSpPr/>
          <p:nvPr/>
        </p:nvSpPr>
        <p:spPr>
          <a:xfrm>
            <a:off x="4256005" y="3118218"/>
            <a:ext cx="3647440" cy="7629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9EB96F1-D014-4C20-A57A-0E44E8E83C48}"/>
              </a:ext>
            </a:extLst>
          </p:cNvPr>
          <p:cNvSpPr/>
          <p:nvPr/>
        </p:nvSpPr>
        <p:spPr>
          <a:xfrm>
            <a:off x="8049967" y="3180078"/>
            <a:ext cx="3647440" cy="7629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DD293BD-8E5B-4B22-9651-ADDBA904F727}"/>
              </a:ext>
            </a:extLst>
          </p:cNvPr>
          <p:cNvSpPr/>
          <p:nvPr/>
        </p:nvSpPr>
        <p:spPr>
          <a:xfrm>
            <a:off x="4256005" y="4047040"/>
            <a:ext cx="3647440" cy="7629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761AC49-3D0A-49F7-AF32-D790400418C3}"/>
              </a:ext>
            </a:extLst>
          </p:cNvPr>
          <p:cNvSpPr/>
          <p:nvPr/>
        </p:nvSpPr>
        <p:spPr>
          <a:xfrm>
            <a:off x="8071322" y="4084313"/>
            <a:ext cx="3647440" cy="7629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510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A1EE0ED7-17BF-4AB6-9644-E34F45EAEC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966" y="-30480"/>
            <a:ext cx="12373815" cy="7010400"/>
          </a:xfrm>
          <a:prstGeom prst="rect">
            <a:avLst/>
          </a:prstGeom>
        </p:spPr>
      </p:pic>
      <p:pic>
        <p:nvPicPr>
          <p:cNvPr id="6" name="图片 5" descr="卡通人物&#10;&#10;中度可信度描述已自动生成">
            <a:extLst>
              <a:ext uri="{FF2B5EF4-FFF2-40B4-BE49-F238E27FC236}">
                <a16:creationId xmlns:a16="http://schemas.microsoft.com/office/drawing/2014/main" id="{00EF570F-E0E0-4F88-9DDC-7BA2F0F61FD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000" y="2886700"/>
            <a:ext cx="4705350" cy="47053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ABE9604-0E35-4B65-A1D9-4E8306ABE7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155" y="1596062"/>
            <a:ext cx="7639050" cy="258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819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">
            <a:extLst>
              <a:ext uri="{FF2B5EF4-FFF2-40B4-BE49-F238E27FC236}">
                <a16:creationId xmlns:a16="http://schemas.microsoft.com/office/drawing/2014/main" id="{485119F1-2174-4A7C-AD0A-F6D17C01EEC8}"/>
              </a:ext>
            </a:extLst>
          </p:cNvPr>
          <p:cNvSpPr/>
          <p:nvPr/>
        </p:nvSpPr>
        <p:spPr>
          <a:xfrm>
            <a:off x="247650" y="190500"/>
            <a:ext cx="11696700" cy="647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宋体 CN" panose="02020400000000000000" pitchFamily="18" charset="-122"/>
              <a:ea typeface="思源宋体 CN" panose="02020400000000000000" pitchFamily="18" charset="-122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816A8C-8F29-46E2-90A3-0B3970145C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08" y="363054"/>
            <a:ext cx="6131892" cy="61318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DF29F00-FADF-47D5-9D05-08AE47EFFF4C}"/>
              </a:ext>
            </a:extLst>
          </p:cNvPr>
          <p:cNvSpPr txBox="1"/>
          <p:nvPr/>
        </p:nvSpPr>
        <p:spPr>
          <a:xfrm>
            <a:off x="6704662" y="1074254"/>
            <a:ext cx="50660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Tìm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khiến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những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trường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hợp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sau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: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A0551F5-6313-4648-A51D-91F84F1D2858}"/>
              </a:ext>
            </a:extLst>
          </p:cNvPr>
          <p:cNvSpPr/>
          <p:nvPr/>
        </p:nvSpPr>
        <p:spPr>
          <a:xfrm>
            <a:off x="6958662" y="3931920"/>
            <a:ext cx="4649470" cy="39624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0072D36-20CF-42CB-BA8A-44CD7FEAAFC8}"/>
              </a:ext>
            </a:extLst>
          </p:cNvPr>
          <p:cNvSpPr/>
          <p:nvPr/>
        </p:nvSpPr>
        <p:spPr>
          <a:xfrm>
            <a:off x="6958662" y="4414098"/>
            <a:ext cx="2743200" cy="39624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1EE2C19-3AFD-4C38-A425-6B035C61AB65}"/>
              </a:ext>
            </a:extLst>
          </p:cNvPr>
          <p:cNvSpPr/>
          <p:nvPr/>
        </p:nvSpPr>
        <p:spPr>
          <a:xfrm>
            <a:off x="421308" y="361102"/>
            <a:ext cx="3063572" cy="2910418"/>
          </a:xfrm>
          <a:prstGeom prst="rect">
            <a:avLst/>
          </a:prstGeom>
          <a:solidFill>
            <a:srgbClr val="4B3869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dirty="0">
                <a:solidFill>
                  <a:srgbClr val="A9E4D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howcard" panose="02040603050506020204" pitchFamily="18" charset="0"/>
              </a:rPr>
              <a:t>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1E1C69-F512-48CB-A30B-DBAE51934887}"/>
              </a:ext>
            </a:extLst>
          </p:cNvPr>
          <p:cNvSpPr/>
          <p:nvPr/>
        </p:nvSpPr>
        <p:spPr>
          <a:xfrm>
            <a:off x="3480904" y="361102"/>
            <a:ext cx="3063572" cy="2219538"/>
          </a:xfrm>
          <a:prstGeom prst="rect">
            <a:avLst/>
          </a:prstGeom>
          <a:solidFill>
            <a:srgbClr val="63B4B8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dirty="0">
                <a:solidFill>
                  <a:srgbClr val="664E8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howcard" panose="02040603050506020204" pitchFamily="18" charset="0"/>
              </a:rPr>
              <a:t>2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F70CCC6-EDE5-4FA5-BD52-6B41299259F3}"/>
              </a:ext>
            </a:extLst>
          </p:cNvPr>
          <p:cNvSpPr/>
          <p:nvPr/>
        </p:nvSpPr>
        <p:spPr>
          <a:xfrm>
            <a:off x="3480904" y="2582592"/>
            <a:ext cx="3063572" cy="3912354"/>
          </a:xfrm>
          <a:prstGeom prst="rect">
            <a:avLst/>
          </a:prstGeom>
          <a:solidFill>
            <a:srgbClr val="664E88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dirty="0">
                <a:solidFill>
                  <a:srgbClr val="63B4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howcard" panose="02040603050506020204" pitchFamily="18" charset="0"/>
              </a:rPr>
              <a:t>3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E711468-F8A2-4A52-806D-A3A4FD3A8561}"/>
              </a:ext>
            </a:extLst>
          </p:cNvPr>
          <p:cNvSpPr/>
          <p:nvPr/>
        </p:nvSpPr>
        <p:spPr>
          <a:xfrm>
            <a:off x="423682" y="3271520"/>
            <a:ext cx="3063572" cy="3223426"/>
          </a:xfrm>
          <a:prstGeom prst="rect">
            <a:avLst/>
          </a:prstGeom>
          <a:solidFill>
            <a:srgbClr val="A9E4D7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dirty="0">
                <a:solidFill>
                  <a:srgbClr val="4B38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howcard" panose="02040603050506020204" pitchFamily="18" charset="0"/>
              </a:rPr>
              <a:t>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672A49-2017-48CD-AA88-BE6B497FAC0C}"/>
              </a:ext>
            </a:extLst>
          </p:cNvPr>
          <p:cNvSpPr txBox="1"/>
          <p:nvPr/>
        </p:nvSpPr>
        <p:spPr>
          <a:xfrm>
            <a:off x="6867222" y="2341732"/>
            <a:ext cx="474091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	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Vừa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về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đến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nhà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, Nam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chạy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ngay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vào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bếp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nói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với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mẹ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:</a:t>
            </a:r>
          </a:p>
          <a:p>
            <a:pPr algn="just"/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-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Mẹ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ơi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cho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con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xin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đi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xem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xiếc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nhé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! </a:t>
            </a:r>
          </a:p>
        </p:txBody>
      </p:sp>
    </p:spTree>
    <p:extLst>
      <p:ext uri="{BB962C8B-B14F-4D97-AF65-F5344CB8AC3E}">
        <p14:creationId xmlns:p14="http://schemas.microsoft.com/office/powerpoint/2010/main" val="3889673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10" grpId="0" animBg="1"/>
      <p:bldP spid="11" grpId="0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">
            <a:extLst>
              <a:ext uri="{FF2B5EF4-FFF2-40B4-BE49-F238E27FC236}">
                <a16:creationId xmlns:a16="http://schemas.microsoft.com/office/drawing/2014/main" id="{485119F1-2174-4A7C-AD0A-F6D17C01EEC8}"/>
              </a:ext>
            </a:extLst>
          </p:cNvPr>
          <p:cNvSpPr/>
          <p:nvPr/>
        </p:nvSpPr>
        <p:spPr>
          <a:xfrm>
            <a:off x="247650" y="190500"/>
            <a:ext cx="11696700" cy="647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宋体 CN" panose="02020400000000000000" pitchFamily="18" charset="-122"/>
              <a:ea typeface="思源宋体 CN" panose="02020400000000000000" pitchFamily="18" charset="-122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816A8C-8F29-46E2-90A3-0B3970145C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08" y="363054"/>
            <a:ext cx="6131892" cy="61318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DF29F00-FADF-47D5-9D05-08AE47EFFF4C}"/>
              </a:ext>
            </a:extLst>
          </p:cNvPr>
          <p:cNvSpPr txBox="1"/>
          <p:nvPr/>
        </p:nvSpPr>
        <p:spPr>
          <a:xfrm>
            <a:off x="6704662" y="1074254"/>
            <a:ext cx="50660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Tìm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khiến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những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trường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hợp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sau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: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A0551F5-6313-4648-A51D-91F84F1D2858}"/>
              </a:ext>
            </a:extLst>
          </p:cNvPr>
          <p:cNvSpPr/>
          <p:nvPr/>
        </p:nvSpPr>
        <p:spPr>
          <a:xfrm>
            <a:off x="6958662" y="4433359"/>
            <a:ext cx="4649470" cy="39624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0072D36-20CF-42CB-BA8A-44CD7FEAAFC8}"/>
              </a:ext>
            </a:extLst>
          </p:cNvPr>
          <p:cNvSpPr/>
          <p:nvPr/>
        </p:nvSpPr>
        <p:spPr>
          <a:xfrm>
            <a:off x="6958662" y="4915537"/>
            <a:ext cx="895018" cy="39624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68739BB-3F3B-4DB9-9220-0DC4110F3404}"/>
              </a:ext>
            </a:extLst>
          </p:cNvPr>
          <p:cNvSpPr/>
          <p:nvPr/>
        </p:nvSpPr>
        <p:spPr>
          <a:xfrm>
            <a:off x="3480904" y="361102"/>
            <a:ext cx="3063572" cy="2219538"/>
          </a:xfrm>
          <a:prstGeom prst="rect">
            <a:avLst/>
          </a:prstGeom>
          <a:solidFill>
            <a:srgbClr val="63B4B8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dirty="0">
                <a:solidFill>
                  <a:srgbClr val="664E8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howcard" panose="02040603050506020204" pitchFamily="18" charset="0"/>
              </a:rPr>
              <a:t>2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CA49B83-7382-4BA3-AD5C-D57DBC38FC9A}"/>
              </a:ext>
            </a:extLst>
          </p:cNvPr>
          <p:cNvSpPr/>
          <p:nvPr/>
        </p:nvSpPr>
        <p:spPr>
          <a:xfrm>
            <a:off x="3480904" y="2582592"/>
            <a:ext cx="3063572" cy="3912354"/>
          </a:xfrm>
          <a:prstGeom prst="rect">
            <a:avLst/>
          </a:prstGeom>
          <a:solidFill>
            <a:srgbClr val="664E88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dirty="0">
                <a:solidFill>
                  <a:srgbClr val="63B4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howcard" panose="02040603050506020204" pitchFamily="18" charset="0"/>
              </a:rPr>
              <a:t>3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CFC765D-B6E5-40E7-B809-FB9DCDFAE39A}"/>
              </a:ext>
            </a:extLst>
          </p:cNvPr>
          <p:cNvSpPr/>
          <p:nvPr/>
        </p:nvSpPr>
        <p:spPr>
          <a:xfrm>
            <a:off x="423682" y="3271520"/>
            <a:ext cx="3063572" cy="3223426"/>
          </a:xfrm>
          <a:prstGeom prst="rect">
            <a:avLst/>
          </a:prstGeom>
          <a:solidFill>
            <a:srgbClr val="A9E4D7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dirty="0">
                <a:solidFill>
                  <a:srgbClr val="4B38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howcard" panose="02040603050506020204" pitchFamily="18" charset="0"/>
              </a:rPr>
              <a:t>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672A49-2017-48CD-AA88-BE6B497FAC0C}"/>
              </a:ext>
            </a:extLst>
          </p:cNvPr>
          <p:cNvSpPr txBox="1"/>
          <p:nvPr/>
        </p:nvSpPr>
        <p:spPr>
          <a:xfrm>
            <a:off x="6867222" y="2341732"/>
            <a:ext cx="474091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	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Trong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giờ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kiểm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tra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Tuấn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cứ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loay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hoay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nói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chuyện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với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Nga.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Bỗng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Nga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lớn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tiếng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bảo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: </a:t>
            </a:r>
          </a:p>
          <a:p>
            <a:pPr algn="just"/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-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Bạn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đừng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nói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chuyện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nữa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697759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10" grpId="0" animBg="1"/>
      <p:bldP spid="11" grpId="0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">
            <a:extLst>
              <a:ext uri="{FF2B5EF4-FFF2-40B4-BE49-F238E27FC236}">
                <a16:creationId xmlns:a16="http://schemas.microsoft.com/office/drawing/2014/main" id="{485119F1-2174-4A7C-AD0A-F6D17C01EEC8}"/>
              </a:ext>
            </a:extLst>
          </p:cNvPr>
          <p:cNvSpPr/>
          <p:nvPr/>
        </p:nvSpPr>
        <p:spPr>
          <a:xfrm>
            <a:off x="247650" y="190500"/>
            <a:ext cx="11696700" cy="647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宋体 CN" panose="02020400000000000000" pitchFamily="18" charset="-122"/>
              <a:ea typeface="思源宋体 CN" panose="02020400000000000000" pitchFamily="18" charset="-122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816A8C-8F29-46E2-90A3-0B3970145C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08" y="363054"/>
            <a:ext cx="6131892" cy="61318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DF29F00-FADF-47D5-9D05-08AE47EFFF4C}"/>
              </a:ext>
            </a:extLst>
          </p:cNvPr>
          <p:cNvSpPr txBox="1"/>
          <p:nvPr/>
        </p:nvSpPr>
        <p:spPr>
          <a:xfrm>
            <a:off x="6704662" y="1074254"/>
            <a:ext cx="50660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Tìm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khiến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những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trường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hợp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sau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: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A0551F5-6313-4648-A51D-91F84F1D2858}"/>
              </a:ext>
            </a:extLst>
          </p:cNvPr>
          <p:cNvSpPr/>
          <p:nvPr/>
        </p:nvSpPr>
        <p:spPr>
          <a:xfrm>
            <a:off x="8310880" y="3937901"/>
            <a:ext cx="3205812" cy="39624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0072D36-20CF-42CB-BA8A-44CD7FEAAFC8}"/>
              </a:ext>
            </a:extLst>
          </p:cNvPr>
          <p:cNvSpPr/>
          <p:nvPr/>
        </p:nvSpPr>
        <p:spPr>
          <a:xfrm>
            <a:off x="6948502" y="4420079"/>
            <a:ext cx="3943018" cy="39624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49B6E6B-3A6B-4B02-B6B9-DAC77958F9C2}"/>
              </a:ext>
            </a:extLst>
          </p:cNvPr>
          <p:cNvSpPr/>
          <p:nvPr/>
        </p:nvSpPr>
        <p:spPr>
          <a:xfrm>
            <a:off x="3480904" y="2582592"/>
            <a:ext cx="3063572" cy="3912354"/>
          </a:xfrm>
          <a:prstGeom prst="rect">
            <a:avLst/>
          </a:prstGeom>
          <a:solidFill>
            <a:srgbClr val="664E88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dirty="0">
                <a:solidFill>
                  <a:srgbClr val="63B4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howcard" panose="02040603050506020204" pitchFamily="18" charset="0"/>
              </a:rPr>
              <a:t>3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873201E-7644-4E02-8A16-3F9FCFEB6833}"/>
              </a:ext>
            </a:extLst>
          </p:cNvPr>
          <p:cNvSpPr/>
          <p:nvPr/>
        </p:nvSpPr>
        <p:spPr>
          <a:xfrm>
            <a:off x="423682" y="3271520"/>
            <a:ext cx="3063572" cy="3223426"/>
          </a:xfrm>
          <a:prstGeom prst="rect">
            <a:avLst/>
          </a:prstGeom>
          <a:solidFill>
            <a:srgbClr val="A9E4D7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dirty="0">
                <a:solidFill>
                  <a:srgbClr val="4B38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howcard" panose="02040603050506020204" pitchFamily="18" charset="0"/>
              </a:rPr>
              <a:t>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672A49-2017-48CD-AA88-BE6B497FAC0C}"/>
              </a:ext>
            </a:extLst>
          </p:cNvPr>
          <p:cNvSpPr txBox="1"/>
          <p:nvPr/>
        </p:nvSpPr>
        <p:spPr>
          <a:xfrm>
            <a:off x="6867222" y="2341732"/>
            <a:ext cx="474091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	Sau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tiết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học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cô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giáo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dặn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dò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cả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lớp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:</a:t>
            </a:r>
          </a:p>
          <a:p>
            <a:pPr algn="just"/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-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Các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em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viết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báo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bài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chưa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?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Hãy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về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nhà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làm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bài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tập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đầy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đủ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nhé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916453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10" grpId="0" animBg="1"/>
      <p:bldP spid="12" grpId="0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">
            <a:extLst>
              <a:ext uri="{FF2B5EF4-FFF2-40B4-BE49-F238E27FC236}">
                <a16:creationId xmlns:a16="http://schemas.microsoft.com/office/drawing/2014/main" id="{485119F1-2174-4A7C-AD0A-F6D17C01EEC8}"/>
              </a:ext>
            </a:extLst>
          </p:cNvPr>
          <p:cNvSpPr/>
          <p:nvPr/>
        </p:nvSpPr>
        <p:spPr>
          <a:xfrm>
            <a:off x="247650" y="190500"/>
            <a:ext cx="11696700" cy="647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宋体 CN" panose="02020400000000000000" pitchFamily="18" charset="-122"/>
              <a:ea typeface="思源宋体 CN" panose="02020400000000000000" pitchFamily="18" charset="-122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816A8C-8F29-46E2-90A3-0B3970145C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08" y="363054"/>
            <a:ext cx="6131892" cy="61318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DF29F00-FADF-47D5-9D05-08AE47EFFF4C}"/>
              </a:ext>
            </a:extLst>
          </p:cNvPr>
          <p:cNvSpPr txBox="1"/>
          <p:nvPr/>
        </p:nvSpPr>
        <p:spPr>
          <a:xfrm>
            <a:off x="6726858" y="489731"/>
            <a:ext cx="50660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Tìm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khiến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những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trường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hợp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sau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: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A0551F5-6313-4648-A51D-91F84F1D2858}"/>
              </a:ext>
            </a:extLst>
          </p:cNvPr>
          <p:cNvSpPr/>
          <p:nvPr/>
        </p:nvSpPr>
        <p:spPr>
          <a:xfrm>
            <a:off x="6983383" y="3345180"/>
            <a:ext cx="4552979" cy="39624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0072D36-20CF-42CB-BA8A-44CD7FEAAFC8}"/>
              </a:ext>
            </a:extLst>
          </p:cNvPr>
          <p:cNvSpPr/>
          <p:nvPr/>
        </p:nvSpPr>
        <p:spPr>
          <a:xfrm>
            <a:off x="6983383" y="3833758"/>
            <a:ext cx="2099657" cy="39624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F873330-DE62-42BD-85F4-12AAF8BEE953}"/>
              </a:ext>
            </a:extLst>
          </p:cNvPr>
          <p:cNvSpPr/>
          <p:nvPr/>
        </p:nvSpPr>
        <p:spPr>
          <a:xfrm>
            <a:off x="423682" y="3271520"/>
            <a:ext cx="3063572" cy="3223426"/>
          </a:xfrm>
          <a:prstGeom prst="rect">
            <a:avLst/>
          </a:prstGeom>
          <a:solidFill>
            <a:srgbClr val="A9E4D7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dirty="0">
                <a:solidFill>
                  <a:srgbClr val="4B38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howcard" panose="02040603050506020204" pitchFamily="18" charset="0"/>
              </a:rPr>
              <a:t>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672A49-2017-48CD-AA88-BE6B497FAC0C}"/>
              </a:ext>
            </a:extLst>
          </p:cNvPr>
          <p:cNvSpPr txBox="1"/>
          <p:nvPr/>
        </p:nvSpPr>
        <p:spPr>
          <a:xfrm>
            <a:off x="6889418" y="1757209"/>
            <a:ext cx="474091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	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Bác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bảo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vệ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nói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với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Nam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với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giọng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điệu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nghiêm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trọng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:</a:t>
            </a:r>
          </a:p>
          <a:p>
            <a:pPr algn="just"/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- Con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đừng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đi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về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hướng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đó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! </a:t>
            </a:r>
          </a:p>
        </p:txBody>
      </p:sp>
    </p:spTree>
    <p:extLst>
      <p:ext uri="{BB962C8B-B14F-4D97-AF65-F5344CB8AC3E}">
        <p14:creationId xmlns:p14="http://schemas.microsoft.com/office/powerpoint/2010/main" val="57183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10" grpId="0" animBg="1"/>
      <p:bldP spid="13" grpId="0" animBg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背景图案&#10;&#10;描述已自动生成">
            <a:extLst>
              <a:ext uri="{FF2B5EF4-FFF2-40B4-BE49-F238E27FC236}">
                <a16:creationId xmlns:a16="http://schemas.microsoft.com/office/drawing/2014/main" id="{A1EE0ED7-17BF-4AB6-9644-E34F45EAEC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8" r="695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矩形: 圆角 8">
            <a:extLst>
              <a:ext uri="{FF2B5EF4-FFF2-40B4-BE49-F238E27FC236}">
                <a16:creationId xmlns:a16="http://schemas.microsoft.com/office/drawing/2014/main" id="{0E17B17E-D6DB-4C11-975E-2DD3ADA7BD10}"/>
              </a:ext>
            </a:extLst>
          </p:cNvPr>
          <p:cNvSpPr/>
          <p:nvPr/>
        </p:nvSpPr>
        <p:spPr>
          <a:xfrm>
            <a:off x="4583004" y="1309784"/>
            <a:ext cx="3684691" cy="746799"/>
          </a:xfrm>
          <a:prstGeom prst="roundRect">
            <a:avLst>
              <a:gd name="adj" fmla="val 50000"/>
            </a:avLst>
          </a:prstGeom>
          <a:solidFill>
            <a:srgbClr val="64C8E8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600" kern="0" noProof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Gradoo" panose="02040603050506020204" pitchFamily="18" charset="0"/>
                <a:ea typeface="思源宋体 CN" panose="02020400000000000000" pitchFamily="18" charset="-122"/>
                <a:sym typeface="+mn-ea"/>
              </a:rPr>
              <a:t>LUYỆN TỪ VÀ CÂU</a:t>
            </a:r>
            <a:endParaRPr kumimoji="0" lang="zh-CN" altLang="en-US" sz="360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TM Gradoo" panose="02040603050506020204" pitchFamily="18" charset="0"/>
              <a:ea typeface="思源宋体 CN" panose="02020400000000000000" pitchFamily="18" charset="-122"/>
              <a:sym typeface="+mn-ea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48FD964-8033-43BD-A7D9-B1235A2F10C3}"/>
              </a:ext>
            </a:extLst>
          </p:cNvPr>
          <p:cNvGrpSpPr/>
          <p:nvPr/>
        </p:nvGrpSpPr>
        <p:grpSpPr>
          <a:xfrm>
            <a:off x="1803847" y="1828252"/>
            <a:ext cx="9182334" cy="1865325"/>
            <a:chOff x="1880049" y="1810497"/>
            <a:chExt cx="9182334" cy="18653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8ECB1CE1-0F25-4852-AFB8-52F1E7F2FAD3}"/>
                </a:ext>
              </a:extLst>
            </p:cNvPr>
            <p:cNvSpPr txBox="1"/>
            <p:nvPr/>
          </p:nvSpPr>
          <p:spPr>
            <a:xfrm>
              <a:off x="1880049" y="1813774"/>
              <a:ext cx="9090602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5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UTM Avenida" panose="02040603050506020204" pitchFamily="18" charset="0"/>
                  <a:ea typeface="思源宋体 CN Heavy" panose="02020900000000000000" pitchFamily="18" charset="-122"/>
                </a:rPr>
                <a:t>CÁCH ĐẶT CÂU KHIẾN</a:t>
              </a:r>
              <a:endParaRPr lang="zh-CN" altLang="en-US" sz="11500" dirty="0">
                <a:solidFill>
                  <a:schemeClr val="tx1">
                    <a:lumMod val="65000"/>
                    <a:lumOff val="35000"/>
                  </a:schemeClr>
                </a:solidFill>
                <a:latin typeface="UTM Avenida" panose="02040603050506020204" pitchFamily="18" charset="0"/>
                <a:ea typeface="思源宋体 CN Heavy" panose="02020900000000000000" pitchFamily="18" charset="-122"/>
              </a:endParaRPr>
            </a:p>
          </p:txBody>
        </p:sp>
        <p:sp>
          <p:nvSpPr>
            <p:cNvPr id="10" name="文本框 3">
              <a:extLst>
                <a:ext uri="{FF2B5EF4-FFF2-40B4-BE49-F238E27FC236}">
                  <a16:creationId xmlns:a16="http://schemas.microsoft.com/office/drawing/2014/main" id="{B1D8E67B-126B-4AE1-9970-3063DBC4127D}"/>
                </a:ext>
              </a:extLst>
            </p:cNvPr>
            <p:cNvSpPr txBox="1"/>
            <p:nvPr/>
          </p:nvSpPr>
          <p:spPr>
            <a:xfrm>
              <a:off x="1925915" y="1813774"/>
              <a:ext cx="9090602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500" dirty="0">
                  <a:solidFill>
                    <a:srgbClr val="64C8E8"/>
                  </a:solidFill>
                  <a:latin typeface="UTM Avenida" panose="02040603050506020204" pitchFamily="18" charset="0"/>
                  <a:ea typeface="思源宋体 CN Heavy" panose="02020900000000000000" pitchFamily="18" charset="-122"/>
                </a:rPr>
                <a:t>CÁCH ĐẶT CÂU KHIẾN</a:t>
              </a:r>
              <a:endParaRPr lang="zh-CN" altLang="en-US" sz="11500" dirty="0">
                <a:solidFill>
                  <a:srgbClr val="64C8E8"/>
                </a:solidFill>
                <a:latin typeface="UTM Avenida" panose="02040603050506020204" pitchFamily="18" charset="0"/>
                <a:ea typeface="思源宋体 CN Heavy" panose="02020900000000000000" pitchFamily="18" charset="-122"/>
              </a:endParaRPr>
            </a:p>
          </p:txBody>
        </p:sp>
        <p:sp>
          <p:nvSpPr>
            <p:cNvPr id="14" name="文本框 3">
              <a:extLst>
                <a:ext uri="{FF2B5EF4-FFF2-40B4-BE49-F238E27FC236}">
                  <a16:creationId xmlns:a16="http://schemas.microsoft.com/office/drawing/2014/main" id="{F3C17A97-1EC9-4269-B894-730309F26ADA}"/>
                </a:ext>
              </a:extLst>
            </p:cNvPr>
            <p:cNvSpPr txBox="1"/>
            <p:nvPr/>
          </p:nvSpPr>
          <p:spPr>
            <a:xfrm>
              <a:off x="1971781" y="1810497"/>
              <a:ext cx="9090602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500" dirty="0">
                  <a:solidFill>
                    <a:srgbClr val="FFDC14"/>
                  </a:solidFill>
                  <a:latin typeface="UTM Avenida" panose="02040603050506020204" pitchFamily="18" charset="0"/>
                  <a:ea typeface="思源宋体 CN Heavy" panose="02020900000000000000" pitchFamily="18" charset="-122"/>
                </a:rPr>
                <a:t>CÁCH ĐẶT CÂU KHIẾN</a:t>
              </a:r>
              <a:endParaRPr lang="zh-CN" altLang="en-US" sz="11500" dirty="0">
                <a:solidFill>
                  <a:srgbClr val="FFDC14"/>
                </a:solidFill>
                <a:latin typeface="UTM Avenida" panose="02040603050506020204" pitchFamily="18" charset="0"/>
                <a:ea typeface="思源宋体 CN Heavy" panose="02020900000000000000" pitchFamily="18" charset="-122"/>
              </a:endParaRPr>
            </a:p>
          </p:txBody>
        </p:sp>
      </p:grpSp>
      <p:pic>
        <p:nvPicPr>
          <p:cNvPr id="11" name="图片 10" descr="卡通人物&#10;&#10;中度可信度描述已自动生成">
            <a:extLst>
              <a:ext uri="{FF2B5EF4-FFF2-40B4-BE49-F238E27FC236}">
                <a16:creationId xmlns:a16="http://schemas.microsoft.com/office/drawing/2014/main" id="{531C72A9-836C-4C74-B946-54A7081A081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562" y="2343447"/>
            <a:ext cx="5546114" cy="554611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91C1971-ADC1-4825-BB96-113537C7472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2" t="16699" r="10863" b="16376"/>
          <a:stretch/>
        </p:blipFill>
        <p:spPr>
          <a:xfrm rot="1767983">
            <a:off x="8218958" y="473155"/>
            <a:ext cx="1854500" cy="167325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98E9767-5DB3-4F22-AC22-B372F14E284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2" t="16699" r="10863" b="16376"/>
          <a:stretch/>
        </p:blipFill>
        <p:spPr>
          <a:xfrm rot="19832017" flipH="1">
            <a:off x="2777240" y="504553"/>
            <a:ext cx="1854500" cy="1673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731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A474C920-E4D4-486D-85C8-9859238540FD}"/>
              </a:ext>
            </a:extLst>
          </p:cNvPr>
          <p:cNvSpPr/>
          <p:nvPr/>
        </p:nvSpPr>
        <p:spPr>
          <a:xfrm>
            <a:off x="247650" y="190500"/>
            <a:ext cx="11696700" cy="647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宋体 CN" panose="02020400000000000000" pitchFamily="18" charset="-122"/>
              <a:ea typeface="思源宋体 CN" panose="02020400000000000000" pitchFamily="18" charset="-122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32F819E9-53B6-4B30-AB51-5567CAE1F9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669" y="403860"/>
            <a:ext cx="42696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I. </a:t>
            </a:r>
            <a:r>
              <a:rPr lang="en-US" alt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Nhận</a:t>
            </a:r>
            <a:r>
              <a:rPr lang="en-US" alt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xét</a:t>
            </a:r>
            <a:endParaRPr lang="en-US" altLang="en-US" sz="36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9" name="Text Box 11">
            <a:extLst>
              <a:ext uri="{FF2B5EF4-FFF2-40B4-BE49-F238E27FC236}">
                <a16:creationId xmlns:a16="http://schemas.microsoft.com/office/drawing/2014/main" id="{1F1E21A1-D0DA-4E32-8318-183CDB10F6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669" y="1054835"/>
            <a:ext cx="578415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  Cho </a:t>
            </a:r>
            <a:r>
              <a:rPr lang="en-US" altLang="en-US" sz="3600" b="1" dirty="0" err="1">
                <a:solidFill>
                  <a:srgbClr val="00B050"/>
                </a:solidFill>
                <a:latin typeface="UTM Avo" panose="02040603050506020204" pitchFamily="18" charset="0"/>
              </a:rPr>
              <a:t>câu</a:t>
            </a:r>
            <a:r>
              <a:rPr lang="en-US" altLang="en-US" sz="3600" b="1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B050"/>
                </a:solidFill>
                <a:latin typeface="UTM Avo" panose="02040603050506020204" pitchFamily="18" charset="0"/>
              </a:rPr>
              <a:t>kể</a:t>
            </a:r>
            <a:r>
              <a:rPr lang="en-US" altLang="en-US" sz="3600" b="1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sau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đây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: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EE5814C-49B7-4BBB-9584-09E4B5CF2916}"/>
              </a:ext>
            </a:extLst>
          </p:cNvPr>
          <p:cNvSpPr/>
          <p:nvPr/>
        </p:nvSpPr>
        <p:spPr>
          <a:xfrm>
            <a:off x="3229580" y="1818105"/>
            <a:ext cx="1352580" cy="52001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Box 7">
            <a:extLst>
              <a:ext uri="{FF2B5EF4-FFF2-40B4-BE49-F238E27FC236}">
                <a16:creationId xmlns:a16="http://schemas.microsoft.com/office/drawing/2014/main" id="{F403087B-56E1-4F72-9667-72B90A4ABE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360" y="2643277"/>
            <a:ext cx="1119632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	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Hãy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chuyển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B050"/>
                </a:solidFill>
                <a:latin typeface="UTM Avo" panose="02040603050506020204" pitchFamily="18" charset="0"/>
              </a:rPr>
              <a:t>câu</a:t>
            </a:r>
            <a:r>
              <a:rPr lang="en-US" altLang="en-US" sz="3600" b="1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B050"/>
                </a:solidFill>
                <a:latin typeface="UTM Avo" panose="02040603050506020204" pitchFamily="18" charset="0"/>
              </a:rPr>
              <a:t>kể</a:t>
            </a:r>
            <a:r>
              <a:rPr lang="en-US" altLang="en-US" sz="3600" b="1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thành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câu</a:t>
            </a:r>
            <a:r>
              <a:rPr lang="en-US" alt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khiến</a:t>
            </a:r>
            <a:r>
              <a:rPr lang="en-US" alt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bằng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một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trong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những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cách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sau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: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7E55131-81F6-47CA-AA35-F76E14F898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455" y="2551567"/>
            <a:ext cx="1105054" cy="781159"/>
          </a:xfrm>
          <a:prstGeom prst="rect">
            <a:avLst/>
          </a:prstGeom>
        </p:spPr>
      </p:pic>
      <p:sp>
        <p:nvSpPr>
          <p:cNvPr id="16" name="Text Box 16">
            <a:extLst>
              <a:ext uri="{FF2B5EF4-FFF2-40B4-BE49-F238E27FC236}">
                <a16:creationId xmlns:a16="http://schemas.microsoft.com/office/drawing/2014/main" id="{238184AB-241B-4193-BBE0-AF2CB4C602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456" y="4103712"/>
            <a:ext cx="11471271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4000" i="1" dirty="0" err="1">
                <a:solidFill>
                  <a:srgbClr val="002060"/>
                </a:solidFill>
                <a:latin typeface="UTM Avo" panose="02040603050506020204" pitchFamily="18" charset="0"/>
              </a:rPr>
              <a:t>Cách</a:t>
            </a:r>
            <a:r>
              <a:rPr lang="en-US" altLang="en-US" sz="4000" i="1" dirty="0">
                <a:solidFill>
                  <a:srgbClr val="002060"/>
                </a:solidFill>
                <a:latin typeface="UTM Avo" panose="02040603050506020204" pitchFamily="18" charset="0"/>
              </a:rPr>
              <a:t> 1: 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Thêm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hãy</a:t>
            </a:r>
            <a:r>
              <a:rPr lang="en-US" alt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, </a:t>
            </a:r>
            <a:r>
              <a:rPr lang="en-US" altLang="en-US" sz="4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đừng</a:t>
            </a:r>
            <a:r>
              <a:rPr lang="en-US" alt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, </a:t>
            </a:r>
            <a:r>
              <a:rPr lang="en-US" altLang="en-US" sz="4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chớ</a:t>
            </a:r>
            <a:r>
              <a:rPr lang="en-US" alt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, </a:t>
            </a:r>
            <a:r>
              <a:rPr lang="en-US" altLang="en-US" sz="4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nên</a:t>
            </a:r>
            <a:r>
              <a:rPr lang="en-US" alt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, </a:t>
            </a:r>
            <a:r>
              <a:rPr lang="en-US" altLang="en-US" sz="4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phải</a:t>
            </a:r>
            <a:r>
              <a:rPr lang="en-US" alt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,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…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vào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trước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một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động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từ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.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1DA3C76-C5B1-41C8-9512-F38D11479114}"/>
              </a:ext>
            </a:extLst>
          </p:cNvPr>
          <p:cNvGrpSpPr/>
          <p:nvPr/>
        </p:nvGrpSpPr>
        <p:grpSpPr>
          <a:xfrm>
            <a:off x="184178" y="5080000"/>
            <a:ext cx="11835101" cy="1781077"/>
            <a:chOff x="194339" y="5056628"/>
            <a:chExt cx="11803322" cy="1804449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207199CA-3C24-45CA-9E3A-6D47D9FB0A0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8270" y="5056628"/>
              <a:ext cx="7199391" cy="1801372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1ADA6E16-9BA8-4092-A85C-F5A776C008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4819"/>
            <a:stretch/>
          </p:blipFill>
          <p:spPr>
            <a:xfrm>
              <a:off x="194339" y="5059705"/>
              <a:ext cx="4692621" cy="1801372"/>
            </a:xfrm>
            <a:prstGeom prst="rect">
              <a:avLst/>
            </a:prstGeom>
          </p:spPr>
        </p:pic>
      </p:grpSp>
      <p:sp>
        <p:nvSpPr>
          <p:cNvPr id="7" name="Text Box 5">
            <a:extLst>
              <a:ext uri="{FF2B5EF4-FFF2-40B4-BE49-F238E27FC236}">
                <a16:creationId xmlns:a16="http://schemas.microsoft.com/office/drawing/2014/main" id="{A6F23B4D-9B28-42D5-904D-AA373C9438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028" y="1741993"/>
            <a:ext cx="1169669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  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Nhà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vua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hoàn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gươm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lại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cho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Long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Vương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524811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3" grpId="0" animBg="1"/>
      <p:bldP spid="14" grpId="0"/>
      <p:bldP spid="1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1FFB8ACB-D61D-4E1F-B7B7-F610CDF69BB0}"/>
              </a:ext>
            </a:extLst>
          </p:cNvPr>
          <p:cNvSpPr/>
          <p:nvPr/>
        </p:nvSpPr>
        <p:spPr>
          <a:xfrm>
            <a:off x="247650" y="190500"/>
            <a:ext cx="11696700" cy="647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宋体 CN" panose="02020400000000000000" pitchFamily="18" charset="-122"/>
              <a:ea typeface="思源宋体 CN" panose="02020400000000000000" pitchFamily="18" charset="-122"/>
            </a:endParaRPr>
          </a:p>
        </p:txBody>
      </p:sp>
      <p:sp>
        <p:nvSpPr>
          <p:cNvPr id="17" name="Text Box 16">
            <a:extLst>
              <a:ext uri="{FF2B5EF4-FFF2-40B4-BE49-F238E27FC236}">
                <a16:creationId xmlns:a16="http://schemas.microsoft.com/office/drawing/2014/main" id="{FBF09512-2EBD-49E9-953F-7EB35E4A8E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364" y="324192"/>
            <a:ext cx="11471271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4000" i="1" dirty="0" err="1">
                <a:solidFill>
                  <a:srgbClr val="002060"/>
                </a:solidFill>
                <a:latin typeface="UTM Avo" panose="02040603050506020204" pitchFamily="18" charset="0"/>
              </a:rPr>
              <a:t>Cách</a:t>
            </a:r>
            <a:r>
              <a:rPr lang="en-US" altLang="en-US" sz="4000" i="1" dirty="0">
                <a:solidFill>
                  <a:srgbClr val="002060"/>
                </a:solidFill>
                <a:latin typeface="UTM Avo" panose="02040603050506020204" pitchFamily="18" charset="0"/>
              </a:rPr>
              <a:t> 1: 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Thêm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hãy</a:t>
            </a:r>
            <a:r>
              <a:rPr lang="en-US" alt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, </a:t>
            </a:r>
            <a:r>
              <a:rPr lang="en-US" altLang="en-US" sz="4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đừng</a:t>
            </a:r>
            <a:r>
              <a:rPr lang="en-US" alt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, </a:t>
            </a:r>
            <a:r>
              <a:rPr lang="en-US" altLang="en-US" sz="4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chớ</a:t>
            </a:r>
            <a:r>
              <a:rPr lang="en-US" alt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, </a:t>
            </a:r>
            <a:r>
              <a:rPr lang="en-US" altLang="en-US" sz="4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nên</a:t>
            </a:r>
            <a:r>
              <a:rPr lang="en-US" alt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, </a:t>
            </a:r>
            <a:r>
              <a:rPr lang="en-US" altLang="en-US" sz="4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phải</a:t>
            </a:r>
            <a:r>
              <a:rPr lang="en-US" alt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,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…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vào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trước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một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động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từ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.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9CFEE5E-DD67-46BA-A6B8-79CE5B1781EA}"/>
              </a:ext>
            </a:extLst>
          </p:cNvPr>
          <p:cNvGrpSpPr/>
          <p:nvPr/>
        </p:nvGrpSpPr>
        <p:grpSpPr>
          <a:xfrm>
            <a:off x="184178" y="5080000"/>
            <a:ext cx="11835101" cy="1781077"/>
            <a:chOff x="194339" y="5056628"/>
            <a:chExt cx="11803322" cy="1804449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7C73A7E0-1D61-452C-952D-633EDE3217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8270" y="5056628"/>
              <a:ext cx="7199391" cy="1801372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2355782A-A33B-47A2-BCA8-5E15D34796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4819"/>
            <a:stretch/>
          </p:blipFill>
          <p:spPr>
            <a:xfrm>
              <a:off x="194339" y="5059705"/>
              <a:ext cx="4692621" cy="1801372"/>
            </a:xfrm>
            <a:prstGeom prst="rect">
              <a:avLst/>
            </a:prstGeom>
          </p:spPr>
        </p:pic>
      </p:grpSp>
      <p:sp>
        <p:nvSpPr>
          <p:cNvPr id="18" name="Text Box 4">
            <a:extLst>
              <a:ext uri="{FF2B5EF4-FFF2-40B4-BE49-F238E27FC236}">
                <a16:creationId xmlns:a16="http://schemas.microsoft.com/office/drawing/2014/main" id="{C9800B00-7D7B-4697-B14F-45AB133CBA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2120" y="1781322"/>
            <a:ext cx="11287760" cy="4314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+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Nhà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vua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hãy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B050"/>
                </a:solidFill>
                <a:latin typeface="UTM Avo" panose="02040603050506020204" pitchFamily="18" charset="0"/>
              </a:rPr>
              <a:t>hoàn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gươm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lại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cho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Long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Vương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!</a:t>
            </a:r>
          </a:p>
          <a:p>
            <a:pPr>
              <a:spcBef>
                <a:spcPct val="50000"/>
              </a:spcBef>
              <a:buNone/>
            </a:pP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+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Nhà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vua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đừng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B050"/>
                </a:solidFill>
                <a:latin typeface="UTM Avo" panose="02040603050506020204" pitchFamily="18" charset="0"/>
              </a:rPr>
              <a:t>hoàn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gươm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lại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cho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Long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Vương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!</a:t>
            </a:r>
          </a:p>
          <a:p>
            <a:pPr>
              <a:spcBef>
                <a:spcPct val="50000"/>
              </a:spcBef>
              <a:buNone/>
            </a:pP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+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Nhà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vua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chớ</a:t>
            </a:r>
            <a:r>
              <a:rPr lang="en-US" alt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B050"/>
                </a:solidFill>
                <a:latin typeface="UTM Avo" panose="02040603050506020204" pitchFamily="18" charset="0"/>
              </a:rPr>
              <a:t>hoàn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gươm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lại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cho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Long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Vương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!</a:t>
            </a:r>
          </a:p>
          <a:p>
            <a:pPr>
              <a:spcBef>
                <a:spcPct val="50000"/>
              </a:spcBef>
              <a:buNone/>
            </a:pP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+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Nhà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vua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nên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B050"/>
                </a:solidFill>
                <a:latin typeface="UTM Avo" panose="02040603050506020204" pitchFamily="18" charset="0"/>
              </a:rPr>
              <a:t>hoàn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gươm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lại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cho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Long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Vương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!</a:t>
            </a:r>
          </a:p>
          <a:p>
            <a:pPr>
              <a:spcBef>
                <a:spcPct val="50000"/>
              </a:spcBef>
              <a:buNone/>
            </a:pP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+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Nhà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vua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phải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B050"/>
                </a:solidFill>
                <a:latin typeface="UTM Avo" panose="02040603050506020204" pitchFamily="18" charset="0"/>
              </a:rPr>
              <a:t>hoàn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gươm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lại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cho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Long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Vương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!</a:t>
            </a:r>
          </a:p>
          <a:p>
            <a:pPr>
              <a:spcBef>
                <a:spcPct val="50000"/>
              </a:spcBef>
              <a:buNone/>
            </a:pPr>
            <a:endParaRPr lang="en-US" altLang="en-US" sz="3600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pPr>
              <a:spcBef>
                <a:spcPct val="50000"/>
              </a:spcBef>
              <a:buNone/>
            </a:pPr>
            <a:endParaRPr lang="en-US" altLang="en-US" sz="3600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3600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9592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</TotalTime>
  <Words>1011</Words>
  <Application>Microsoft Office PowerPoint</Application>
  <PresentationFormat>Widescreen</PresentationFormat>
  <Paragraphs>131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8" baseType="lpstr">
      <vt:lpstr>思源宋体 CN</vt:lpstr>
      <vt:lpstr>UTM Gradoo</vt:lpstr>
      <vt:lpstr>UTM Avo</vt:lpstr>
      <vt:lpstr>UTM Avenida</vt:lpstr>
      <vt:lpstr>Tahoma</vt:lpstr>
      <vt:lpstr>等线</vt:lpstr>
      <vt:lpstr>UTM Showcard</vt:lpstr>
      <vt:lpstr>Arial</vt:lpstr>
      <vt:lpstr>Times New Roman</vt:lpstr>
      <vt:lpstr>思源宋体 CN Heavy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</dc:title>
  <dc:creator>KTUTS</dc:creator>
  <cp:keywords>VIETBAO</cp:keywords>
  <cp:lastModifiedBy>User</cp:lastModifiedBy>
  <cp:revision>KTUTS</cp:revision>
  <dcterms:created xsi:type="dcterms:W3CDTF">2022-01-26T14:52:13Z</dcterms:created>
  <dcterms:modified xsi:type="dcterms:W3CDTF">2022-03-06T16:49:57Z</dcterms:modified>
  <cp:version>G12</cp:version>
</cp:coreProperties>
</file>