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007577059" r:id="rId3"/>
    <p:sldId id="263" r:id="rId4"/>
    <p:sldId id="2007577070" r:id="rId5"/>
    <p:sldId id="2007577063" r:id="rId6"/>
    <p:sldId id="2007577076" r:id="rId7"/>
    <p:sldId id="256" r:id="rId8"/>
    <p:sldId id="259" r:id="rId9"/>
    <p:sldId id="261" r:id="rId10"/>
    <p:sldId id="2007577064" r:id="rId11"/>
    <p:sldId id="2007577065" r:id="rId12"/>
    <p:sldId id="2007577038" r:id="rId13"/>
    <p:sldId id="2007577066" r:id="rId14"/>
    <p:sldId id="2007577067" r:id="rId15"/>
    <p:sldId id="2007577040" r:id="rId16"/>
    <p:sldId id="2007577041" r:id="rId17"/>
    <p:sldId id="2007577068" r:id="rId18"/>
    <p:sldId id="2007577071" r:id="rId19"/>
    <p:sldId id="2007577077" r:id="rId20"/>
    <p:sldId id="2007577043" r:id="rId21"/>
    <p:sldId id="2007577075" r:id="rId22"/>
    <p:sldId id="2007577073" r:id="rId23"/>
    <p:sldId id="2007577074" r:id="rId24"/>
    <p:sldId id="200757707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4" autoAdjust="0"/>
    <p:restoredTop sz="95238" autoAdjust="0"/>
  </p:normalViewPr>
  <p:slideViewPr>
    <p:cSldViewPr snapToGrid="0">
      <p:cViewPr>
        <p:scale>
          <a:sx n="66" d="100"/>
          <a:sy n="66" d="100"/>
        </p:scale>
        <p:origin x="846"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2022/2/27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13</a:t>
            </a:fld>
            <a:endParaRPr lang="zh-CN" altLang="en-US"/>
          </a:p>
        </p:txBody>
      </p:sp>
    </p:spTree>
    <p:extLst>
      <p:ext uri="{BB962C8B-B14F-4D97-AF65-F5344CB8AC3E}">
        <p14:creationId xmlns:p14="http://schemas.microsoft.com/office/powerpoint/2010/main" val="127904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16</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19</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4</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5</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6</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7</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9</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DCF747-84C9-4471-967C-880D167088DD}"/>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784889-E9C0-4DF3-82ED-BF6F021E3325}"/>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318A24-C973-40BE-A135-418DA31E04FD}"/>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27/02/2022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27/02/2022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27/02/2022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AB92A7-2AB6-474D-A9A4-602ADDF1860B}"/>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27/02/2022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27/02/2022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AB92AC3-9562-4F0B-B2D1-B8414F02F920}"/>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69403A-DFE5-4F00-815E-B70E8D6D2A20}"/>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CBD628D-ADAC-42C3-80CF-6316D58810DB}"/>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8" name="页脚占位符 7">
            <a:extLst>
              <a:ext uri="{FF2B5EF4-FFF2-40B4-BE49-F238E27FC236}">
                <a16:creationId xmlns:a16="http://schemas.microsoft.com/office/drawing/2014/main"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D9EDE4-CC01-4F70-987E-D66A898F4B88}"/>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4" name="页脚占位符 3">
            <a:extLst>
              <a:ext uri="{FF2B5EF4-FFF2-40B4-BE49-F238E27FC236}">
                <a16:creationId xmlns:a16="http://schemas.microsoft.com/office/drawing/2014/main"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A33FF-FC33-4000-9A9F-2ECBEC815411}"/>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3" name="页脚占位符 2">
            <a:extLst>
              <a:ext uri="{FF2B5EF4-FFF2-40B4-BE49-F238E27FC236}">
                <a16:creationId xmlns:a16="http://schemas.microsoft.com/office/drawing/2014/main"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DA05-1A2F-443A-A34F-1EC5ABC4A174}"/>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CB295D-6F6F-41E6-8306-3218D8BEEAF9}"/>
              </a:ext>
            </a:extLst>
          </p:cNvPr>
          <p:cNvSpPr>
            <a:spLocks noGrp="1"/>
          </p:cNvSpPr>
          <p:nvPr>
            <p:ph type="dt" sz="half" idx="10"/>
          </p:nvPr>
        </p:nvSpPr>
        <p:spPr/>
        <p:txBody>
          <a:bodyPr/>
          <a:lstStyle/>
          <a:p>
            <a:fld id="{5D0AD514-D8D4-4C93-A725-CE3836536D52}" type="datetimeFigureOut">
              <a:rPr lang="zh-CN" altLang="en-US" smtClean="0"/>
              <a:t>2022/2/27</a:t>
            </a:fld>
            <a:endParaRPr lang="zh-CN" altLang="en-US"/>
          </a:p>
        </p:txBody>
      </p:sp>
      <p:sp>
        <p:nvSpPr>
          <p:cNvPr id="6" name="页脚占位符 5">
            <a:extLst>
              <a:ext uri="{FF2B5EF4-FFF2-40B4-BE49-F238E27FC236}">
                <a16:creationId xmlns:a16="http://schemas.microsoft.com/office/drawing/2014/main"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2022/2/27</a:t>
            </a:fld>
            <a:endParaRPr lang="zh-CN" altLang="en-US"/>
          </a:p>
        </p:txBody>
      </p:sp>
      <p:sp>
        <p:nvSpPr>
          <p:cNvPr id="5" name="页脚占位符 4">
            <a:extLst>
              <a:ext uri="{FF2B5EF4-FFF2-40B4-BE49-F238E27FC236}">
                <a16:creationId xmlns:a16="http://schemas.microsoft.com/office/drawing/2014/main"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72" y="0"/>
            <a:ext cx="12165027" cy="687324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a16="http://schemas.microsoft.com/office/drawing/2014/main"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27/02/2022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wdp"/><Relationship Id="rId3" Type="http://schemas.openxmlformats.org/officeDocument/2006/relationships/image" Target="../media/image20.jp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26.png"/><Relationship Id="rId9" Type="http://schemas.microsoft.com/office/2007/relationships/hdphoto" Target="../media/hdphoto2.wdp"/><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3.png"/><Relationship Id="rId18"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41.png"/><Relationship Id="rId12" Type="http://schemas.microsoft.com/office/2007/relationships/hdphoto" Target="../media/hdphoto6.wdp"/><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40.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750"/>
                                        <p:tgtEl>
                                          <p:spTgt spid="31"/>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750" fill="hold"/>
                                        <p:tgtEl>
                                          <p:spTgt spid="32"/>
                                        </p:tgtEl>
                                        <p:attrNameLst>
                                          <p:attrName>ppt_w</p:attrName>
                                        </p:attrNameLst>
                                      </p:cBhvr>
                                      <p:tavLst>
                                        <p:tav tm="0">
                                          <p:val>
                                            <p:fltVal val="0"/>
                                          </p:val>
                                        </p:tav>
                                        <p:tav tm="100000">
                                          <p:val>
                                            <p:strVal val="#ppt_w"/>
                                          </p:val>
                                        </p:tav>
                                      </p:tavLst>
                                    </p:anim>
                                    <p:anim calcmode="lin" valueType="num">
                                      <p:cBhvr>
                                        <p:cTn id="16" dur="750" fill="hold"/>
                                        <p:tgtEl>
                                          <p:spTgt spid="32"/>
                                        </p:tgtEl>
                                        <p:attrNameLst>
                                          <p:attrName>ppt_h</p:attrName>
                                        </p:attrNameLst>
                                      </p:cBhvr>
                                      <p:tavLst>
                                        <p:tav tm="0">
                                          <p:val>
                                            <p:fltVal val="0"/>
                                          </p:val>
                                        </p:tav>
                                        <p:tav tm="100000">
                                          <p:val>
                                            <p:strVal val="#ppt_h"/>
                                          </p:val>
                                        </p:tav>
                                      </p:tavLst>
                                    </p:anim>
                                    <p:anim calcmode="lin" valueType="num">
                                      <p:cBhvr>
                                        <p:cTn id="17" dur="750" fill="hold"/>
                                        <p:tgtEl>
                                          <p:spTgt spid="32"/>
                                        </p:tgtEl>
                                        <p:attrNameLst>
                                          <p:attrName>style.rotation</p:attrName>
                                        </p:attrNameLst>
                                      </p:cBhvr>
                                      <p:tavLst>
                                        <p:tav tm="0">
                                          <p:val>
                                            <p:fltVal val="90"/>
                                          </p:val>
                                        </p:tav>
                                        <p:tav tm="100000">
                                          <p:val>
                                            <p:fltVal val="0"/>
                                          </p:val>
                                        </p:tav>
                                      </p:tavLst>
                                    </p:anim>
                                    <p:animEffect transition="in" filter="fade">
                                      <p:cBhvr>
                                        <p:cTn id="18" dur="750"/>
                                        <p:tgtEl>
                                          <p:spTgt spid="32"/>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750" fill="hold"/>
                                        <p:tgtEl>
                                          <p:spTgt spid="43"/>
                                        </p:tgtEl>
                                        <p:attrNameLst>
                                          <p:attrName>ppt_w</p:attrName>
                                        </p:attrNameLst>
                                      </p:cBhvr>
                                      <p:tavLst>
                                        <p:tav tm="0">
                                          <p:val>
                                            <p:fltVal val="0"/>
                                          </p:val>
                                        </p:tav>
                                        <p:tav tm="100000">
                                          <p:val>
                                            <p:strVal val="#ppt_w"/>
                                          </p:val>
                                        </p:tav>
                                      </p:tavLst>
                                    </p:anim>
                                    <p:anim calcmode="lin" valueType="num">
                                      <p:cBhvr>
                                        <p:cTn id="23" dur="750" fill="hold"/>
                                        <p:tgtEl>
                                          <p:spTgt spid="43"/>
                                        </p:tgtEl>
                                        <p:attrNameLst>
                                          <p:attrName>ppt_h</p:attrName>
                                        </p:attrNameLst>
                                      </p:cBhvr>
                                      <p:tavLst>
                                        <p:tav tm="0">
                                          <p:val>
                                            <p:fltVal val="0"/>
                                          </p:val>
                                        </p:tav>
                                        <p:tav tm="100000">
                                          <p:val>
                                            <p:strVal val="#ppt_h"/>
                                          </p:val>
                                        </p:tav>
                                      </p:tavLst>
                                    </p:anim>
                                    <p:animEffect transition="in" filter="fade">
                                      <p:cBhvr>
                                        <p:cTn id="24" dur="750"/>
                                        <p:tgtEl>
                                          <p:spTgt spid="43"/>
                                        </p:tgtEl>
                                      </p:cBhvr>
                                    </p:animEffect>
                                  </p:childTnLst>
                                </p:cTn>
                              </p:par>
                            </p:childTnLst>
                          </p:cTn>
                        </p:par>
                        <p:par>
                          <p:cTn id="25" fill="hold">
                            <p:stCondLst>
                              <p:cond delay="30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50"/>
                                        </p:tgtEl>
                                        <p:attrNameLst>
                                          <p:attrName>style.visibility</p:attrName>
                                        </p:attrNameLst>
                                      </p:cBhvr>
                                      <p:to>
                                        <p:strVal val="visible"/>
                                      </p:to>
                                    </p:set>
                                    <p:anim by="(-#ppt_w*2)" calcmode="lin" valueType="num">
                                      <p:cBhvr rctx="PPT">
                                        <p:cTn id="28" dur="325" autoRev="1" fill="hold">
                                          <p:stCondLst>
                                            <p:cond delay="0"/>
                                          </p:stCondLst>
                                        </p:cTn>
                                        <p:tgtEl>
                                          <p:spTgt spid="50"/>
                                        </p:tgtEl>
                                        <p:attrNameLst>
                                          <p:attrName>ppt_w</p:attrName>
                                        </p:attrNameLst>
                                      </p:cBhvr>
                                    </p:anim>
                                    <p:anim by="(#ppt_w*0.50)" calcmode="lin" valueType="num">
                                      <p:cBhvr>
                                        <p:cTn id="29" dur="325" decel="50000" autoRev="1" fill="hold">
                                          <p:stCondLst>
                                            <p:cond delay="0"/>
                                          </p:stCondLst>
                                        </p:cTn>
                                        <p:tgtEl>
                                          <p:spTgt spid="50"/>
                                        </p:tgtEl>
                                        <p:attrNameLst>
                                          <p:attrName>ppt_x</p:attrName>
                                        </p:attrNameLst>
                                      </p:cBhvr>
                                    </p:anim>
                                    <p:anim from="(-#ppt_h/2)" to="(#ppt_y)" calcmode="lin" valueType="num">
                                      <p:cBhvr>
                                        <p:cTn id="30" dur="650" fill="hold">
                                          <p:stCondLst>
                                            <p:cond delay="0"/>
                                          </p:stCondLst>
                                        </p:cTn>
                                        <p:tgtEl>
                                          <p:spTgt spid="50"/>
                                        </p:tgtEl>
                                        <p:attrNameLst>
                                          <p:attrName>ppt_y</p:attrName>
                                        </p:attrNameLst>
                                      </p:cBhvr>
                                    </p:anim>
                                    <p:animRot by="21600000">
                                      <p:cBhvr>
                                        <p:cTn id="31" dur="650" fill="hold">
                                          <p:stCondLst>
                                            <p:cond delay="0"/>
                                          </p:stCondLst>
                                        </p:cTn>
                                        <p:tgtEl>
                                          <p:spTgt spid="50"/>
                                        </p:tgtEl>
                                        <p:attrNameLst>
                                          <p:attrName>r</p:attrName>
                                        </p:attrNameLst>
                                      </p:cBhvr>
                                    </p:animRot>
                                  </p:childTnLst>
                                </p:cTn>
                              </p:par>
                            </p:childTnLst>
                          </p:cTn>
                        </p:par>
                        <p:par>
                          <p:cTn id="32" fill="hold">
                            <p:stCondLst>
                              <p:cond delay="4365"/>
                            </p:stCondLst>
                            <p:childTnLst>
                              <p:par>
                                <p:cTn id="33" presetID="56" presetClass="entr" presetSubtype="0" fill="hold" grpId="1" nodeType="after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childTnLst>
                          </p:cTn>
                        </p:par>
                        <p:par>
                          <p:cTn id="39" fill="hold">
                            <p:stCondLst>
                              <p:cond delay="676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53"/>
                                        </p:tgtEl>
                                        <p:attrNameLst>
                                          <p:attrName>style.visibility</p:attrName>
                                        </p:attrNameLst>
                                      </p:cBhvr>
                                      <p:to>
                                        <p:strVal val="visible"/>
                                      </p:to>
                                    </p:set>
                                    <p:anim by="(-#ppt_w*2)" calcmode="lin" valueType="num">
                                      <p:cBhvr rctx="PPT">
                                        <p:cTn id="42" dur="500" autoRev="1" fill="hold">
                                          <p:stCondLst>
                                            <p:cond delay="0"/>
                                          </p:stCondLst>
                                        </p:cTn>
                                        <p:tgtEl>
                                          <p:spTgt spid="53"/>
                                        </p:tgtEl>
                                        <p:attrNameLst>
                                          <p:attrName>ppt_w</p:attrName>
                                        </p:attrNameLst>
                                      </p:cBhvr>
                                    </p:anim>
                                    <p:anim by="(#ppt_w*0.50)" calcmode="lin" valueType="num">
                                      <p:cBhvr>
                                        <p:cTn id="43" dur="500" decel="50000" autoRev="1" fill="hold">
                                          <p:stCondLst>
                                            <p:cond delay="0"/>
                                          </p:stCondLst>
                                        </p:cTn>
                                        <p:tgtEl>
                                          <p:spTgt spid="53"/>
                                        </p:tgtEl>
                                        <p:attrNameLst>
                                          <p:attrName>ppt_x</p:attrName>
                                        </p:attrNameLst>
                                      </p:cBhvr>
                                    </p:anim>
                                    <p:anim from="(-#ppt_h/2)" to="(#ppt_y)" calcmode="lin" valueType="num">
                                      <p:cBhvr>
                                        <p:cTn id="44" dur="1000" fill="hold">
                                          <p:stCondLst>
                                            <p:cond delay="0"/>
                                          </p:stCondLst>
                                        </p:cTn>
                                        <p:tgtEl>
                                          <p:spTgt spid="53"/>
                                        </p:tgtEl>
                                        <p:attrNameLst>
                                          <p:attrName>ppt_y</p:attrName>
                                        </p:attrNameLst>
                                      </p:cBhvr>
                                    </p:anim>
                                    <p:animRot by="21600000">
                                      <p:cBhvr>
                                        <p:cTn id="45" dur="1000" fill="hold">
                                          <p:stCondLst>
                                            <p:cond delay="0"/>
                                          </p:stCondLst>
                                        </p:cTn>
                                        <p:tgtEl>
                                          <p:spTgt spid="53"/>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52"/>
                                        </p:tgtEl>
                                        <p:attrNameLst>
                                          <p:attrName>style.visibility</p:attrName>
                                        </p:attrNameLst>
                                      </p:cBhvr>
                                      <p:to>
                                        <p:strVal val="visible"/>
                                      </p:to>
                                    </p:set>
                                    <p:anim by="(-#ppt_w*2)" calcmode="lin" valueType="num">
                                      <p:cBhvr rctx="PPT">
                                        <p:cTn id="48" dur="500" autoRev="1" fill="hold">
                                          <p:stCondLst>
                                            <p:cond delay="0"/>
                                          </p:stCondLst>
                                        </p:cTn>
                                        <p:tgtEl>
                                          <p:spTgt spid="52"/>
                                        </p:tgtEl>
                                        <p:attrNameLst>
                                          <p:attrName>ppt_w</p:attrName>
                                        </p:attrNameLst>
                                      </p:cBhvr>
                                    </p:anim>
                                    <p:anim by="(#ppt_w*0.50)" calcmode="lin" valueType="num">
                                      <p:cBhvr>
                                        <p:cTn id="49" dur="500" decel="50000" autoRev="1" fill="hold">
                                          <p:stCondLst>
                                            <p:cond delay="0"/>
                                          </p:stCondLst>
                                        </p:cTn>
                                        <p:tgtEl>
                                          <p:spTgt spid="52"/>
                                        </p:tgtEl>
                                        <p:attrNameLst>
                                          <p:attrName>ppt_x</p:attrName>
                                        </p:attrNameLst>
                                      </p:cBhvr>
                                    </p:anim>
                                    <p:anim from="(-#ppt_h/2)" to="(#ppt_y)" calcmode="lin" valueType="num">
                                      <p:cBhvr>
                                        <p:cTn id="50" dur="1000" fill="hold">
                                          <p:stCondLst>
                                            <p:cond delay="0"/>
                                          </p:stCondLst>
                                        </p:cTn>
                                        <p:tgtEl>
                                          <p:spTgt spid="52"/>
                                        </p:tgtEl>
                                        <p:attrNameLst>
                                          <p:attrName>ppt_y</p:attrName>
                                        </p:attrNameLst>
                                      </p:cBhvr>
                                    </p:anim>
                                    <p:animRot by="21600000">
                                      <p:cBhvr>
                                        <p:cTn id="51"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40"/>
                </p:tgtEl>
              </p:cMediaNode>
            </p:audio>
          </p:childTnLst>
        </p:cTn>
      </p:par>
    </p:tnLst>
    <p:bldLst>
      <p:bldP spid="33" grpId="1"/>
      <p:bldP spid="50" grpId="0"/>
      <p:bldP spid="52"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137108"/>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89768"/>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75445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59826" y="3728576"/>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92201" y="4452636"/>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61929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19" y="3075491"/>
            <a:ext cx="1920686" cy="3795344"/>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574538" y="284623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634818" y="4020672"/>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33988" y="4948805"/>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Line 17"/>
          <p:cNvSpPr>
            <a:spLocks noChangeShapeType="1"/>
          </p:cNvSpPr>
          <p:nvPr/>
        </p:nvSpPr>
        <p:spPr bwMode="auto">
          <a:xfrm flipH="1">
            <a:off x="4904663" y="1991900"/>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flipV="1">
            <a:off x="5007020" y="2492085"/>
            <a:ext cx="3612829"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p:cNvSpPr>
            <a:spLocks noChangeShapeType="1"/>
          </p:cNvSpPr>
          <p:nvPr/>
        </p:nvSpPr>
        <p:spPr bwMode="auto">
          <a:xfrm flipV="1">
            <a:off x="1482436" y="2497136"/>
            <a:ext cx="3301434" cy="151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7"/>
          <p:cNvSpPr>
            <a:spLocks noChangeShapeType="1"/>
          </p:cNvSpPr>
          <p:nvPr/>
        </p:nvSpPr>
        <p:spPr bwMode="auto">
          <a:xfrm flipH="1">
            <a:off x="2660227" y="307549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6"/>
          <p:cNvSpPr>
            <a:spLocks noChangeShapeType="1"/>
          </p:cNvSpPr>
          <p:nvPr/>
        </p:nvSpPr>
        <p:spPr bwMode="auto">
          <a:xfrm flipV="1">
            <a:off x="2762584" y="3575676"/>
            <a:ext cx="570254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8"/>
          <p:cNvSpPr>
            <a:spLocks noChangeShapeType="1"/>
          </p:cNvSpPr>
          <p:nvPr/>
        </p:nvSpPr>
        <p:spPr bwMode="auto">
          <a:xfrm flipV="1">
            <a:off x="707735" y="3559342"/>
            <a:ext cx="1884218" cy="86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
          <p:cNvSpPr>
            <a:spLocks noChangeShapeType="1"/>
          </p:cNvSpPr>
          <p:nvPr/>
        </p:nvSpPr>
        <p:spPr bwMode="auto">
          <a:xfrm flipH="1">
            <a:off x="2978556" y="4217469"/>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3080913" y="4717654"/>
            <a:ext cx="4691487"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p:cNvSpPr>
            <a:spLocks noChangeShapeType="1"/>
          </p:cNvSpPr>
          <p:nvPr/>
        </p:nvSpPr>
        <p:spPr bwMode="auto">
          <a:xfrm flipV="1">
            <a:off x="1163461" y="4730258"/>
            <a:ext cx="1656409" cy="760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
          <p:cNvSpPr>
            <a:spLocks noChangeShapeType="1"/>
          </p:cNvSpPr>
          <p:nvPr/>
        </p:nvSpPr>
        <p:spPr bwMode="auto">
          <a:xfrm flipH="1">
            <a:off x="2876199" y="525503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6"/>
          <p:cNvSpPr>
            <a:spLocks noChangeShapeType="1"/>
          </p:cNvSpPr>
          <p:nvPr/>
        </p:nvSpPr>
        <p:spPr bwMode="auto">
          <a:xfrm flipV="1">
            <a:off x="2978556" y="5755216"/>
            <a:ext cx="725995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8"/>
          <p:cNvSpPr>
            <a:spLocks noChangeShapeType="1"/>
          </p:cNvSpPr>
          <p:nvPr/>
        </p:nvSpPr>
        <p:spPr bwMode="auto">
          <a:xfrm flipV="1">
            <a:off x="1327714" y="5826490"/>
            <a:ext cx="1434870" cy="65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64314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a16="http://schemas.microsoft.com/office/drawing/2014/main" id="{9563586D-5BDB-4345-B7AF-756E4B27A5A5}"/>
              </a:ext>
            </a:extLst>
          </p:cNvPr>
          <p:cNvGrpSpPr/>
          <p:nvPr/>
        </p:nvGrpSpPr>
        <p:grpSpPr>
          <a:xfrm>
            <a:off x="893143" y="329265"/>
            <a:ext cx="10210800" cy="5566375"/>
            <a:chOff x="990600" y="561442"/>
            <a:chExt cx="10210800" cy="5566375"/>
          </a:xfrm>
        </p:grpSpPr>
        <p:grpSp>
          <p:nvGrpSpPr>
            <p:cNvPr id="26"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7422204" y="3103657"/>
            <a:ext cx="2751656" cy="3948752"/>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9884005" y="2503620"/>
            <a:ext cx="2526002" cy="4517786"/>
          </a:xfrm>
          <a:prstGeom prst="rect">
            <a:avLst/>
          </a:prstGeom>
          <a:effectLst>
            <a:outerShdw blurRad="50800" dist="38100" dir="16200000" rotWithShape="0">
              <a:prstClr val="black">
                <a:alpha val="40000"/>
              </a:prstClr>
            </a:outerShdw>
          </a:effectLst>
        </p:spPr>
      </p:pic>
      <p:sp>
        <p:nvSpPr>
          <p:cNvPr id="40" name="Text Box 8"/>
          <p:cNvSpPr txBox="1">
            <a:spLocks noChangeArrowheads="1"/>
          </p:cNvSpPr>
          <p:nvPr/>
        </p:nvSpPr>
        <p:spPr bwMode="auto">
          <a:xfrm>
            <a:off x="1239140" y="1454532"/>
            <a:ext cx="92403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Bài 3: Có lần, em cùng một số bạn trong lớp đến thăm bạn Hà bị ốm. Em giới thiệu với bố mẹ bạn Hà từng người trong nhóm. </a:t>
            </a:r>
            <a:endParaRPr lang="vi-VN" altLang="en-US" sz="3600" b="1" i="1" dirty="0">
              <a:solidFill>
                <a:srgbClr val="002060"/>
              </a:solidFill>
              <a:latin typeface="Times New Roman" panose="02020603050405020304" pitchFamily="18" charset="0"/>
            </a:endParaRPr>
          </a:p>
        </p:txBody>
      </p:sp>
      <p:sp>
        <p:nvSpPr>
          <p:cNvPr id="42" name="Rectangle 41"/>
          <p:cNvSpPr/>
          <p:nvPr/>
        </p:nvSpPr>
        <p:spPr>
          <a:xfrm>
            <a:off x="1271465" y="3271426"/>
            <a:ext cx="686029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39140" y="3826755"/>
            <a:ext cx="291722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19246" y="4378510"/>
            <a:ext cx="518028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8"/>
          <p:cNvSpPr txBox="1">
            <a:spLocks noChangeArrowheads="1"/>
          </p:cNvSpPr>
          <p:nvPr/>
        </p:nvSpPr>
        <p:spPr bwMode="auto">
          <a:xfrm>
            <a:off x="1271465" y="3174190"/>
            <a:ext cx="6760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Hãy viết một đoạn văn ngắn kể lại chuyện đó, trong đoạn văn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vi-VN" altLang="en-US" sz="3600" b="1" dirty="0">
                <a:solidFill>
                  <a:srgbClr val="002060"/>
                </a:solidFill>
                <a:latin typeface="Times New Roman" panose="02020603050405020304" pitchFamily="18" charset="0"/>
              </a:rPr>
              <a:t> </a:t>
            </a:r>
            <a:endParaRPr lang="en-US" altLang="en-US" sz="3600" b="1" dirty="0">
              <a:solidFill>
                <a:srgbClr val="002060"/>
              </a:solidFill>
              <a:latin typeface="Times New Roman" panose="02020603050405020304" pitchFamily="18" charset="0"/>
            </a:endParaRPr>
          </a:p>
          <a:p>
            <a:pPr algn="just"/>
            <a:r>
              <a:rPr lang="vi-VN" altLang="en-US" sz="3600" b="1" dirty="0">
                <a:solidFill>
                  <a:srgbClr val="002060"/>
                </a:solidFill>
                <a:latin typeface="Times New Roman" panose="02020603050405020304" pitchFamily="18" charset="0"/>
              </a:rPr>
              <a:t>sử dụng câu kể:</a:t>
            </a:r>
            <a:r>
              <a:rPr lang="en-US" altLang="en-US" sz="3600" b="1" dirty="0">
                <a:solidFill>
                  <a:srgbClr val="002060"/>
                </a:solidFill>
                <a:latin typeface="Times New Roman" panose="02020603050405020304" pitchFamily="18" charset="0"/>
              </a:rPr>
              <a:t> </a:t>
            </a:r>
            <a:r>
              <a:rPr lang="vi-VN" altLang="en-US" sz="3600" b="1" i="1" dirty="0">
                <a:solidFill>
                  <a:srgbClr val="002060"/>
                </a:solidFill>
                <a:latin typeface="Times New Roman" panose="02020603050405020304" pitchFamily="18" charset="0"/>
              </a:rPr>
              <a:t>Ai là gì?</a:t>
            </a:r>
          </a:p>
        </p:txBody>
      </p:sp>
      <p:pic>
        <p:nvPicPr>
          <p:cNvPr id="46" name="图片 37">
            <a:extLst>
              <a:ext uri="{FF2B5EF4-FFF2-40B4-BE49-F238E27FC236}">
                <a16:creationId xmlns:a16="http://schemas.microsoft.com/office/drawing/2014/main" id="{7A9EB4B0-054A-4B6B-9972-345F32807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89" y="5129155"/>
            <a:ext cx="1969931" cy="1388704"/>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left)">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par>
                          <p:cTn id="39" fill="hold">
                            <p:stCondLst>
                              <p:cond delay="500"/>
                            </p:stCondLst>
                            <p:childTnLst>
                              <p:par>
                                <p:cTn id="40" presetID="31" presetClass="entr" presetSubtype="0" fill="hold" nodeType="after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750" fill="hold"/>
                                        <p:tgtEl>
                                          <p:spTgt spid="46"/>
                                        </p:tgtEl>
                                        <p:attrNameLst>
                                          <p:attrName>ppt_w</p:attrName>
                                        </p:attrNameLst>
                                      </p:cBhvr>
                                      <p:tavLst>
                                        <p:tav tm="0">
                                          <p:val>
                                            <p:fltVal val="0"/>
                                          </p:val>
                                        </p:tav>
                                        <p:tav tm="100000">
                                          <p:val>
                                            <p:strVal val="#ppt_w"/>
                                          </p:val>
                                        </p:tav>
                                      </p:tavLst>
                                    </p:anim>
                                    <p:anim calcmode="lin" valueType="num">
                                      <p:cBhvr>
                                        <p:cTn id="43" dur="750" fill="hold"/>
                                        <p:tgtEl>
                                          <p:spTgt spid="46"/>
                                        </p:tgtEl>
                                        <p:attrNameLst>
                                          <p:attrName>ppt_h</p:attrName>
                                        </p:attrNameLst>
                                      </p:cBhvr>
                                      <p:tavLst>
                                        <p:tav tm="0">
                                          <p:val>
                                            <p:fltVal val="0"/>
                                          </p:val>
                                        </p:tav>
                                        <p:tav tm="100000">
                                          <p:val>
                                            <p:strVal val="#ppt_h"/>
                                          </p:val>
                                        </p:tav>
                                      </p:tavLst>
                                    </p:anim>
                                    <p:anim calcmode="lin" valueType="num">
                                      <p:cBhvr>
                                        <p:cTn id="44" dur="750" fill="hold"/>
                                        <p:tgtEl>
                                          <p:spTgt spid="46"/>
                                        </p:tgtEl>
                                        <p:attrNameLst>
                                          <p:attrName>style.rotation</p:attrName>
                                        </p:attrNameLst>
                                      </p:cBhvr>
                                      <p:tavLst>
                                        <p:tav tm="0">
                                          <p:val>
                                            <p:fltVal val="90"/>
                                          </p:val>
                                        </p:tav>
                                        <p:tav tm="100000">
                                          <p:val>
                                            <p:fltVal val="0"/>
                                          </p:val>
                                        </p:tav>
                                      </p:tavLst>
                                    </p:anim>
                                    <p:animEffect transition="in" filter="fade">
                                      <p:cBhvr>
                                        <p:cTn id="45"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a16="http://schemas.microsoft.com/office/drawing/2014/main"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15" name="Rectangle 14"/>
          <p:cNvSpPr/>
          <p:nvPr/>
        </p:nvSpPr>
        <p:spPr>
          <a:xfrm>
            <a:off x="1760669" y="2453260"/>
            <a:ext cx="811040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5427" y="3555968"/>
            <a:ext cx="766292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426" y="4100137"/>
            <a:ext cx="648541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426" y="4669300"/>
            <a:ext cx="514254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2139" y="5187760"/>
            <a:ext cx="1147892"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33628" y="3531261"/>
            <a:ext cx="233773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30484" y="4124322"/>
            <a:ext cx="354088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31982" y="4677952"/>
            <a:ext cx="4839386"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85434" y="5222930"/>
            <a:ext cx="668496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
          <p:cNvSpPr>
            <a:spLocks noChangeArrowheads="1"/>
          </p:cNvSpPr>
          <p:nvPr/>
        </p:nvSpPr>
        <p:spPr bwMode="auto">
          <a:xfrm>
            <a:off x="765782" y="734485"/>
            <a:ext cx="1020558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Ví</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dụ</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Mấy</a:t>
            </a:r>
            <a:r>
              <a:rPr lang="vi-VN" altLang="en-US" sz="3600" b="1" dirty="0">
                <a:solidFill>
                  <a:srgbClr val="002060"/>
                </a:solidFill>
                <a:latin typeface="Times New Roman" panose="02020603050405020304" pitchFamily="18" charset="0"/>
                <a:cs typeface="Times New Roman" panose="02020603050405020304" pitchFamily="18" charset="0"/>
              </a:rPr>
              <a:t> hôm nay,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không đi học được. 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mẹ</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en-US" altLang="en-US" sz="3600" b="1" dirty="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a:solidFill>
                  <a:srgbClr val="002060"/>
                </a:solidFill>
                <a:latin typeface="Times New Roman" panose="02020603050405020304" pitchFamily="18" charset="0"/>
                <a:cs typeface="Times New Roman" panose="02020603050405020304" pitchFamily="18" charset="0"/>
              </a:rPr>
              <a:t>:</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“Thưa bác, chúng cháu là bạn cùng lớp với </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Tùng. Biết Tùng  bị ốm nên chúng cháu đến thăm bạn ấy ạ!"</a:t>
            </a:r>
          </a:p>
          <a:p>
            <a:pPr algn="just"/>
            <a:r>
              <a:rPr lang="vi-VN" altLang="en-US" sz="3600" b="1" dirty="0">
                <a:solidFill>
                  <a:srgbClr val="002060"/>
                </a:solidFill>
                <a:latin typeface="Times New Roman" panose="02020603050405020304" pitchFamily="18" charset="0"/>
                <a:cs typeface="Times New Roman" panose="02020603050405020304" pitchFamily="18" charset="0"/>
              </a:rPr>
              <a:t>Cháu tên là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Tài</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lớp trưởng 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Nga, bạn Mai và bạn Nam. Bạn </a:t>
            </a:r>
            <a:r>
              <a:rPr lang="en-US" altLang="en-US" sz="3600" b="1" dirty="0">
                <a:solidFill>
                  <a:srgbClr val="002060"/>
                </a:solidFill>
                <a:latin typeface="Times New Roman" panose="02020603050405020304" pitchFamily="18" charset="0"/>
                <a:cs typeface="Times New Roman" panose="02020603050405020304" pitchFamily="18" charset="0"/>
              </a:rPr>
              <a:t>Hi</a:t>
            </a:r>
            <a:r>
              <a:rPr lang="vi-VN" altLang="en-US" sz="3600" b="1" dirty="0">
                <a:solidFill>
                  <a:srgbClr val="002060"/>
                </a:solidFill>
                <a:latin typeface="Times New Roman" panose="02020603050405020304" pitchFamily="18" charset="0"/>
                <a:cs typeface="Times New Roman" panose="02020603050405020304" pitchFamily="18" charset="0"/>
              </a:rPr>
              <a:t>ền Mai là lớp phó học tập lớp 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a:solidFill>
                  <a:srgbClr val="002060"/>
                </a:solidFill>
                <a:latin typeface="Times New Roman" panose="02020603050405020304" pitchFamily="18" charset="0"/>
                <a:cs typeface="Times New Roman" panose="02020603050405020304" pitchFamily="18" charset="0"/>
              </a:rPr>
              <a:t>N</a:t>
            </a:r>
            <a:r>
              <a:rPr lang="vi-VN" altLang="en-US" sz="3600" b="1" dirty="0">
                <a:solidFill>
                  <a:srgbClr val="002060"/>
                </a:solidFill>
                <a:latin typeface="Times New Roman" panose="02020603050405020304" pitchFamily="18" charset="0"/>
                <a:cs typeface="Times New Roman" panose="02020603050405020304" pitchFamily="18" charset="0"/>
              </a:rPr>
              <a:t>am là lớp phó lao động. Còn bạn </a:t>
            </a:r>
            <a:r>
              <a:rPr lang="en-US" altLang="en-US" sz="3600" b="1" dirty="0" err="1">
                <a:solidFill>
                  <a:srgbClr val="002060"/>
                </a:solidFill>
                <a:latin typeface="Times New Roman" panose="02020603050405020304" pitchFamily="18" charset="0"/>
                <a:cs typeface="Times New Roman" panose="02020603050405020304" pitchFamily="18" charset="0"/>
              </a:rPr>
              <a:t>Nga</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trưởng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1 ạ</a:t>
            </a:r>
            <a:r>
              <a:rPr lang="vi-VN" alt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487330" y="2647195"/>
            <a:ext cx="5237332"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Củng</a:t>
            </a:r>
            <a:r>
              <a:rPr lang="en-US" altLang="zh-CN" sz="96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a:t>
            </a: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cố</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332178" y="1271690"/>
            <a:ext cx="8381295" cy="1862048"/>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Dặn</a:t>
            </a:r>
            <a:r>
              <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dò</a:t>
            </a:r>
            <a:endPar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5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Bạn</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được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để</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Chủ</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trong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t>
            </a:r>
            <a:r>
              <a:rPr lang="en-US" sz="4400" b="1" i="1" dirty="0" err="1">
                <a:solidFill>
                  <a:srgbClr val="FFFF00"/>
                </a:solidFill>
                <a:latin typeface="UTM Avo" panose="02040603050506020204" pitchFamily="18" charset="0"/>
              </a:rPr>
              <a:t>Các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học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sinh</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lớp</a:t>
            </a:r>
            <a:r>
              <a:rPr lang="en-US" sz="4400" b="1" i="1" dirty="0">
                <a:solidFill>
                  <a:srgbClr val="FFFF00"/>
                </a:solidFill>
                <a:latin typeface="UTM Avo" panose="02040603050506020204" pitchFamily="18" charset="0"/>
              </a:rPr>
              <a:t> 4/5”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trong</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câu</a:t>
            </a:r>
            <a:r>
              <a:rPr lang="en-US" sz="3600" b="1" dirty="0">
                <a:solidFill>
                  <a:srgbClr val="FFFF00"/>
                </a:solidFill>
                <a:latin typeface="UTM Avo" panose="02040603050506020204" pitchFamily="18" charset="0"/>
              </a:rPr>
              <a:t>: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là</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sinh</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Tiểu</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Quang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Trung</a:t>
            </a:r>
            <a:r>
              <a:rPr lang="en-US" sz="3600" b="1" i="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339051" y="2770305"/>
            <a:ext cx="5533887"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 PHÁ</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52"/>
                                        </p:tgtEl>
                                        <p:attrNameLst>
                                          <p:attrName>style.visibility</p:attrName>
                                        </p:attrNameLst>
                                      </p:cBhvr>
                                      <p:to>
                                        <p:strVal val="visible"/>
                                      </p:to>
                                    </p:set>
                                    <p:anim by="(-#ppt_w*2)" calcmode="lin" valueType="num">
                                      <p:cBhvr rctx="PPT">
                                        <p:cTn id="17" dur="500" autoRev="1" fill="hold">
                                          <p:stCondLst>
                                            <p:cond delay="0"/>
                                          </p:stCondLst>
                                        </p:cTn>
                                        <p:tgtEl>
                                          <p:spTgt spid="52"/>
                                        </p:tgtEl>
                                        <p:attrNameLst>
                                          <p:attrName>ppt_w</p:attrName>
                                        </p:attrNameLst>
                                      </p:cBhvr>
                                    </p:anim>
                                    <p:anim by="(#ppt_w*0.50)" calcmode="lin" valueType="num">
                                      <p:cBhvr>
                                        <p:cTn id="18" dur="500" decel="50000" autoRev="1" fill="hold">
                                          <p:stCondLst>
                                            <p:cond delay="0"/>
                                          </p:stCondLst>
                                        </p:cTn>
                                        <p:tgtEl>
                                          <p:spTgt spid="52"/>
                                        </p:tgtEl>
                                        <p:attrNameLst>
                                          <p:attrName>ppt_x</p:attrName>
                                        </p:attrNameLst>
                                      </p:cBhvr>
                                    </p:anim>
                                    <p:anim from="(-#ppt_h/2)" to="(#ppt_y)" calcmode="lin" valueType="num">
                                      <p:cBhvr>
                                        <p:cTn id="19" dur="1000" fill="hold">
                                          <p:stCondLst>
                                            <p:cond delay="0"/>
                                          </p:stCondLst>
                                        </p:cTn>
                                        <p:tgtEl>
                                          <p:spTgt spid="52"/>
                                        </p:tgtEl>
                                        <p:attrNameLst>
                                          <p:attrName>ppt_y</p:attrName>
                                        </p:attrNameLst>
                                      </p:cBhvr>
                                    </p:anim>
                                    <p:animRot by="21600000">
                                      <p:cBhvr>
                                        <p:cTn id="20"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1E3E2882-5906-428C-A1D8-CD7630CB79A8}"/>
              </a:ext>
            </a:extLst>
          </p:cNvPr>
          <p:cNvGrpSpPr/>
          <p:nvPr/>
        </p:nvGrpSpPr>
        <p:grpSpPr>
          <a:xfrm>
            <a:off x="977136" y="-368252"/>
            <a:ext cx="10210800" cy="6813014"/>
            <a:chOff x="990600" y="44986"/>
            <a:chExt cx="10210800" cy="6082831"/>
          </a:xfrm>
        </p:grpSpPr>
        <p:grpSp>
          <p:nvGrpSpPr>
            <p:cNvPr id="31"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C4E7E6F0-7226-4C63-9E71-A1FDBD47E4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328" y="4938649"/>
            <a:ext cx="2495702" cy="1732204"/>
          </a:xfrm>
          <a:prstGeom prst="rect">
            <a:avLst/>
          </a:prstGeom>
        </p:spPr>
      </p:pic>
      <p:pic>
        <p:nvPicPr>
          <p:cNvPr id="33" name="5bf7aa9a2fd2e">
            <a:hlinkClick r:id="" action="ppaction://media"/>
            <a:extLst>
              <a:ext uri="{FF2B5EF4-FFF2-40B4-BE49-F238E27FC236}">
                <a16:creationId xmlns:a16="http://schemas.microsoft.com/office/drawing/2014/main"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1446210" y="757285"/>
            <a:ext cx="946738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Ai </a:t>
            </a:r>
            <a:r>
              <a:rPr lang="en-US" altLang="en-US" sz="3200" b="1" dirty="0" err="1">
                <a:solidFill>
                  <a:srgbClr val="0033CC"/>
                </a:solidFill>
                <a:latin typeface="Times New Roman" panose="02020603050405020304" pitchFamily="18" charset="0"/>
                <a:cs typeface="Times New Roman" panose="02020603050405020304" pitchFamily="18" charset="0"/>
              </a:rPr>
              <a:t>làm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2612173" y="1297069"/>
            <a:ext cx="4377711"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1495455" y="2232081"/>
            <a:ext cx="9174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8" name="Rectangle 25"/>
          <p:cNvSpPr>
            <a:spLocks noChangeArrowheads="1"/>
          </p:cNvSpPr>
          <p:nvPr/>
        </p:nvSpPr>
        <p:spPr bwMode="auto">
          <a:xfrm>
            <a:off x="1495455" y="4228396"/>
            <a:ext cx="91741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400" b="1" dirty="0">
                <a:solidFill>
                  <a:srgbClr val="000000"/>
                </a:solidFill>
                <a:latin typeface="Times New Roman" panose="02020603050405020304" pitchFamily="18" charset="0"/>
              </a:rPr>
              <a:t>b) Ông Năm là dân ngụ cư của làng này . Hồi ông mới ra chòi vịt, ông trầm lặng như một chiếc bóng.</a:t>
            </a:r>
            <a:r>
              <a:rPr lang="en-US" altLang="en-US" b="1" dirty="0"/>
              <a:t> </a:t>
            </a:r>
          </a:p>
        </p:txBody>
      </p:sp>
      <p:sp>
        <p:nvSpPr>
          <p:cNvPr id="19" name="Text Box 26"/>
          <p:cNvSpPr txBox="1">
            <a:spLocks noChangeArrowheads="1"/>
          </p:cNvSpPr>
          <p:nvPr/>
        </p:nvSpPr>
        <p:spPr bwMode="auto">
          <a:xfrm>
            <a:off x="1629091" y="5178271"/>
            <a:ext cx="77610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4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3200" b="1" dirty="0">
                <a:solidFill>
                  <a:srgbClr val="000000"/>
                </a:solidFill>
                <a:latin typeface="Times New Roman" panose="02020603050405020304" pitchFamily="18" charset="0"/>
              </a:rPr>
              <a:t>.</a:t>
            </a:r>
            <a:endParaRPr lang="en-US" altLang="en-US" sz="3200" b="1" dirty="0">
              <a:latin typeface="Arial" panose="020B0604020202020204" pitchFamily="34" charset="0"/>
            </a:endParaRPr>
          </a:p>
        </p:txBody>
      </p:sp>
      <p:cxnSp>
        <p:nvCxnSpPr>
          <p:cNvPr id="20" name="Straight Connector 19"/>
          <p:cNvCxnSpPr/>
          <p:nvPr/>
        </p:nvCxnSpPr>
        <p:spPr>
          <a:xfrm>
            <a:off x="7312537" y="1297069"/>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54951"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98859"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68965" y="-4010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5372793" y="2290985"/>
            <a:ext cx="648833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251031" y="2376241"/>
            <a:ext cx="2575194" cy="3772752"/>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a:off x="6052603" y="2844529"/>
            <a:ext cx="567457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50549" y="3398858"/>
            <a:ext cx="2064854" cy="2269"/>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468980" y="3940659"/>
            <a:ext cx="3777890" cy="21905"/>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a16="http://schemas.microsoft.com/office/drawing/2014/main" id="{1B19D441-3FAA-40C0-9F53-8961104CDDD6}"/>
              </a:ext>
            </a:extLst>
          </p:cNvPr>
          <p:cNvGrpSpPr/>
          <p:nvPr/>
        </p:nvGrpSpPr>
        <p:grpSpPr>
          <a:xfrm>
            <a:off x="4703788" y="2348778"/>
            <a:ext cx="7134232" cy="3854731"/>
            <a:chOff x="4943871" y="1701800"/>
            <a:chExt cx="6552804" cy="4390504"/>
          </a:xfrm>
          <a:noFill/>
        </p:grpSpPr>
        <p:sp>
          <p:nvSpPr>
            <p:cNvPr id="30" name="3">
              <a:extLst>
                <a:ext uri="{FF2B5EF4-FFF2-40B4-BE49-F238E27FC236}">
                  <a16:creationId xmlns:a16="http://schemas.microsoft.com/office/drawing/2014/main"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a16="http://schemas.microsoft.com/office/drawing/2014/main"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3034406" y="5174213"/>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931" y="2729314"/>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a16="http://schemas.microsoft.com/office/drawing/2014/main" id="{5CA80215-5A0E-4E18-91E5-E38FAC091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242586"/>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1152</Words>
  <Application>Microsoft Office PowerPoint</Application>
  <PresentationFormat>Widescreen</PresentationFormat>
  <Paragraphs>115</Paragraphs>
  <Slides>23</Slides>
  <Notes>16</Notes>
  <HiddenSlides>0</HiddenSlides>
  <MMClips>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23</vt:i4>
      </vt:variant>
    </vt:vector>
  </HeadingPairs>
  <TitlesOfParts>
    <vt:vector size="42" baseType="lpstr">
      <vt:lpstr>等线</vt:lpstr>
      <vt:lpstr>等线 Light</vt:lpstr>
      <vt:lpstr>.VnTime</vt:lpstr>
      <vt:lpstr>Arial</vt:lpstr>
      <vt:lpstr>Calibri</vt:lpstr>
      <vt:lpstr>Calibri Light</vt:lpstr>
      <vt:lpstr>Comic Sans MS</vt:lpstr>
      <vt:lpstr>open sans</vt:lpstr>
      <vt:lpstr>Times New Roman</vt:lpstr>
      <vt:lpstr>UTM Avo</vt:lpstr>
      <vt:lpstr>UTM Azuki</vt:lpstr>
      <vt:lpstr>UTM Cookies</vt:lpstr>
      <vt:lpstr>UTM Flavour</vt:lpstr>
      <vt:lpstr>UTM God's Word</vt:lpstr>
      <vt:lpstr>UTM Showcard</vt:lpstr>
      <vt:lpstr>UVN Minh Map</vt:lpstr>
      <vt:lpstr>义启紫水晶体</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 张 建春</dc:creator>
  <cp:lastModifiedBy>PHAN HOÀNG PHƯỚC HẠNH</cp:lastModifiedBy>
  <cp:revision>94</cp:revision>
  <dcterms:created xsi:type="dcterms:W3CDTF">2019-05-31T00:36:43Z</dcterms:created>
  <dcterms:modified xsi:type="dcterms:W3CDTF">2022-02-27T13:28:13Z</dcterms:modified>
  <cp:version>R12</cp:version>
</cp:coreProperties>
</file>