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259" r:id="rId3"/>
    <p:sldId id="314" r:id="rId4"/>
    <p:sldId id="320" r:id="rId5"/>
    <p:sldId id="321" r:id="rId6"/>
    <p:sldId id="322" r:id="rId7"/>
    <p:sldId id="318" r:id="rId8"/>
    <p:sldId id="319" r:id="rId9"/>
    <p:sldId id="323" r:id="rId10"/>
    <p:sldId id="340" r:id="rId11"/>
    <p:sldId id="264" r:id="rId12"/>
    <p:sldId id="339" r:id="rId13"/>
    <p:sldId id="266" r:id="rId14"/>
    <p:sldId id="257" r:id="rId15"/>
    <p:sldId id="331" r:id="rId16"/>
    <p:sldId id="327" r:id="rId17"/>
    <p:sldId id="328" r:id="rId18"/>
    <p:sldId id="329" r:id="rId19"/>
    <p:sldId id="338" r:id="rId20"/>
    <p:sldId id="332" r:id="rId21"/>
    <p:sldId id="333" r:id="rId22"/>
    <p:sldId id="334" r:id="rId23"/>
    <p:sldId id="337" r:id="rId24"/>
    <p:sldId id="310" r:id="rId25"/>
    <p:sldId id="33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520"/>
    <a:srgbClr val="2E5C2D"/>
    <a:srgbClr val="DED9BE"/>
    <a:srgbClr val="3F7237"/>
    <a:srgbClr val="153716"/>
    <a:srgbClr val="D7CCAA"/>
    <a:srgbClr val="EDC8B6"/>
    <a:srgbClr val="FF0066"/>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76493" autoAdjust="0"/>
  </p:normalViewPr>
  <p:slideViewPr>
    <p:cSldViewPr snapToGrid="0" showGuides="1">
      <p:cViewPr varScale="1">
        <p:scale>
          <a:sx n="64" d="100"/>
          <a:sy n="64" d="100"/>
        </p:scale>
        <p:origin x="1603" y="58"/>
      </p:cViewPr>
      <p:guideLst>
        <p:guide orient="horz" pos="2160"/>
        <p:guide pos="6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E417A-CF06-41CF-A077-2DA8C815E058}"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5CD6-5408-481D-92AD-C199FCDD895B}" type="slidenum">
              <a:rPr lang="zh-CN" altLang="en-US" smtClean="0"/>
              <a:t>‹#›</a:t>
            </a:fld>
            <a:endParaRPr lang="zh-CN" altLang="en-US"/>
          </a:p>
        </p:txBody>
      </p:sp>
    </p:spTree>
    <p:extLst>
      <p:ext uri="{BB962C8B-B14F-4D97-AF65-F5344CB8AC3E}">
        <p14:creationId xmlns:p14="http://schemas.microsoft.com/office/powerpoint/2010/main" val="159896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a:t>
            </a:fld>
            <a:endParaRPr lang="zh-CN" altLang="en-US"/>
          </a:p>
        </p:txBody>
      </p:sp>
    </p:spTree>
    <p:extLst>
      <p:ext uri="{BB962C8B-B14F-4D97-AF65-F5344CB8AC3E}">
        <p14:creationId xmlns:p14="http://schemas.microsoft.com/office/powerpoint/2010/main" val="36518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10</a:t>
            </a:fld>
            <a:endParaRPr lang="zh-CN" altLang="en-US"/>
          </a:p>
        </p:txBody>
      </p:sp>
    </p:spTree>
    <p:extLst>
      <p:ext uri="{BB962C8B-B14F-4D97-AF65-F5344CB8AC3E}">
        <p14:creationId xmlns:p14="http://schemas.microsoft.com/office/powerpoint/2010/main" val="297626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11</a:t>
            </a:fld>
            <a:endParaRPr lang="zh-CN" altLang="en-US"/>
          </a:p>
        </p:txBody>
      </p:sp>
    </p:spTree>
    <p:extLst>
      <p:ext uri="{BB962C8B-B14F-4D97-AF65-F5344CB8AC3E}">
        <p14:creationId xmlns:p14="http://schemas.microsoft.com/office/powerpoint/2010/main" val="27398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12</a:t>
            </a:fld>
            <a:endParaRPr lang="zh-CN" altLang="en-US"/>
          </a:p>
        </p:txBody>
      </p:sp>
    </p:spTree>
    <p:extLst>
      <p:ext uri="{BB962C8B-B14F-4D97-AF65-F5344CB8AC3E}">
        <p14:creationId xmlns:p14="http://schemas.microsoft.com/office/powerpoint/2010/main" val="8320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13</a:t>
            </a:fld>
            <a:endParaRPr lang="zh-CN" altLang="en-US"/>
          </a:p>
        </p:txBody>
      </p:sp>
    </p:spTree>
    <p:extLst>
      <p:ext uri="{BB962C8B-B14F-4D97-AF65-F5344CB8AC3E}">
        <p14:creationId xmlns:p14="http://schemas.microsoft.com/office/powerpoint/2010/main" val="2855047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14</a:t>
            </a:fld>
            <a:endParaRPr lang="zh-CN" altLang="en-US"/>
          </a:p>
        </p:txBody>
      </p:sp>
    </p:spTree>
    <p:extLst>
      <p:ext uri="{BB962C8B-B14F-4D97-AF65-F5344CB8AC3E}">
        <p14:creationId xmlns:p14="http://schemas.microsoft.com/office/powerpoint/2010/main" val="69514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15</a:t>
            </a:fld>
            <a:endParaRPr lang="zh-CN" altLang="en-US"/>
          </a:p>
        </p:txBody>
      </p:sp>
    </p:spTree>
    <p:extLst>
      <p:ext uri="{BB962C8B-B14F-4D97-AF65-F5344CB8AC3E}">
        <p14:creationId xmlns:p14="http://schemas.microsoft.com/office/powerpoint/2010/main" val="52969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16</a:t>
            </a:fld>
            <a:endParaRPr lang="zh-CN" altLang="en-US"/>
          </a:p>
        </p:txBody>
      </p:sp>
    </p:spTree>
    <p:extLst>
      <p:ext uri="{BB962C8B-B14F-4D97-AF65-F5344CB8AC3E}">
        <p14:creationId xmlns:p14="http://schemas.microsoft.com/office/powerpoint/2010/main" val="4140338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17</a:t>
            </a:fld>
            <a:endParaRPr lang="zh-CN" altLang="en-US"/>
          </a:p>
        </p:txBody>
      </p:sp>
    </p:spTree>
    <p:extLst>
      <p:ext uri="{BB962C8B-B14F-4D97-AF65-F5344CB8AC3E}">
        <p14:creationId xmlns:p14="http://schemas.microsoft.com/office/powerpoint/2010/main" val="377609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18</a:t>
            </a:fld>
            <a:endParaRPr lang="zh-CN" altLang="en-US"/>
          </a:p>
        </p:txBody>
      </p:sp>
    </p:spTree>
    <p:extLst>
      <p:ext uri="{BB962C8B-B14F-4D97-AF65-F5344CB8AC3E}">
        <p14:creationId xmlns:p14="http://schemas.microsoft.com/office/powerpoint/2010/main" val="52095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19</a:t>
            </a:fld>
            <a:endParaRPr lang="zh-CN" altLang="en-US"/>
          </a:p>
        </p:txBody>
      </p:sp>
    </p:spTree>
    <p:extLst>
      <p:ext uri="{BB962C8B-B14F-4D97-AF65-F5344CB8AC3E}">
        <p14:creationId xmlns:p14="http://schemas.microsoft.com/office/powerpoint/2010/main" val="91001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a:t>
            </a:fld>
            <a:endParaRPr lang="zh-CN" altLang="en-US"/>
          </a:p>
        </p:txBody>
      </p:sp>
    </p:spTree>
    <p:extLst>
      <p:ext uri="{BB962C8B-B14F-4D97-AF65-F5344CB8AC3E}">
        <p14:creationId xmlns:p14="http://schemas.microsoft.com/office/powerpoint/2010/main" val="310155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20</a:t>
            </a:fld>
            <a:endParaRPr lang="zh-CN" altLang="en-US"/>
          </a:p>
        </p:txBody>
      </p:sp>
    </p:spTree>
    <p:extLst>
      <p:ext uri="{BB962C8B-B14F-4D97-AF65-F5344CB8AC3E}">
        <p14:creationId xmlns:p14="http://schemas.microsoft.com/office/powerpoint/2010/main" val="139635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21</a:t>
            </a:fld>
            <a:endParaRPr lang="zh-CN" altLang="en-US"/>
          </a:p>
        </p:txBody>
      </p:sp>
    </p:spTree>
    <p:extLst>
      <p:ext uri="{BB962C8B-B14F-4D97-AF65-F5344CB8AC3E}">
        <p14:creationId xmlns:p14="http://schemas.microsoft.com/office/powerpoint/2010/main" val="136751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22</a:t>
            </a:fld>
            <a:endParaRPr lang="zh-CN" altLang="en-US"/>
          </a:p>
        </p:txBody>
      </p:sp>
    </p:spTree>
    <p:extLst>
      <p:ext uri="{BB962C8B-B14F-4D97-AF65-F5344CB8AC3E}">
        <p14:creationId xmlns:p14="http://schemas.microsoft.com/office/powerpoint/2010/main" val="285466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23</a:t>
            </a:fld>
            <a:endParaRPr lang="zh-CN" altLang="en-US"/>
          </a:p>
        </p:txBody>
      </p:sp>
    </p:spTree>
    <p:extLst>
      <p:ext uri="{BB962C8B-B14F-4D97-AF65-F5344CB8AC3E}">
        <p14:creationId xmlns:p14="http://schemas.microsoft.com/office/powerpoint/2010/main" val="204728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24</a:t>
            </a:fld>
            <a:endParaRPr lang="zh-CN" altLang="en-US"/>
          </a:p>
        </p:txBody>
      </p:sp>
    </p:spTree>
    <p:extLst>
      <p:ext uri="{BB962C8B-B14F-4D97-AF65-F5344CB8AC3E}">
        <p14:creationId xmlns:p14="http://schemas.microsoft.com/office/powerpoint/2010/main" val="176363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25</a:t>
            </a:fld>
            <a:endParaRPr lang="zh-CN" altLang="en-US"/>
          </a:p>
        </p:txBody>
      </p:sp>
    </p:spTree>
    <p:extLst>
      <p:ext uri="{BB962C8B-B14F-4D97-AF65-F5344CB8AC3E}">
        <p14:creationId xmlns:p14="http://schemas.microsoft.com/office/powerpoint/2010/main" val="374162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3</a:t>
            </a:fld>
            <a:endParaRPr lang="zh-CN" altLang="en-US"/>
          </a:p>
        </p:txBody>
      </p:sp>
    </p:spTree>
    <p:extLst>
      <p:ext uri="{BB962C8B-B14F-4D97-AF65-F5344CB8AC3E}">
        <p14:creationId xmlns:p14="http://schemas.microsoft.com/office/powerpoint/2010/main" val="367791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4</a:t>
            </a:fld>
            <a:endParaRPr lang="zh-CN" altLang="en-US"/>
          </a:p>
        </p:txBody>
      </p:sp>
    </p:spTree>
    <p:extLst>
      <p:ext uri="{BB962C8B-B14F-4D97-AF65-F5344CB8AC3E}">
        <p14:creationId xmlns:p14="http://schemas.microsoft.com/office/powerpoint/2010/main" val="270774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5</a:t>
            </a:fld>
            <a:endParaRPr lang="zh-CN" altLang="en-US"/>
          </a:p>
        </p:txBody>
      </p:sp>
    </p:spTree>
    <p:extLst>
      <p:ext uri="{BB962C8B-B14F-4D97-AF65-F5344CB8AC3E}">
        <p14:creationId xmlns:p14="http://schemas.microsoft.com/office/powerpoint/2010/main" val="380184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6</a:t>
            </a:fld>
            <a:endParaRPr lang="zh-CN" altLang="en-US"/>
          </a:p>
        </p:txBody>
      </p:sp>
    </p:spTree>
    <p:extLst>
      <p:ext uri="{BB962C8B-B14F-4D97-AF65-F5344CB8AC3E}">
        <p14:creationId xmlns:p14="http://schemas.microsoft.com/office/powerpoint/2010/main" val="399518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7</a:t>
            </a:fld>
            <a:endParaRPr lang="zh-CN" altLang="en-US"/>
          </a:p>
        </p:txBody>
      </p:sp>
    </p:spTree>
    <p:extLst>
      <p:ext uri="{BB962C8B-B14F-4D97-AF65-F5344CB8AC3E}">
        <p14:creationId xmlns:p14="http://schemas.microsoft.com/office/powerpoint/2010/main" val="184229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8</a:t>
            </a:fld>
            <a:endParaRPr lang="zh-CN" altLang="en-US"/>
          </a:p>
        </p:txBody>
      </p:sp>
    </p:spTree>
    <p:extLst>
      <p:ext uri="{BB962C8B-B14F-4D97-AF65-F5344CB8AC3E}">
        <p14:creationId xmlns:p14="http://schemas.microsoft.com/office/powerpoint/2010/main" val="367728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9</a:t>
            </a:fld>
            <a:endParaRPr lang="zh-CN" altLang="en-US"/>
          </a:p>
        </p:txBody>
      </p:sp>
    </p:spTree>
    <p:extLst>
      <p:ext uri="{BB962C8B-B14F-4D97-AF65-F5344CB8AC3E}">
        <p14:creationId xmlns:p14="http://schemas.microsoft.com/office/powerpoint/2010/main" val="316606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0466F1-8BA2-43F7-9372-34547A51B789}"/>
              </a:ext>
            </a:extLst>
          </p:cNvPr>
          <p:cNvSpPr>
            <a:spLocks noGrp="1"/>
          </p:cNvSpPr>
          <p:nvPr>
            <p:ph type="dt" sz="half" idx="10"/>
          </p:nvPr>
        </p:nvSpPr>
        <p:spPr/>
        <p:txBody>
          <a:bodyPr/>
          <a:lstStyle/>
          <a:p>
            <a:fld id="{81DC589D-D29F-474E-AE4E-880B04A85F2A}"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25A1C319-8A5B-45BE-A275-22FD1927172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86A866-0F92-4F91-887F-FF957DA05A8B}"/>
              </a:ext>
            </a:extLst>
          </p:cNvPr>
          <p:cNvSpPr>
            <a:spLocks noGrp="1"/>
          </p:cNvSpPr>
          <p:nvPr>
            <p:ph type="sldNum" sz="quarter" idx="12"/>
          </p:nvPr>
        </p:nvSpPr>
        <p:spPr/>
        <p:txBody>
          <a:bodyPr/>
          <a:lstStyle/>
          <a:p>
            <a:fld id="{7B4E26CD-143C-4F54-AED7-82DA51A443EC}" type="slidenum">
              <a:rPr lang="zh-CN" altLang="en-US" smtClean="0"/>
              <a:t>‹#›</a:t>
            </a:fld>
            <a:endParaRPr lang="zh-CN" altLang="en-US"/>
          </a:p>
        </p:txBody>
      </p:sp>
    </p:spTree>
    <p:extLst>
      <p:ext uri="{BB962C8B-B14F-4D97-AF65-F5344CB8AC3E}">
        <p14:creationId xmlns:p14="http://schemas.microsoft.com/office/powerpoint/2010/main" val="3375112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927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049721E-1663-43D6-BD9B-FDCE999EC51F}"/>
              </a:ext>
            </a:extLst>
          </p:cNvPr>
          <p:cNvSpPr>
            <a:spLocks/>
          </p:cNvSpPr>
          <p:nvPr userDrawn="1"/>
        </p:nvSpPr>
        <p:spPr bwMode="auto">
          <a:xfrm>
            <a:off x="6616789" y="0"/>
            <a:ext cx="3407617" cy="6858000"/>
          </a:xfrm>
          <a:custGeom>
            <a:avLst/>
            <a:gdLst>
              <a:gd name="connsiteX0" fmla="*/ 1169845 w 3407617"/>
              <a:gd name="connsiteY0" fmla="*/ 0 h 6858000"/>
              <a:gd name="connsiteX1" fmla="*/ 2873743 w 3407617"/>
              <a:gd name="connsiteY1" fmla="*/ 0 h 6858000"/>
              <a:gd name="connsiteX2" fmla="*/ 2965049 w 3407617"/>
              <a:gd name="connsiteY2" fmla="*/ 252690 h 6858000"/>
              <a:gd name="connsiteX3" fmla="*/ 3165328 w 3407617"/>
              <a:gd name="connsiteY3" fmla="*/ 864603 h 6858000"/>
              <a:gd name="connsiteX4" fmla="*/ 2181698 w 3407617"/>
              <a:gd name="connsiteY4" fmla="*/ 4660211 h 6858000"/>
              <a:gd name="connsiteX5" fmla="*/ 2020268 w 3407617"/>
              <a:gd name="connsiteY5" fmla="*/ 6807809 h 6858000"/>
              <a:gd name="connsiteX6" fmla="*/ 2057394 w 3407617"/>
              <a:gd name="connsiteY6" fmla="*/ 6858000 h 6858000"/>
              <a:gd name="connsiteX7" fmla="*/ 1951470 w 3407617"/>
              <a:gd name="connsiteY7" fmla="*/ 6858000 h 6858000"/>
              <a:gd name="connsiteX8" fmla="*/ 1929179 w 3407617"/>
              <a:gd name="connsiteY8" fmla="*/ 6849378 h 6858000"/>
              <a:gd name="connsiteX9" fmla="*/ 88 w 3407617"/>
              <a:gd name="connsiteY9" fmla="*/ 6103208 h 6858000"/>
              <a:gd name="connsiteX10" fmla="*/ 1074221 w 3407617"/>
              <a:gd name="connsiteY10" fmla="*/ 3107679 h 6858000"/>
              <a:gd name="connsiteX11" fmla="*/ 1241186 w 3407617"/>
              <a:gd name="connsiteY11" fmla="*/ 226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617" h="6858000">
                <a:moveTo>
                  <a:pt x="1169845" y="0"/>
                </a:moveTo>
                <a:lnTo>
                  <a:pt x="2873743" y="0"/>
                </a:lnTo>
                <a:lnTo>
                  <a:pt x="2965049" y="252690"/>
                </a:lnTo>
                <a:cubicBezTo>
                  <a:pt x="3028568" y="436288"/>
                  <a:pt x="3094176" y="639879"/>
                  <a:pt x="3165328" y="864603"/>
                </a:cubicBezTo>
                <a:cubicBezTo>
                  <a:pt x="3734547" y="2662397"/>
                  <a:pt x="3258213" y="3507718"/>
                  <a:pt x="2181698" y="4660211"/>
                </a:cubicBezTo>
                <a:cubicBezTo>
                  <a:pt x="1307030" y="5594677"/>
                  <a:pt x="1803385" y="6500848"/>
                  <a:pt x="2020268" y="6807809"/>
                </a:cubicBezTo>
                <a:lnTo>
                  <a:pt x="2057394" y="6858000"/>
                </a:lnTo>
                <a:lnTo>
                  <a:pt x="1951470" y="6858000"/>
                </a:lnTo>
                <a:lnTo>
                  <a:pt x="1929179" y="6849378"/>
                </a:lnTo>
                <a:cubicBezTo>
                  <a:pt x="1702499" y="6761699"/>
                  <a:pt x="1184374" y="6561289"/>
                  <a:pt x="88" y="6103208"/>
                </a:cubicBezTo>
                <a:cubicBezTo>
                  <a:pt x="88" y="6103208"/>
                  <a:pt x="-30874" y="4381612"/>
                  <a:pt x="1074221" y="3107679"/>
                </a:cubicBezTo>
                <a:cubicBezTo>
                  <a:pt x="1697177" y="2389752"/>
                  <a:pt x="1517575" y="1162512"/>
                  <a:pt x="1241186" y="226093"/>
                </a:cubicBezTo>
                <a:close/>
              </a:path>
            </a:pathLst>
          </a:custGeom>
          <a:gradFill flip="none" rotWithShape="1">
            <a:gsLst>
              <a:gs pos="0">
                <a:schemeClr val="accent1"/>
              </a:gs>
              <a:gs pos="100000">
                <a:schemeClr val="accent4"/>
              </a:gs>
            </a:gsLst>
            <a:lin ang="540000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7">
            <a:extLst>
              <a:ext uri="{FF2B5EF4-FFF2-40B4-BE49-F238E27FC236}">
                <a16:creationId xmlns:a16="http://schemas.microsoft.com/office/drawing/2014/main" id="{CC137890-A370-4260-A308-C0BBF778E4E8}"/>
              </a:ext>
            </a:extLst>
          </p:cNvPr>
          <p:cNvSpPr>
            <a:spLocks noGrp="1"/>
          </p:cNvSpPr>
          <p:nvPr>
            <p:ph type="pic" sz="quarter" idx="10" hasCustomPrompt="1"/>
          </p:nvPr>
        </p:nvSpPr>
        <p:spPr>
          <a:xfrm>
            <a:off x="1" y="1"/>
            <a:ext cx="10064927" cy="6858001"/>
          </a:xfrm>
          <a:custGeom>
            <a:avLst/>
            <a:gdLst>
              <a:gd name="connsiteX0" fmla="*/ 8232482 w 10064927"/>
              <a:gd name="connsiteY0" fmla="*/ 0 h 6858001"/>
              <a:gd name="connsiteX1" fmla="*/ 10064927 w 10064927"/>
              <a:gd name="connsiteY1" fmla="*/ 0 h 6858001"/>
              <a:gd name="connsiteX2" fmla="*/ 10051437 w 10064927"/>
              <a:gd name="connsiteY2" fmla="*/ 27923 h 6858001"/>
              <a:gd name="connsiteX3" fmla="*/ 9965420 w 10064927"/>
              <a:gd name="connsiteY3" fmla="*/ 971933 h 6858001"/>
              <a:gd name="connsiteX4" fmla="*/ 8812983 w 10064927"/>
              <a:gd name="connsiteY4" fmla="*/ 4444182 h 6858001"/>
              <a:gd name="connsiteX5" fmla="*/ 8652261 w 10064927"/>
              <a:gd name="connsiteY5" fmla="*/ 6780113 h 6858001"/>
              <a:gd name="connsiteX6" fmla="*/ 8714683 w 10064927"/>
              <a:gd name="connsiteY6" fmla="*/ 6858001 h 6858001"/>
              <a:gd name="connsiteX7" fmla="*/ 0 w 10064927"/>
              <a:gd name="connsiteY7" fmla="*/ 6858001 h 6858001"/>
              <a:gd name="connsiteX8" fmla="*/ 0 w 10064927"/>
              <a:gd name="connsiteY8" fmla="*/ 5557019 h 6858001"/>
              <a:gd name="connsiteX9" fmla="*/ 192025 w 10064927"/>
              <a:gd name="connsiteY9" fmla="*/ 5347669 h 6858001"/>
              <a:gd name="connsiteX10" fmla="*/ 3222233 w 10064927"/>
              <a:gd name="connsiteY10" fmla="*/ 3767831 h 6858001"/>
              <a:gd name="connsiteX11" fmla="*/ 8277242 w 10064927"/>
              <a:gd name="connsiteY11" fmla="*/ 219374 h 6858001"/>
              <a:gd name="connsiteX12" fmla="*/ 8240898 w 10064927"/>
              <a:gd name="connsiteY12" fmla="*/ 448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4927" h="6858001">
                <a:moveTo>
                  <a:pt x="8232482" y="0"/>
                </a:moveTo>
                <a:lnTo>
                  <a:pt x="10064927" y="0"/>
                </a:lnTo>
                <a:lnTo>
                  <a:pt x="10051437" y="27923"/>
                </a:lnTo>
                <a:cubicBezTo>
                  <a:pt x="9958575" y="261795"/>
                  <a:pt x="9915418" y="568862"/>
                  <a:pt x="9965420" y="971933"/>
                </a:cubicBezTo>
                <a:cubicBezTo>
                  <a:pt x="10165430" y="2586600"/>
                  <a:pt x="10058282" y="3231991"/>
                  <a:pt x="8812983" y="4444182"/>
                </a:cubicBezTo>
                <a:cubicBezTo>
                  <a:pt x="7880795" y="5355111"/>
                  <a:pt x="8208937" y="6196381"/>
                  <a:pt x="8652261" y="6780113"/>
                </a:cubicBezTo>
                <a:lnTo>
                  <a:pt x="8714683" y="6858001"/>
                </a:lnTo>
                <a:lnTo>
                  <a:pt x="0" y="6858001"/>
                </a:lnTo>
                <a:lnTo>
                  <a:pt x="0" y="5557019"/>
                </a:lnTo>
                <a:lnTo>
                  <a:pt x="192025" y="5347669"/>
                </a:lnTo>
                <a:cubicBezTo>
                  <a:pt x="871523" y="4644824"/>
                  <a:pt x="1885263" y="3907150"/>
                  <a:pt x="3222233" y="3767831"/>
                </a:cubicBezTo>
                <a:cubicBezTo>
                  <a:pt x="5896174" y="3491576"/>
                  <a:pt x="9105854" y="4029798"/>
                  <a:pt x="8277242" y="219374"/>
                </a:cubicBezTo>
                <a:cubicBezTo>
                  <a:pt x="8264258" y="159836"/>
                  <a:pt x="8252151" y="101675"/>
                  <a:pt x="8240898" y="44862"/>
                </a:cubicBezTo>
                <a:close/>
              </a:path>
            </a:pathLst>
          </a:custGeom>
          <a:solidFill>
            <a:schemeClr val="tx2">
              <a:lumMod val="5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817554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E049-039E-474D-967A-A53CD0DD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88D8043-A7F1-4FD2-A581-2207F00B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8D9491-252D-4EE7-877B-AF0E7E5E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589D-D29F-474E-AE4E-880B04A85F2A}"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B283198D-811B-4919-9250-5CF0D147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96EE958-E26A-4AB1-B5E8-BA3321B8D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E26CD-143C-4F54-AED7-82DA51A443EC}" type="slidenum">
              <a:rPr lang="zh-CN" altLang="en-US" smtClean="0"/>
              <a:t>‹#›</a:t>
            </a:fld>
            <a:endParaRPr lang="zh-CN" altLang="en-US"/>
          </a:p>
        </p:txBody>
      </p:sp>
      <p:sp>
        <p:nvSpPr>
          <p:cNvPr id="7" name="Rectangle 6"/>
          <p:cNvSpPr/>
          <p:nvPr userDrawn="1"/>
        </p:nvSpPr>
        <p:spPr>
          <a:xfrm>
            <a:off x="11263540" y="6457890"/>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590508" y="-3413759"/>
            <a:ext cx="1518856" cy="1310638"/>
          </a:xfrm>
          <a:prstGeom prst="rect">
            <a:avLst/>
          </a:prstGeom>
        </p:spPr>
      </p:pic>
      <p:pic>
        <p:nvPicPr>
          <p:cNvPr id="12" name="Picture 11"/>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3413759"/>
            <a:ext cx="1518856" cy="1310638"/>
          </a:xfrm>
          <a:prstGeom prst="rect">
            <a:avLst/>
          </a:prstGeom>
        </p:spPr>
      </p:pic>
      <p:pic>
        <p:nvPicPr>
          <p:cNvPr id="13" name="Picture 1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9540241"/>
            <a:ext cx="1518856" cy="1310638"/>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017228" y="9540241"/>
            <a:ext cx="1518856" cy="1310638"/>
          </a:xfrm>
          <a:prstGeom prst="rect">
            <a:avLst/>
          </a:prstGeom>
        </p:spPr>
      </p:pic>
      <p:sp>
        <p:nvSpPr>
          <p:cNvPr id="17" name="Rectangle 16"/>
          <p:cNvSpPr/>
          <p:nvPr userDrawn="1"/>
        </p:nvSpPr>
        <p:spPr>
          <a:xfrm>
            <a:off x="87540" y="60911"/>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274165"/>
      </p:ext>
    </p:extLst>
  </p:cSld>
  <p:clrMap bg1="lt1" tx1="dk1" bg2="lt2" tx2="dk2" accent1="accent1" accent2="accent2" accent3="accent3" accent4="accent4" accent5="accent5" accent6="accent6" hlink="hlink" folHlink="folHlink"/>
  <p:sldLayoutIdLst>
    <p:sldLayoutId id="2147483655" r:id="rId1"/>
    <p:sldLayoutId id="2147483698" r:id="rId2"/>
    <p:sldLayoutId id="214748370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colorTemperature colorTemp="6256"/>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9432A8F-2B1F-436B-A349-F937AE7A65E1}"/>
              </a:ext>
            </a:extLst>
          </p:cNvPr>
          <p:cNvGrpSpPr/>
          <p:nvPr/>
        </p:nvGrpSpPr>
        <p:grpSpPr>
          <a:xfrm>
            <a:off x="3005212" y="0"/>
            <a:ext cx="6468979" cy="6858000"/>
            <a:chOff x="2887579" y="0"/>
            <a:chExt cx="6468979" cy="6858000"/>
          </a:xfrm>
          <a:effectLst>
            <a:outerShdw blurRad="63500" sx="102000" sy="102000" algn="ctr" rotWithShape="0">
              <a:prstClr val="black">
                <a:alpha val="40000"/>
              </a:prstClr>
            </a:outerShdw>
          </a:effectLst>
        </p:grpSpPr>
        <p:pic>
          <p:nvPicPr>
            <p:cNvPr id="3" name="图片 2">
              <a:extLst>
                <a:ext uri="{FF2B5EF4-FFF2-40B4-BE49-F238E27FC236}">
                  <a16:creationId xmlns:a16="http://schemas.microsoft.com/office/drawing/2014/main" id="{68F0BBA4-2E81-4C17-AA07-F396DAEFDE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004" y="0"/>
              <a:ext cx="6123992" cy="6858000"/>
            </a:xfrm>
            <a:prstGeom prst="rect">
              <a:avLst/>
            </a:prstGeom>
          </p:spPr>
        </p:pic>
        <p:sp>
          <p:nvSpPr>
            <p:cNvPr id="4" name="矩形 3">
              <a:extLst>
                <a:ext uri="{FF2B5EF4-FFF2-40B4-BE49-F238E27FC236}">
                  <a16:creationId xmlns:a16="http://schemas.microsoft.com/office/drawing/2014/main" id="{9D91BB8D-3FC7-46C1-AED3-3613EDD1BC6F}"/>
                </a:ext>
              </a:extLst>
            </p:cNvPr>
            <p:cNvSpPr/>
            <p:nvPr/>
          </p:nvSpPr>
          <p:spPr>
            <a:xfrm>
              <a:off x="2887579"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AB80BE4-6D4E-44E1-A37A-32948DE7D214}"/>
                </a:ext>
              </a:extLst>
            </p:cNvPr>
            <p:cNvSpPr/>
            <p:nvPr/>
          </p:nvSpPr>
          <p:spPr>
            <a:xfrm>
              <a:off x="9103895"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197" y="-109907"/>
            <a:ext cx="6370872" cy="4121253"/>
          </a:xfrm>
          <a:prstGeom prst="rect">
            <a:avLst/>
          </a:prstGeom>
        </p:spPr>
      </p:pic>
    </p:spTree>
    <p:extLst>
      <p:ext uri="{BB962C8B-B14F-4D97-AF65-F5344CB8AC3E}">
        <p14:creationId xmlns:p14="http://schemas.microsoft.com/office/powerpoint/2010/main" val="232042638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06" y="1950721"/>
            <a:ext cx="6398707" cy="2364868"/>
          </a:xfrm>
          <a:prstGeom prst="rect">
            <a:avLst/>
          </a:prstGeom>
        </p:spPr>
      </p:pic>
    </p:spTree>
    <p:extLst>
      <p:ext uri="{BB962C8B-B14F-4D97-AF65-F5344CB8AC3E}">
        <p14:creationId xmlns:p14="http://schemas.microsoft.com/office/powerpoint/2010/main" val="271432196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组合 42">
            <a:extLst>
              <a:ext uri="{FF2B5EF4-FFF2-40B4-BE49-F238E27FC236}">
                <a16:creationId xmlns:a16="http://schemas.microsoft.com/office/drawing/2014/main" id="{90130209-8476-45D9-8B7F-D2376210A6F2}"/>
              </a:ext>
            </a:extLst>
          </p:cNvPr>
          <p:cNvGrpSpPr/>
          <p:nvPr/>
        </p:nvGrpSpPr>
        <p:grpSpPr>
          <a:xfrm>
            <a:off x="615750" y="0"/>
            <a:ext cx="10960500" cy="6858000"/>
            <a:chOff x="615750" y="0"/>
            <a:chExt cx="10960500" cy="6858000"/>
          </a:xfrm>
        </p:grpSpPr>
        <p:pic>
          <p:nvPicPr>
            <p:cNvPr id="39" name="图片 43">
              <a:extLst>
                <a:ext uri="{FF2B5EF4-FFF2-40B4-BE49-F238E27FC236}">
                  <a16:creationId xmlns:a16="http://schemas.microsoft.com/office/drawing/2014/main" id="{A8E7B648-94F0-4280-8ACA-A58E17302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40" name="矩形 44">
              <a:extLst>
                <a:ext uri="{FF2B5EF4-FFF2-40B4-BE49-F238E27FC236}">
                  <a16:creationId xmlns:a16="http://schemas.microsoft.com/office/drawing/2014/main" id="{8A32B442-A291-41B5-9AF6-A883FA96211D}"/>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847073" y="328760"/>
            <a:ext cx="10137301" cy="5909310"/>
          </a:xfrm>
          <a:prstGeom prst="rect">
            <a:avLst/>
          </a:prstGeom>
        </p:spPr>
        <p:txBody>
          <a:bodyPr wrap="square">
            <a:spAutoFit/>
          </a:bodyPr>
          <a:lstStyle/>
          <a:p>
            <a:pPr>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1. Đọc </a:t>
            </a:r>
            <a:r>
              <a:rPr lang="en-US" sz="3600" b="1">
                <a:solidFill>
                  <a:srgbClr val="2E5C2D"/>
                </a:solidFill>
                <a:latin typeface="Times New Roman" panose="02020603050405020304" pitchFamily="18" charset="0"/>
                <a:cs typeface="Times New Roman" panose="02020603050405020304" pitchFamily="18" charset="0"/>
              </a:rPr>
              <a:t>dàn ý bài văn tả cây chuối </a:t>
            </a:r>
            <a:r>
              <a:rPr lang="en-US" sz="3600" b="1" smtClean="0">
                <a:solidFill>
                  <a:srgbClr val="2E5C2D"/>
                </a:solidFill>
                <a:latin typeface="Times New Roman" panose="02020603050405020304" pitchFamily="18" charset="0"/>
                <a:cs typeface="Times New Roman" panose="02020603050405020304" pitchFamily="18" charset="0"/>
              </a:rPr>
              <a:t>tiêu dưới đây:</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Giới thiệu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Tả bao quát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Tả </a:t>
            </a:r>
            <a:r>
              <a:rPr lang="en-US" sz="3600" b="1">
                <a:solidFill>
                  <a:srgbClr val="2E5C2D"/>
                </a:solidFill>
                <a:latin typeface="Times New Roman" panose="02020603050405020304" pitchFamily="18" charset="0"/>
                <a:cs typeface="Times New Roman" panose="02020603050405020304" pitchFamily="18" charset="0"/>
              </a:rPr>
              <a:t>các bộ phận của cây chuối tiêu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a:t>
            </a:r>
            <a:r>
              <a:rPr lang="en-US" sz="3600" b="1">
                <a:solidFill>
                  <a:srgbClr val="2E5C2D"/>
                </a:solidFill>
                <a:latin typeface="Times New Roman" panose="02020603050405020304" pitchFamily="18" charset="0"/>
                <a:cs typeface="Times New Roman" panose="02020603050405020304" pitchFamily="18" charset="0"/>
              </a:rPr>
              <a:t>tàu lá, buồng chuối, nải chuối,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quả </a:t>
            </a:r>
            <a:r>
              <a:rPr lang="en-US" sz="3600" b="1">
                <a:solidFill>
                  <a:srgbClr val="2E5C2D"/>
                </a:solidFill>
                <a:latin typeface="Times New Roman" panose="02020603050405020304" pitchFamily="18" charset="0"/>
                <a:cs typeface="Times New Roman" panose="02020603050405020304" pitchFamily="18" charset="0"/>
              </a:rPr>
              <a:t>chuối</a:t>
            </a:r>
            <a:r>
              <a:rPr lang="en-US" sz="3600" b="1" smtClean="0">
                <a:solidFill>
                  <a:srgbClr val="2E5C2D"/>
                </a:solidFill>
                <a:latin typeface="Times New Roman" panose="02020603050405020304" pitchFamily="18" charset="0"/>
                <a:cs typeface="Times New Roman" panose="02020603050405020304" pitchFamily="18" charset="0"/>
              </a:rPr>
              <a:t>, ...).</a:t>
            </a: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Nêu </a:t>
            </a:r>
            <a:r>
              <a:rPr lang="en-US" sz="3600" b="1">
                <a:solidFill>
                  <a:srgbClr val="2E5C2D"/>
                </a:solidFill>
                <a:latin typeface="Times New Roman" panose="02020603050405020304" pitchFamily="18" charset="0"/>
                <a:cs typeface="Times New Roman" panose="02020603050405020304" pitchFamily="18" charset="0"/>
              </a:rPr>
              <a:t>lợi ích của cây chuối tiêu.</a:t>
            </a:r>
          </a:p>
        </p:txBody>
      </p:sp>
      <p:sp>
        <p:nvSpPr>
          <p:cNvPr id="3" name="Rectangle 2"/>
          <p:cNvSpPr/>
          <p:nvPr/>
        </p:nvSpPr>
        <p:spPr>
          <a:xfrm>
            <a:off x="6255012" y="1106614"/>
            <a:ext cx="4312399"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1: Mở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7606334" y="2601027"/>
            <a:ext cx="3702286" cy="1754326"/>
          </a:xfrm>
          <a:prstGeom prst="rect">
            <a:avLst/>
          </a:prstGeom>
        </p:spPr>
        <p:txBody>
          <a:bodyPr wrap="square">
            <a:spAutoFit/>
          </a:bodyPr>
          <a:lstStyle/>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Đoạn 2, 3:</a:t>
            </a:r>
          </a:p>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Thân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157668" y="2259234"/>
            <a:ext cx="532435" cy="2891500"/>
          </a:xfrm>
          <a:prstGeom prst="rightBrace">
            <a:avLst>
              <a:gd name="adj1" fmla="val 45588"/>
              <a:gd name="adj2" fmla="val 49122"/>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4" name="Rectangle 43"/>
          <p:cNvSpPr/>
          <p:nvPr/>
        </p:nvSpPr>
        <p:spPr>
          <a:xfrm>
            <a:off x="7007443" y="5318992"/>
            <a:ext cx="4301177"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4: Kết bài</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090899"/>
      </p:ext>
    </p:extLst>
  </p:cSld>
  <p:clrMapOvr>
    <a:masterClrMapping/>
  </p:clrMapOvr>
  <mc:AlternateContent xmlns:mc="http://schemas.openxmlformats.org/markup-compatibility/2006" xmlns:p14="http://schemas.microsoft.com/office/powerpoint/2010/main">
    <mc:Choice Requires="p14">
      <p:transition spd="slow" advClick="0" advTm="0">
        <p14:window dir="vert"/>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14:presetBounceEnd="60000">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14:presetBounceEnd="60000">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14:presetBounceEnd="60000">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14:presetBounceEnd="60000">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14:bounceEnd="60000">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625" y="1950721"/>
            <a:ext cx="6723069" cy="2364868"/>
          </a:xfrm>
          <a:prstGeom prst="rect">
            <a:avLst/>
          </a:prstGeom>
        </p:spPr>
      </p:pic>
    </p:spTree>
    <p:extLst>
      <p:ext uri="{BB962C8B-B14F-4D97-AF65-F5344CB8AC3E}">
        <p14:creationId xmlns:p14="http://schemas.microsoft.com/office/powerpoint/2010/main" val="408279145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0F2C8E0C-413B-4EF5-A133-2CB608125033}"/>
              </a:ext>
            </a:extLst>
          </p:cNvPr>
          <p:cNvSpPr/>
          <p:nvPr/>
        </p:nvSpPr>
        <p:spPr>
          <a:xfrm>
            <a:off x="0" y="1"/>
            <a:ext cx="12192000" cy="6857999"/>
          </a:xfrm>
          <a:prstGeom prst="rect">
            <a:avLst/>
          </a:prstGeom>
          <a:solidFill>
            <a:srgbClr val="607662">
              <a:alpha val="5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37" name="图片占位符 10">
            <a:extLst>
              <a:ext uri="{FF2B5EF4-FFF2-40B4-BE49-F238E27FC236}">
                <a16:creationId xmlns:a16="http://schemas.microsoft.com/office/drawing/2014/main" id="{977C005F-2115-4AD7-8578-4F7C006E24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814286"/>
            <a:ext cx="12192000" cy="3908087"/>
          </a:xfrm>
          <a:prstGeom prst="rect">
            <a:avLst/>
          </a:prstGeom>
        </p:spPr>
      </p:pic>
      <p:sp>
        <p:nvSpPr>
          <p:cNvPr id="38" name="Rectangle 12">
            <a:extLst>
              <a:ext uri="{FF2B5EF4-FFF2-40B4-BE49-F238E27FC236}">
                <a16:creationId xmlns:a16="http://schemas.microsoft.com/office/drawing/2014/main" id="{456CE561-E6E6-4624-9C0C-620752F01C3E}"/>
              </a:ext>
            </a:extLst>
          </p:cNvPr>
          <p:cNvSpPr/>
          <p:nvPr/>
        </p:nvSpPr>
        <p:spPr>
          <a:xfrm>
            <a:off x="1" y="1814286"/>
            <a:ext cx="12192000" cy="3908087"/>
          </a:xfrm>
          <a:prstGeom prst="rect">
            <a:avLst/>
          </a:prstGeom>
          <a:solidFill>
            <a:srgbClr val="516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45" name="Group 1">
            <a:extLst>
              <a:ext uri="{FF2B5EF4-FFF2-40B4-BE49-F238E27FC236}">
                <a16:creationId xmlns:a16="http://schemas.microsoft.com/office/drawing/2014/main" id="{4925424E-947C-4D23-B663-9DF58CB0A04A}"/>
              </a:ext>
            </a:extLst>
          </p:cNvPr>
          <p:cNvGrpSpPr/>
          <p:nvPr/>
        </p:nvGrpSpPr>
        <p:grpSpPr>
          <a:xfrm>
            <a:off x="10205896" y="1246965"/>
            <a:ext cx="875043" cy="977101"/>
            <a:chOff x="10205896" y="1246965"/>
            <a:chExt cx="875043" cy="977101"/>
          </a:xfrm>
        </p:grpSpPr>
        <p:sp>
          <p:nvSpPr>
            <p:cNvPr id="46" name="Freeform 5">
              <a:extLst>
                <a:ext uri="{FF2B5EF4-FFF2-40B4-BE49-F238E27FC236}">
                  <a16:creationId xmlns:a16="http://schemas.microsoft.com/office/drawing/2014/main" id="{8F4DC56E-CB02-4B8E-BA16-D903389A6051}"/>
                </a:ext>
              </a:extLst>
            </p:cNvPr>
            <p:cNvSpPr>
              <a:spLocks/>
            </p:cNvSpPr>
            <p:nvPr/>
          </p:nvSpPr>
          <p:spPr bwMode="auto">
            <a:xfrm rot="900000">
              <a:off x="10205896" y="1246965"/>
              <a:ext cx="875043" cy="977101"/>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bg1"/>
            </a:solidFill>
            <a:ln>
              <a:noFill/>
            </a:ln>
            <a:effectLst>
              <a:outerShdw blurRad="406400" dist="38100" dir="5400000" algn="t" rotWithShape="0">
                <a:srgbClr val="00C6FB">
                  <a:lumMod val="75000"/>
                  <a:alpha val="7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7" name="Freeform 31">
              <a:extLst>
                <a:ext uri="{FF2B5EF4-FFF2-40B4-BE49-F238E27FC236}">
                  <a16:creationId xmlns:a16="http://schemas.microsoft.com/office/drawing/2014/main" id="{34E9E5AE-2252-429E-A6B2-39625461F068}"/>
                </a:ext>
              </a:extLst>
            </p:cNvPr>
            <p:cNvSpPr>
              <a:spLocks noEditPoints="1"/>
            </p:cNvSpPr>
            <p:nvPr/>
          </p:nvSpPr>
          <p:spPr bwMode="auto">
            <a:xfrm>
              <a:off x="10409737" y="1573938"/>
              <a:ext cx="254000" cy="255588"/>
            </a:xfrm>
            <a:custGeom>
              <a:avLst/>
              <a:gdLst>
                <a:gd name="T0" fmla="*/ 160 w 160"/>
                <a:gd name="T1" fmla="*/ 155 h 161"/>
                <a:gd name="T2" fmla="*/ 114 w 160"/>
                <a:gd name="T3" fmla="*/ 109 h 161"/>
                <a:gd name="T4" fmla="*/ 153 w 160"/>
                <a:gd name="T5" fmla="*/ 70 h 161"/>
                <a:gd name="T6" fmla="*/ 126 w 160"/>
                <a:gd name="T7" fmla="*/ 44 h 161"/>
                <a:gd name="T8" fmla="*/ 101 w 160"/>
                <a:gd name="T9" fmla="*/ 70 h 161"/>
                <a:gd name="T10" fmla="*/ 59 w 160"/>
                <a:gd name="T11" fmla="*/ 28 h 161"/>
                <a:gd name="T12" fmla="*/ 70 w 160"/>
                <a:gd name="T13" fmla="*/ 18 h 161"/>
                <a:gd name="T14" fmla="*/ 52 w 160"/>
                <a:gd name="T15" fmla="*/ 0 h 161"/>
                <a:gd name="T16" fmla="*/ 0 w 160"/>
                <a:gd name="T17" fmla="*/ 52 h 161"/>
                <a:gd name="T18" fmla="*/ 18 w 160"/>
                <a:gd name="T19" fmla="*/ 70 h 161"/>
                <a:gd name="T20" fmla="*/ 28 w 160"/>
                <a:gd name="T21" fmla="*/ 59 h 161"/>
                <a:gd name="T22" fmla="*/ 70 w 160"/>
                <a:gd name="T23" fmla="*/ 101 h 161"/>
                <a:gd name="T24" fmla="*/ 43 w 160"/>
                <a:gd name="T25" fmla="*/ 127 h 161"/>
                <a:gd name="T26" fmla="*/ 70 w 160"/>
                <a:gd name="T27" fmla="*/ 153 h 161"/>
                <a:gd name="T28" fmla="*/ 108 w 160"/>
                <a:gd name="T29" fmla="*/ 114 h 161"/>
                <a:gd name="T30" fmla="*/ 155 w 160"/>
                <a:gd name="T31" fmla="*/ 161 h 161"/>
                <a:gd name="T32" fmla="*/ 160 w 160"/>
                <a:gd name="T33" fmla="*/ 155 h 161"/>
                <a:gd name="T34" fmla="*/ 18 w 160"/>
                <a:gd name="T35" fmla="*/ 59 h 161"/>
                <a:gd name="T36" fmla="*/ 10 w 160"/>
                <a:gd name="T37" fmla="*/ 52 h 161"/>
                <a:gd name="T38" fmla="*/ 52 w 160"/>
                <a:gd name="T39" fmla="*/ 10 h 161"/>
                <a:gd name="T40" fmla="*/ 59 w 160"/>
                <a:gd name="T41" fmla="*/ 18 h 161"/>
                <a:gd name="T42" fmla="*/ 38 w 160"/>
                <a:gd name="T43" fmla="*/ 39 h 161"/>
                <a:gd name="T44" fmla="*/ 23 w 160"/>
                <a:gd name="T45" fmla="*/ 55 h 161"/>
                <a:gd name="T46" fmla="*/ 23 w 160"/>
                <a:gd name="T47" fmla="*/ 55 h 161"/>
                <a:gd name="T48" fmla="*/ 18 w 160"/>
                <a:gd name="T49" fmla="*/ 59 h 161"/>
                <a:gd name="T50" fmla="*/ 33 w 160"/>
                <a:gd name="T51" fmla="*/ 55 h 161"/>
                <a:gd name="T52" fmla="*/ 54 w 160"/>
                <a:gd name="T53" fmla="*/ 34 h 161"/>
                <a:gd name="T54" fmla="*/ 95 w 160"/>
                <a:gd name="T55" fmla="*/ 75 h 161"/>
                <a:gd name="T56" fmla="*/ 79 w 160"/>
                <a:gd name="T57" fmla="*/ 91 h 161"/>
                <a:gd name="T58" fmla="*/ 74 w 160"/>
                <a:gd name="T59" fmla="*/ 96 h 161"/>
                <a:gd name="T60" fmla="*/ 33 w 160"/>
                <a:gd name="T61" fmla="*/ 55 h 161"/>
                <a:gd name="T62" fmla="*/ 54 w 160"/>
                <a:gd name="T63" fmla="*/ 127 h 161"/>
                <a:gd name="T64" fmla="*/ 74 w 160"/>
                <a:gd name="T65" fmla="*/ 106 h 161"/>
                <a:gd name="T66" fmla="*/ 74 w 160"/>
                <a:gd name="T67" fmla="*/ 106 h 161"/>
                <a:gd name="T68" fmla="*/ 92 w 160"/>
                <a:gd name="T69" fmla="*/ 89 h 161"/>
                <a:gd name="T70" fmla="*/ 126 w 160"/>
                <a:gd name="T71" fmla="*/ 55 h 161"/>
                <a:gd name="T72" fmla="*/ 142 w 160"/>
                <a:gd name="T73" fmla="*/ 70 h 161"/>
                <a:gd name="T74" fmla="*/ 70 w 160"/>
                <a:gd name="T75" fmla="*/ 142 h 161"/>
                <a:gd name="T76" fmla="*/ 54 w 160"/>
                <a:gd name="T77" fmla="*/ 1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1">
                  <a:moveTo>
                    <a:pt x="160" y="155"/>
                  </a:moveTo>
                  <a:lnTo>
                    <a:pt x="114" y="109"/>
                  </a:lnTo>
                  <a:lnTo>
                    <a:pt x="153" y="70"/>
                  </a:lnTo>
                  <a:lnTo>
                    <a:pt x="126" y="44"/>
                  </a:lnTo>
                  <a:lnTo>
                    <a:pt x="101" y="70"/>
                  </a:lnTo>
                  <a:lnTo>
                    <a:pt x="59" y="28"/>
                  </a:lnTo>
                  <a:lnTo>
                    <a:pt x="70" y="18"/>
                  </a:lnTo>
                  <a:lnTo>
                    <a:pt x="52" y="0"/>
                  </a:lnTo>
                  <a:lnTo>
                    <a:pt x="0" y="52"/>
                  </a:lnTo>
                  <a:lnTo>
                    <a:pt x="18" y="70"/>
                  </a:lnTo>
                  <a:lnTo>
                    <a:pt x="28" y="59"/>
                  </a:lnTo>
                  <a:lnTo>
                    <a:pt x="70" y="101"/>
                  </a:lnTo>
                  <a:lnTo>
                    <a:pt x="43" y="127"/>
                  </a:lnTo>
                  <a:lnTo>
                    <a:pt x="70" y="153"/>
                  </a:lnTo>
                  <a:lnTo>
                    <a:pt x="108" y="114"/>
                  </a:lnTo>
                  <a:lnTo>
                    <a:pt x="155" y="161"/>
                  </a:lnTo>
                  <a:lnTo>
                    <a:pt x="160" y="155"/>
                  </a:lnTo>
                  <a:close/>
                  <a:moveTo>
                    <a:pt x="18" y="59"/>
                  </a:moveTo>
                  <a:lnTo>
                    <a:pt x="10" y="52"/>
                  </a:lnTo>
                  <a:lnTo>
                    <a:pt x="52" y="10"/>
                  </a:lnTo>
                  <a:lnTo>
                    <a:pt x="59" y="18"/>
                  </a:lnTo>
                  <a:lnTo>
                    <a:pt x="38" y="39"/>
                  </a:lnTo>
                  <a:lnTo>
                    <a:pt x="23" y="55"/>
                  </a:lnTo>
                  <a:lnTo>
                    <a:pt x="23" y="55"/>
                  </a:lnTo>
                  <a:lnTo>
                    <a:pt x="18" y="59"/>
                  </a:lnTo>
                  <a:close/>
                  <a:moveTo>
                    <a:pt x="33" y="55"/>
                  </a:moveTo>
                  <a:lnTo>
                    <a:pt x="54" y="34"/>
                  </a:lnTo>
                  <a:lnTo>
                    <a:pt x="95" y="75"/>
                  </a:lnTo>
                  <a:lnTo>
                    <a:pt x="79" y="91"/>
                  </a:lnTo>
                  <a:lnTo>
                    <a:pt x="74" y="96"/>
                  </a:lnTo>
                  <a:lnTo>
                    <a:pt x="33" y="55"/>
                  </a:lnTo>
                  <a:close/>
                  <a:moveTo>
                    <a:pt x="54" y="127"/>
                  </a:moveTo>
                  <a:lnTo>
                    <a:pt x="74" y="106"/>
                  </a:lnTo>
                  <a:lnTo>
                    <a:pt x="74" y="106"/>
                  </a:lnTo>
                  <a:lnTo>
                    <a:pt x="92" y="89"/>
                  </a:lnTo>
                  <a:lnTo>
                    <a:pt x="126" y="55"/>
                  </a:lnTo>
                  <a:lnTo>
                    <a:pt x="142" y="70"/>
                  </a:lnTo>
                  <a:lnTo>
                    <a:pt x="70" y="142"/>
                  </a:lnTo>
                  <a:lnTo>
                    <a:pt x="54" y="127"/>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grpSp>
      <p:pic>
        <p:nvPicPr>
          <p:cNvPr id="48" name="图片占位符 14">
            <a:extLst>
              <a:ext uri="{FF2B5EF4-FFF2-40B4-BE49-F238E27FC236}">
                <a16:creationId xmlns:a16="http://schemas.microsoft.com/office/drawing/2014/main" id="{9F57BDA7-C2EA-4AD4-9276-4BCE0E7D88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802464" y="1889311"/>
            <a:ext cx="4764914" cy="3704199"/>
          </a:xfrm>
          <a:custGeom>
            <a:avLst/>
            <a:gdLst>
              <a:gd name="connsiteX0" fmla="*/ 0 w 3642851"/>
              <a:gd name="connsiteY0" fmla="*/ 0 h 4572000"/>
              <a:gd name="connsiteX1" fmla="*/ 3642851 w 3642851"/>
              <a:gd name="connsiteY1" fmla="*/ 0 h 4572000"/>
              <a:gd name="connsiteX2" fmla="*/ 3642851 w 3642851"/>
              <a:gd name="connsiteY2" fmla="*/ 4572000 h 4572000"/>
              <a:gd name="connsiteX3" fmla="*/ 0 w 364285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642851" h="4572000">
                <a:moveTo>
                  <a:pt x="0" y="0"/>
                </a:moveTo>
                <a:lnTo>
                  <a:pt x="3642851" y="0"/>
                </a:lnTo>
                <a:lnTo>
                  <a:pt x="3642851" y="4572000"/>
                </a:lnTo>
                <a:lnTo>
                  <a:pt x="0" y="4572000"/>
                </a:lnTo>
                <a:close/>
              </a:path>
            </a:pathLst>
          </a:custGeom>
          <a:noFill/>
          <a:effectLst>
            <a:outerShdw blurRad="698500" dist="127000" dir="16200000" rotWithShape="0">
              <a:prstClr val="black">
                <a:alpha val="36000"/>
              </a:prstClr>
            </a:outerShdw>
          </a:effectLst>
        </p:spPr>
      </p:pic>
      <p:sp>
        <p:nvSpPr>
          <p:cNvPr id="2" name="Rectangle 1"/>
          <p:cNvSpPr/>
          <p:nvPr/>
        </p:nvSpPr>
        <p:spPr>
          <a:xfrm>
            <a:off x="5386085" y="2079868"/>
            <a:ext cx="6582137" cy="3416320"/>
          </a:xfrm>
          <a:prstGeom prst="rect">
            <a:avLst/>
          </a:prstGeom>
        </p:spPr>
        <p:txBody>
          <a:bodyPr wrap="square">
            <a:spAutoFit/>
          </a:bodyPr>
          <a:lstStyle/>
          <a:p>
            <a:pPr algn="just"/>
            <a:r>
              <a:rPr lang="en-US" sz="3600" b="1" smtClean="0">
                <a:solidFill>
                  <a:srgbClr val="DED9BE"/>
                </a:solidFill>
                <a:latin typeface="Times New Roman" panose="02020603050405020304" pitchFamily="18" charset="0"/>
                <a:cs typeface="Times New Roman" panose="02020603050405020304" pitchFamily="18" charset="0"/>
              </a:rPr>
              <a:t>2. </a:t>
            </a:r>
            <a:r>
              <a:rPr lang="vi-VN" sz="3600" b="1" smtClean="0">
                <a:solidFill>
                  <a:srgbClr val="DED9BE"/>
                </a:solidFill>
                <a:latin typeface="Times New Roman" panose="02020603050405020304" pitchFamily="18" charset="0"/>
                <a:cs typeface="Times New Roman" panose="02020603050405020304" pitchFamily="18" charset="0"/>
              </a:rPr>
              <a:t>Dựa </a:t>
            </a:r>
            <a:r>
              <a:rPr lang="vi-VN" sz="3600" b="1">
                <a:solidFill>
                  <a:srgbClr val="DED9BE"/>
                </a:solidFill>
                <a:latin typeface="Times New Roman" panose="02020603050405020304" pitchFamily="18" charset="0"/>
                <a:cs typeface="Times New Roman" panose="02020603050405020304" pitchFamily="18" charset="0"/>
              </a:rPr>
              <a:t>vào dàn ý trên, bạn </a:t>
            </a:r>
            <a:r>
              <a:rPr lang="en-US" sz="3600" b="1" smtClean="0">
                <a:solidFill>
                  <a:srgbClr val="DED9BE"/>
                </a:solidFill>
                <a:latin typeface="Times New Roman" panose="02020603050405020304" pitchFamily="18" charset="0"/>
                <a:cs typeface="Times New Roman" panose="02020603050405020304" pitchFamily="18" charset="0"/>
              </a:rPr>
              <a:t/>
            </a:r>
            <a:br>
              <a:rPr lang="en-US" sz="3600" b="1" smtClean="0">
                <a:solidFill>
                  <a:srgbClr val="DED9BE"/>
                </a:solidFill>
                <a:latin typeface="Times New Roman" panose="02020603050405020304" pitchFamily="18" charset="0"/>
                <a:cs typeface="Times New Roman" panose="02020603050405020304" pitchFamily="18" charset="0"/>
              </a:rPr>
            </a:br>
            <a:r>
              <a:rPr lang="vi-VN" sz="3600" b="1" smtClean="0">
                <a:solidFill>
                  <a:srgbClr val="DED9BE"/>
                </a:solidFill>
                <a:latin typeface="Times New Roman" panose="02020603050405020304" pitchFamily="18" charset="0"/>
                <a:cs typeface="Times New Roman" panose="02020603050405020304" pitchFamily="18" charset="0"/>
              </a:rPr>
              <a:t>Hồng </a:t>
            </a:r>
            <a:r>
              <a:rPr lang="vi-VN" sz="3600" b="1">
                <a:solidFill>
                  <a:srgbClr val="DED9BE"/>
                </a:solidFill>
                <a:latin typeface="Times New Roman" panose="02020603050405020304" pitchFamily="18" charset="0"/>
                <a:cs typeface="Times New Roman" panose="02020603050405020304" pitchFamily="18" charset="0"/>
              </a:rPr>
              <a:t>Nhung dự kiến viết 4 đoạn </a:t>
            </a:r>
            <a:r>
              <a:rPr lang="vi-VN" sz="3600" b="1" smtClean="0">
                <a:solidFill>
                  <a:srgbClr val="DED9BE"/>
                </a:solidFill>
                <a:latin typeface="Times New Roman" panose="02020603050405020304" pitchFamily="18" charset="0"/>
                <a:cs typeface="Times New Roman" panose="02020603050405020304" pitchFamily="18" charset="0"/>
              </a:rPr>
              <a:t>văn</a:t>
            </a:r>
            <a:r>
              <a:rPr lang="vi-VN" sz="3600" b="1">
                <a:solidFill>
                  <a:srgbClr val="DED9BE"/>
                </a:solidFill>
                <a:latin typeface="Times New Roman" panose="02020603050405020304" pitchFamily="18" charset="0"/>
                <a:cs typeface="Times New Roman" panose="02020603050405020304" pitchFamily="18" charset="0"/>
              </a:rPr>
              <a:t>, nhưng chưa </a:t>
            </a:r>
            <a:r>
              <a:rPr lang="en-US" sz="3600" b="1" smtClean="0">
                <a:solidFill>
                  <a:srgbClr val="DED9BE"/>
                </a:solidFill>
                <a:latin typeface="Times New Roman" panose="02020603050405020304" pitchFamily="18" charset="0"/>
                <a:cs typeface="Times New Roman" panose="02020603050405020304" pitchFamily="18" charset="0"/>
              </a:rPr>
              <a:t>v</a:t>
            </a:r>
            <a:r>
              <a:rPr lang="vi-VN" sz="3600" b="1" smtClean="0">
                <a:solidFill>
                  <a:srgbClr val="DED9BE"/>
                </a:solidFill>
                <a:latin typeface="Times New Roman" panose="02020603050405020304" pitchFamily="18" charset="0"/>
                <a:cs typeface="Times New Roman" panose="02020603050405020304" pitchFamily="18" charset="0"/>
              </a:rPr>
              <a:t>iết </a:t>
            </a:r>
            <a:r>
              <a:rPr lang="en-US" sz="3600" b="1" smtClean="0">
                <a:solidFill>
                  <a:srgbClr val="DED9BE"/>
                </a:solidFill>
                <a:latin typeface="Times New Roman" panose="02020603050405020304" pitchFamily="18" charset="0"/>
                <a:cs typeface="Times New Roman" panose="02020603050405020304" pitchFamily="18" charset="0"/>
              </a:rPr>
              <a:t>được đoạn nào </a:t>
            </a:r>
            <a:r>
              <a:rPr lang="vi-VN" sz="3600" b="1" smtClean="0">
                <a:solidFill>
                  <a:srgbClr val="DED9BE"/>
                </a:solidFill>
                <a:latin typeface="Times New Roman" panose="02020603050405020304" pitchFamily="18" charset="0"/>
                <a:cs typeface="Times New Roman" panose="02020603050405020304" pitchFamily="18" charset="0"/>
              </a:rPr>
              <a:t>hoàn </a:t>
            </a:r>
            <a:r>
              <a:rPr lang="vi-VN" sz="3600" b="1">
                <a:solidFill>
                  <a:srgbClr val="DED9BE"/>
                </a:solidFill>
                <a:latin typeface="Times New Roman" panose="02020603050405020304" pitchFamily="18" charset="0"/>
                <a:cs typeface="Times New Roman" panose="02020603050405020304" pitchFamily="18" charset="0"/>
              </a:rPr>
              <a:t>chỉnh. Em hãy giúp bạn viết hoàn chỉnh 4 đoạn văn </a:t>
            </a:r>
            <a:r>
              <a:rPr lang="vi-VN" sz="3600" b="1" smtClean="0">
                <a:solidFill>
                  <a:srgbClr val="DED9BE"/>
                </a:solidFill>
                <a:latin typeface="Times New Roman" panose="02020603050405020304" pitchFamily="18" charset="0"/>
                <a:cs typeface="Times New Roman" panose="02020603050405020304" pitchFamily="18" charset="0"/>
              </a:rPr>
              <a:t>này</a:t>
            </a:r>
            <a:r>
              <a:rPr lang="en-US" sz="3600" b="1">
                <a:solidFill>
                  <a:srgbClr val="DED9BE"/>
                </a:solidFill>
                <a:latin typeface="Times New Roman" panose="02020603050405020304" pitchFamily="18" charset="0"/>
                <a:cs typeface="Times New Roman" panose="02020603050405020304" pitchFamily="18" charset="0"/>
              </a:rPr>
              <a:t> </a:t>
            </a:r>
            <a:r>
              <a:rPr lang="en-US" sz="3600" b="1" smtClean="0">
                <a:solidFill>
                  <a:srgbClr val="DED9BE"/>
                </a:solidFill>
                <a:latin typeface="Times New Roman" panose="02020603050405020304" pitchFamily="18" charset="0"/>
                <a:cs typeface="Times New Roman" panose="02020603050405020304" pitchFamily="18" charset="0"/>
              </a:rPr>
              <a:t>(viết vào chỗ có dấu […])</a:t>
            </a:r>
            <a:endParaRPr lang="en-US" sz="3600" b="1">
              <a:solidFill>
                <a:srgbClr val="DED9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5027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14:presetBounceEnd="36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36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Em </a:t>
            </a:r>
            <a:r>
              <a:rPr lang="vi-VN" sz="3600" b="1">
                <a:solidFill>
                  <a:srgbClr val="2E5C2D"/>
                </a:solidFill>
                <a:latin typeface="Times New Roman" panose="02020603050405020304" pitchFamily="18" charset="0"/>
                <a:cs typeface="Times New Roman" panose="02020603050405020304" pitchFamily="18" charset="0"/>
              </a:rPr>
              <a:t>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97038"/>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2862322"/>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Trong </a:t>
            </a:r>
            <a:r>
              <a:rPr lang="vi-VN" sz="3600" b="1">
                <a:solidFill>
                  <a:srgbClr val="2E5C2D"/>
                </a:solidFill>
                <a:latin typeface="Times New Roman" panose="02020603050405020304" pitchFamily="18" charset="0"/>
                <a:cs typeface="Times New Roman" panose="02020603050405020304" pitchFamily="18" charset="0"/>
              </a:rPr>
              <a:t>vườn nhà em, bà em trồng nhiều loại cây ăn quả khác nhau. Em 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27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3416320"/>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Nhìn </a:t>
            </a:r>
            <a:r>
              <a:rPr lang="vi-VN" sz="36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a:t>
            </a:r>
            <a:r>
              <a:rPr lang="vi-VN" sz="3600" b="1" smtClean="0">
                <a:solidFill>
                  <a:srgbClr val="2E5C2D"/>
                </a:solidFill>
                <a:latin typeface="Times New Roman" panose="02020603050405020304" pitchFamily="18" charset="0"/>
                <a:cs typeface="Times New Roman" panose="02020603050405020304" pitchFamily="18" charset="0"/>
              </a:rPr>
              <a:t>bụi</a:t>
            </a:r>
            <a:r>
              <a:rPr lang="en-US" sz="3600" b="1" smtClean="0">
                <a:solidFill>
                  <a:srgbClr val="2E5C2D"/>
                </a:solidFill>
                <a:latin typeface="Times New Roman" panose="02020603050405020304" pitchFamily="18" charset="0"/>
                <a:cs typeface="Times New Roman" panose="02020603050405020304" pitchFamily="18" charset="0"/>
              </a:rPr>
              <a:t>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54875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038995"/>
            <a:ext cx="6759906" cy="4524315"/>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Cây </a:t>
            </a:r>
            <a:r>
              <a:rPr lang="vi-VN" sz="36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xanh </a:t>
            </a:r>
            <a:r>
              <a:rPr lang="en-US" sz="3600" b="1" smtClean="0">
                <a:solidFill>
                  <a:srgbClr val="2E5C2D"/>
                </a:solidFill>
                <a:latin typeface="Times New Roman" panose="02020603050405020304" pitchFamily="18" charset="0"/>
                <a:cs typeface="Times New Roman" panose="02020603050405020304" pitchFamily="18" charset="0"/>
              </a:rPr>
              <a:t>mát, nhạt dần.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63141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777659"/>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có ích như thế nên bà em thường xuyên chăm bón cho chuối </a:t>
            </a:r>
            <a:r>
              <a:rPr lang="vi-VN" sz="3600" b="1" smtClean="0">
                <a:solidFill>
                  <a:srgbClr val="2E5C2D"/>
                </a:solidFill>
                <a:latin typeface="Times New Roman" panose="02020603050405020304" pitchFamily="18" charset="0"/>
                <a:cs typeface="Times New Roman" panose="02020603050405020304" pitchFamily="18" charset="0"/>
              </a:rPr>
              <a:t>tốt</a:t>
            </a:r>
            <a:r>
              <a:rPr lang="en-US" sz="3600" b="1" smtClean="0">
                <a:solidFill>
                  <a:srgbClr val="2E5C2D"/>
                </a:solidFill>
                <a:latin typeface="Times New Roman" panose="02020603050405020304" pitchFamily="18" charset="0"/>
                <a:cs typeface="Times New Roman" panose="02020603050405020304" pitchFamily="18" charset="0"/>
              </a:rPr>
              <a:t> 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4559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831" y="1556229"/>
            <a:ext cx="5070338" cy="3064645"/>
          </a:xfrm>
          <a:prstGeom prst="rect">
            <a:avLst/>
          </a:prstGeom>
        </p:spPr>
      </p:pic>
    </p:spTree>
    <p:extLst>
      <p:ext uri="{BB962C8B-B14F-4D97-AF65-F5344CB8AC3E}">
        <p14:creationId xmlns:p14="http://schemas.microsoft.com/office/powerpoint/2010/main" val="125082506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523" y="2206646"/>
            <a:ext cx="6754953" cy="2444708"/>
          </a:xfrm>
          <a:prstGeom prst="rect">
            <a:avLst/>
          </a:prstGeom>
        </p:spPr>
      </p:pic>
    </p:spTree>
    <p:extLst>
      <p:ext uri="{BB962C8B-B14F-4D97-AF65-F5344CB8AC3E}">
        <p14:creationId xmlns:p14="http://schemas.microsoft.com/office/powerpoint/2010/main" val="12280761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0" y="281303"/>
            <a:ext cx="1219200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432715" y="1471766"/>
            <a:ext cx="3860996" cy="3347434"/>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6" y="1413710"/>
              <a:ext cx="4054642" cy="4030580"/>
              <a:chOff x="4030578"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8" y="1431759"/>
                <a:ext cx="4054642" cy="4006515"/>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26" name="Rectangle 25"/>
          <p:cNvSpPr/>
          <p:nvPr/>
        </p:nvSpPr>
        <p:spPr>
          <a:xfrm>
            <a:off x="841621" y="2846286"/>
            <a:ext cx="1422561" cy="461665"/>
          </a:xfrm>
          <a:prstGeom prst="rect">
            <a:avLst/>
          </a:prstGeom>
        </p:spPr>
        <p:txBody>
          <a:bodyPr wrap="square">
            <a:spAutoFit/>
          </a:bodyPr>
          <a:lstStyle/>
          <a:p>
            <a:r>
              <a:rPr lang="en-US" sz="24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24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72619" y="451943"/>
            <a:ext cx="9219381" cy="6124754"/>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Nhìn </a:t>
            </a:r>
            <a:r>
              <a:rPr lang="vi-VN" sz="28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bụi. Cây chuối lớn nhất bụi này chính là cây mẹ, mấy cây nhỏ đứng quanh nó chính là các cây con. Ở một bụi chuối bao giờ cũng chỉ có cây mẹ trổ hoa, ra buồng. Buồng chuối dài có tới mười nải. Buồng chuối nặng khiến cuống của nó cong xuống. Những nải ở đầu buồng chuối có quả nhỏ hơn, càng lên phía trên, về phía cuống chuối các quả chuối càng lớn hơn. Sợ buồng chuối nặng làm cây </a:t>
            </a:r>
            <a:r>
              <a:rPr lang="vi-VN" sz="2800" b="1" smtClean="0">
                <a:solidFill>
                  <a:srgbClr val="2E5C2D"/>
                </a:solidFill>
                <a:latin typeface="Times New Roman" panose="02020603050405020304" pitchFamily="18" charset="0"/>
                <a:cs typeface="Times New Roman" panose="02020603050405020304" pitchFamily="18" charset="0"/>
              </a:rPr>
              <a:t>g</a:t>
            </a:r>
            <a:r>
              <a:rPr lang="en-US" sz="2800" b="1" smtClean="0">
                <a:solidFill>
                  <a:srgbClr val="2E5C2D"/>
                </a:solidFill>
                <a:latin typeface="Times New Roman" panose="02020603050405020304" pitchFamily="18" charset="0"/>
                <a:cs typeface="Times New Roman" panose="02020603050405020304" pitchFamily="18" charset="0"/>
              </a:rPr>
              <a:t>ã</a:t>
            </a:r>
            <a:r>
              <a:rPr lang="vi-VN" sz="2800" b="1" smtClean="0">
                <a:solidFill>
                  <a:srgbClr val="2E5C2D"/>
                </a:solidFill>
                <a:latin typeface="Times New Roman" panose="02020603050405020304" pitchFamily="18" charset="0"/>
                <a:cs typeface="Times New Roman" panose="02020603050405020304" pitchFamily="18" charset="0"/>
              </a:rPr>
              <a:t>y</a:t>
            </a:r>
            <a:r>
              <a:rPr lang="vi-VN" sz="2800" b="1">
                <a:solidFill>
                  <a:srgbClr val="2E5C2D"/>
                </a:solidFill>
                <a:latin typeface="Times New Roman" panose="02020603050405020304" pitchFamily="18" charset="0"/>
                <a:cs typeface="Times New Roman" panose="02020603050405020304" pitchFamily="18" charset="0"/>
              </a:rPr>
              <a:t>, bố em phải làm một chiếc nạng tre chống nó lên. Khi chuối đã già, bố em chặt cuống đem cả buồng về rồi lại cắt ra thành từng nải đặt vào vại ủ lá giấm cho chín.</a:t>
            </a:r>
          </a:p>
          <a:p>
            <a:pPr algn="just"/>
            <a:endParaRPr lang="vi-VN" sz="2800" b="1">
              <a:solidFill>
                <a:srgbClr val="2E5C2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08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652538" y="582067"/>
            <a:ext cx="7219421" cy="5693866"/>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Cây </a:t>
            </a:r>
            <a:r>
              <a:rPr lang="vi-VN" sz="28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a:t>
            </a:r>
            <a:r>
              <a:rPr lang="vi-VN" sz="2800" b="1" smtClean="0">
                <a:solidFill>
                  <a:srgbClr val="2E5C2D"/>
                </a:solidFill>
                <a:latin typeface="Times New Roman" panose="02020603050405020304" pitchFamily="18" charset="0"/>
                <a:cs typeface="Times New Roman" panose="02020603050405020304" pitchFamily="18" charset="0"/>
              </a:rPr>
              <a:t>xanh</a:t>
            </a:r>
            <a:r>
              <a:rPr lang="en-US" sz="2800" b="1" smtClean="0">
                <a:solidFill>
                  <a:srgbClr val="2E5C2D"/>
                </a:solidFill>
                <a:latin typeface="Times New Roman" panose="02020603050405020304" pitchFamily="18" charset="0"/>
                <a:cs typeface="Times New Roman" panose="02020603050405020304" pitchFamily="18" charset="0"/>
              </a:rPr>
              <a:t> mát, nhạt dần</a:t>
            </a:r>
            <a:r>
              <a:rPr lang="vi-VN" sz="2800" b="1" smtClean="0">
                <a:solidFill>
                  <a:srgbClr val="2E5C2D"/>
                </a:solidFill>
                <a:latin typeface="Times New Roman" panose="02020603050405020304" pitchFamily="18" charset="0"/>
                <a:cs typeface="Times New Roman" panose="02020603050405020304" pitchFamily="18" charset="0"/>
              </a:rPr>
              <a:t>. </a:t>
            </a:r>
            <a:r>
              <a:rPr lang="vi-VN" sz="2800" b="1">
                <a:solidFill>
                  <a:srgbClr val="2E5C2D"/>
                </a:solidFill>
                <a:latin typeface="Times New Roman" panose="02020603050405020304" pitchFamily="18" charset="0"/>
                <a:cs typeface="Times New Roman" panose="02020603050405020304" pitchFamily="18" charset="0"/>
              </a:rPr>
              <a:t>Tuy nhiên cây chuối đã chật buồng để lại cũng chẳng có ích gì, vì mỗi cây chuối chỉ trổ buồng có một lần. Bởi thế bố em đã chặt cây chuối già xuống lấy thân của nó đem về băm nhỏ ra cho vào nồi cám heo. Có làm như thế thì các cây con mới có thể mọc lên xanh tốt và khỏe mạnh và năm sau sẽ lại có một cây con trưởng thành trổ hoa ra buồng</a:t>
            </a:r>
            <a:r>
              <a:rPr lang="vi-VN" sz="2800" b="1" smtClean="0">
                <a:solidFill>
                  <a:srgbClr val="2E5C2D"/>
                </a:solidFill>
                <a:latin typeface="Times New Roman" panose="02020603050405020304" pitchFamily="18" charset="0"/>
                <a:cs typeface="Times New Roman" panose="02020603050405020304" pitchFamily="18" charset="0"/>
              </a:rPr>
              <a:t>.</a:t>
            </a:r>
            <a:endParaRPr lang="en-US" sz="28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8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512739"/>
            <a:ext cx="6759906" cy="6186309"/>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chín là một loại trái cây ăn rất thơm ngon lại chứa nhiều chất dinh dưỡng tốt cho cơ thể. Nếu nhiều chuối chín, người ta có thể đem phơi khô hoặc sấy ăn cũng rất ngon. Chuối còn có thể xuất khẩu ra nước ngoài thu về ngoại tệ. Chuối có ích như thế nên bà em thường xuyên chăm bón cho chuối tốt </a:t>
            </a:r>
            <a:r>
              <a:rPr lang="en-US" sz="3600" b="1" smtClean="0">
                <a:solidFill>
                  <a:srgbClr val="2E5C2D"/>
                </a:solidFill>
                <a:latin typeface="Times New Roman" panose="02020603050405020304" pitchFamily="18" charset="0"/>
                <a:cs typeface="Times New Roman" panose="02020603050405020304" pitchFamily="18" charset="0"/>
              </a:rPr>
              <a:t>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a:p>
            <a:pPr algn="just"/>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14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797" y="2206646"/>
            <a:ext cx="5096404" cy="2444708"/>
          </a:xfrm>
          <a:prstGeom prst="rect">
            <a:avLst/>
          </a:prstGeom>
        </p:spPr>
      </p:pic>
    </p:spTree>
    <p:extLst>
      <p:ext uri="{BB962C8B-B14F-4D97-AF65-F5344CB8AC3E}">
        <p14:creationId xmlns:p14="http://schemas.microsoft.com/office/powerpoint/2010/main" val="41359430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2ACE61B7-F4CA-4C8E-A24D-7E8006C00ED5}"/>
              </a:ext>
            </a:extLst>
          </p:cNvPr>
          <p:cNvGrpSpPr/>
          <p:nvPr/>
        </p:nvGrpSpPr>
        <p:grpSpPr>
          <a:xfrm>
            <a:off x="1411312" y="3658813"/>
            <a:ext cx="222632" cy="195900"/>
            <a:chOff x="1408659" y="4399010"/>
            <a:chExt cx="361762" cy="318324"/>
          </a:xfrm>
        </p:grpSpPr>
        <p:sp>
          <p:nvSpPr>
            <p:cNvPr id="153" name="Freeform 6">
              <a:extLst>
                <a:ext uri="{FF2B5EF4-FFF2-40B4-BE49-F238E27FC236}">
                  <a16:creationId xmlns:a16="http://schemas.microsoft.com/office/drawing/2014/main" id="{71339775-357E-48B1-A162-98BEA2A19F71}"/>
                </a:ext>
              </a:extLst>
            </p:cNvPr>
            <p:cNvSpPr>
              <a:spLocks noEditPoints="1"/>
            </p:cNvSpPr>
            <p:nvPr/>
          </p:nvSpPr>
          <p:spPr bwMode="auto">
            <a:xfrm rot="20700000">
              <a:off x="1491301" y="4437578"/>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4" name="Freeform 6">
              <a:extLst>
                <a:ext uri="{FF2B5EF4-FFF2-40B4-BE49-F238E27FC236}">
                  <a16:creationId xmlns:a16="http://schemas.microsoft.com/office/drawing/2014/main" id="{1CAE7945-19A9-44CC-9077-0BDB49161A87}"/>
                </a:ext>
              </a:extLst>
            </p:cNvPr>
            <p:cNvSpPr>
              <a:spLocks noEditPoints="1"/>
            </p:cNvSpPr>
            <p:nvPr/>
          </p:nvSpPr>
          <p:spPr bwMode="auto">
            <a:xfrm rot="20700000">
              <a:off x="1408659" y="4399010"/>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3" name="Group 142">
            <a:extLst>
              <a:ext uri="{FF2B5EF4-FFF2-40B4-BE49-F238E27FC236}">
                <a16:creationId xmlns:a16="http://schemas.microsoft.com/office/drawing/2014/main" id="{16C13CF6-0F9C-489B-B584-7CEA65E2A886}"/>
              </a:ext>
            </a:extLst>
          </p:cNvPr>
          <p:cNvGrpSpPr/>
          <p:nvPr/>
        </p:nvGrpSpPr>
        <p:grpSpPr>
          <a:xfrm>
            <a:off x="10595413" y="5842315"/>
            <a:ext cx="282079" cy="224469"/>
            <a:chOff x="1038205" y="2662798"/>
            <a:chExt cx="431383" cy="343280"/>
          </a:xfrm>
        </p:grpSpPr>
        <p:sp>
          <p:nvSpPr>
            <p:cNvPr id="144" name="Freeform 8">
              <a:extLst>
                <a:ext uri="{FF2B5EF4-FFF2-40B4-BE49-F238E27FC236}">
                  <a16:creationId xmlns:a16="http://schemas.microsoft.com/office/drawing/2014/main" id="{8057B70B-F0F0-48DF-A724-7BB81B9B388C}"/>
                </a:ext>
              </a:extLst>
            </p:cNvPr>
            <p:cNvSpPr>
              <a:spLocks noEditPoints="1"/>
            </p:cNvSpPr>
            <p:nvPr/>
          </p:nvSpPr>
          <p:spPr bwMode="auto">
            <a:xfrm rot="19800000">
              <a:off x="1120847" y="2701366"/>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Freeform 8">
              <a:extLst>
                <a:ext uri="{FF2B5EF4-FFF2-40B4-BE49-F238E27FC236}">
                  <a16:creationId xmlns:a16="http://schemas.microsoft.com/office/drawing/2014/main" id="{5CD14754-8C8A-429D-94C7-D2F77E762ABA}"/>
                </a:ext>
              </a:extLst>
            </p:cNvPr>
            <p:cNvSpPr>
              <a:spLocks noEditPoints="1"/>
            </p:cNvSpPr>
            <p:nvPr/>
          </p:nvSpPr>
          <p:spPr bwMode="auto">
            <a:xfrm rot="19800000">
              <a:off x="1038205" y="2662798"/>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9" name="Group 148">
            <a:extLst>
              <a:ext uri="{FF2B5EF4-FFF2-40B4-BE49-F238E27FC236}">
                <a16:creationId xmlns:a16="http://schemas.microsoft.com/office/drawing/2014/main" id="{74A56FE2-C98E-4F4D-9C28-647AF3CCA9F0}"/>
              </a:ext>
            </a:extLst>
          </p:cNvPr>
          <p:cNvGrpSpPr/>
          <p:nvPr/>
        </p:nvGrpSpPr>
        <p:grpSpPr>
          <a:xfrm>
            <a:off x="9040786" y="4942472"/>
            <a:ext cx="168220" cy="439422"/>
            <a:chOff x="454918" y="2338868"/>
            <a:chExt cx="133573" cy="348917"/>
          </a:xfrm>
        </p:grpSpPr>
        <p:sp>
          <p:nvSpPr>
            <p:cNvPr id="150" name="Freeform 5">
              <a:extLst>
                <a:ext uri="{FF2B5EF4-FFF2-40B4-BE49-F238E27FC236}">
                  <a16:creationId xmlns:a16="http://schemas.microsoft.com/office/drawing/2014/main" id="{E64DDFB9-E077-4451-A819-0E16AFBC8CF2}"/>
                </a:ext>
              </a:extLst>
            </p:cNvPr>
            <p:cNvSpPr>
              <a:spLocks/>
            </p:cNvSpPr>
            <p:nvPr/>
          </p:nvSpPr>
          <p:spPr bwMode="auto">
            <a:xfrm rot="19800000">
              <a:off x="537560" y="2377435"/>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1" name="Freeform 5">
              <a:extLst>
                <a:ext uri="{FF2B5EF4-FFF2-40B4-BE49-F238E27FC236}">
                  <a16:creationId xmlns:a16="http://schemas.microsoft.com/office/drawing/2014/main" id="{6D01B5C2-3DCE-494D-8854-DD0873EA9788}"/>
                </a:ext>
              </a:extLst>
            </p:cNvPr>
            <p:cNvSpPr>
              <a:spLocks/>
            </p:cNvSpPr>
            <p:nvPr/>
          </p:nvSpPr>
          <p:spPr bwMode="auto">
            <a:xfrm rot="19800000">
              <a:off x="454918" y="2338868"/>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w="1905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58" name="Group 157">
            <a:extLst>
              <a:ext uri="{FF2B5EF4-FFF2-40B4-BE49-F238E27FC236}">
                <a16:creationId xmlns:a16="http://schemas.microsoft.com/office/drawing/2014/main" id="{BACA085C-CBAD-4C62-90C5-522C264BF9C0}"/>
              </a:ext>
            </a:extLst>
          </p:cNvPr>
          <p:cNvGrpSpPr/>
          <p:nvPr/>
        </p:nvGrpSpPr>
        <p:grpSpPr>
          <a:xfrm>
            <a:off x="11364103" y="1089397"/>
            <a:ext cx="198924" cy="155118"/>
            <a:chOff x="1453368" y="1325519"/>
            <a:chExt cx="198924" cy="155118"/>
          </a:xfrm>
        </p:grpSpPr>
        <p:sp>
          <p:nvSpPr>
            <p:cNvPr id="159" name="Freeform 9">
              <a:extLst>
                <a:ext uri="{FF2B5EF4-FFF2-40B4-BE49-F238E27FC236}">
                  <a16:creationId xmlns:a16="http://schemas.microsoft.com/office/drawing/2014/main" id="{E6BA721A-5C7B-4F1D-A9F5-AF048C13DD51}"/>
                </a:ext>
              </a:extLst>
            </p:cNvPr>
            <p:cNvSpPr>
              <a:spLocks noEditPoints="1"/>
            </p:cNvSpPr>
            <p:nvPr/>
          </p:nvSpPr>
          <p:spPr bwMode="auto">
            <a:xfrm>
              <a:off x="1536010" y="1364087"/>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sp>
          <p:nvSpPr>
            <p:cNvPr id="160" name="Freeform 9">
              <a:extLst>
                <a:ext uri="{FF2B5EF4-FFF2-40B4-BE49-F238E27FC236}">
                  <a16:creationId xmlns:a16="http://schemas.microsoft.com/office/drawing/2014/main" id="{1A2184FA-252D-4DE6-A451-DD211F705A3D}"/>
                </a:ext>
              </a:extLst>
            </p:cNvPr>
            <p:cNvSpPr>
              <a:spLocks noEditPoints="1"/>
            </p:cNvSpPr>
            <p:nvPr/>
          </p:nvSpPr>
          <p:spPr bwMode="auto">
            <a:xfrm>
              <a:off x="1453368" y="1325519"/>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w="1905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grpSp>
      <p:sp>
        <p:nvSpPr>
          <p:cNvPr id="161" name="Freeform 5">
            <a:extLst>
              <a:ext uri="{FF2B5EF4-FFF2-40B4-BE49-F238E27FC236}">
                <a16:creationId xmlns:a16="http://schemas.microsoft.com/office/drawing/2014/main" id="{0E062E95-73D5-49D2-9295-42CA1E34281F}"/>
              </a:ext>
            </a:extLst>
          </p:cNvPr>
          <p:cNvSpPr>
            <a:spLocks/>
          </p:cNvSpPr>
          <p:nvPr/>
        </p:nvSpPr>
        <p:spPr bwMode="auto">
          <a:xfrm rot="20700000">
            <a:off x="9815272" y="2220886"/>
            <a:ext cx="686079" cy="766098"/>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4"/>
          </a:solidFill>
          <a:ln>
            <a:noFill/>
          </a:ln>
          <a:effectLst>
            <a:outerShdw blurRad="406400" dist="38100" dir="5400000" algn="t" rotWithShape="0">
              <a:schemeClr val="accent4">
                <a:lumMod val="75000"/>
                <a:alpha val="7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pic>
        <p:nvPicPr>
          <p:cNvPr id="6" name="图片占位符 5">
            <a:extLst>
              <a:ext uri="{FF2B5EF4-FFF2-40B4-BE49-F238E27FC236}">
                <a16:creationId xmlns:a16="http://schemas.microsoft.com/office/drawing/2014/main" id="{608B7408-2648-4E7C-9D25-98CD7787B9E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 b="1"/>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439" y="904117"/>
            <a:ext cx="10622280" cy="5939783"/>
          </a:xfrm>
          <a:prstGeom prst="rect">
            <a:avLst/>
          </a:prstGeom>
        </p:spPr>
      </p:pic>
    </p:spTree>
    <p:extLst>
      <p:ext uri="{BB962C8B-B14F-4D97-AF65-F5344CB8AC3E}">
        <p14:creationId xmlns:p14="http://schemas.microsoft.com/office/powerpoint/2010/main" val="393686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164" y="2206646"/>
            <a:ext cx="6209670" cy="2444708"/>
          </a:xfrm>
          <a:prstGeom prst="rect">
            <a:avLst/>
          </a:prstGeom>
        </p:spPr>
      </p:pic>
    </p:spTree>
    <p:extLst>
      <p:ext uri="{BB962C8B-B14F-4D97-AF65-F5344CB8AC3E}">
        <p14:creationId xmlns:p14="http://schemas.microsoft.com/office/powerpoint/2010/main" val="34156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D36851C-F140-4B01-B78B-955FAD39C131}"/>
              </a:ext>
            </a:extLst>
          </p:cNvPr>
          <p:cNvSpPr/>
          <p:nvPr/>
        </p:nvSpPr>
        <p:spPr>
          <a:xfrm>
            <a:off x="6767488" y="0"/>
            <a:ext cx="5424513" cy="5747813"/>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a:gradFill>
            <a:gsLst>
              <a:gs pos="0">
                <a:schemeClr val="accent1">
                  <a:alpha val="70000"/>
                </a:schemeClr>
              </a:gs>
              <a:gs pos="100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图片占位符 12">
            <a:extLst>
              <a:ext uri="{FF2B5EF4-FFF2-40B4-BE49-F238E27FC236}">
                <a16:creationId xmlns:a16="http://schemas.microsoft.com/office/drawing/2014/main" id="{60166A9B-2B27-4504-8CD2-D6E5A7D6A22A}"/>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6767513" y="0"/>
            <a:ext cx="5424487" cy="5748338"/>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2" y="113796"/>
            <a:ext cx="5864860" cy="3158002"/>
          </a:xfrm>
          <a:prstGeom prst="rect">
            <a:avLst/>
          </a:prstGeom>
        </p:spPr>
      </p:pic>
    </p:spTree>
    <p:extLst>
      <p:ext uri="{BB962C8B-B14F-4D97-AF65-F5344CB8AC3E}">
        <p14:creationId xmlns:p14="http://schemas.microsoft.com/office/powerpoint/2010/main" val="29042354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858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9464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666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21"/>
            <a:ext cx="12192000" cy="8297333"/>
          </a:xfrm>
          <a:prstGeom prst="rect">
            <a:avLst/>
          </a:prstGeom>
        </p:spPr>
      </p:pic>
    </p:spTree>
    <p:extLst>
      <p:ext uri="{BB962C8B-B14F-4D97-AF65-F5344CB8AC3E}">
        <p14:creationId xmlns:p14="http://schemas.microsoft.com/office/powerpoint/2010/main" val="275959214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1893" cy="68580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87330" y="210627"/>
            <a:ext cx="11818941" cy="6647373"/>
          </a:xfrm>
          <a:prstGeom prst="rect">
            <a:avLst/>
          </a:prstGeom>
        </p:spPr>
      </p:pic>
    </p:spTree>
    <p:extLst>
      <p:ext uri="{BB962C8B-B14F-4D97-AF65-F5344CB8AC3E}">
        <p14:creationId xmlns:p14="http://schemas.microsoft.com/office/powerpoint/2010/main" val="24483748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548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293</TotalTime>
  <Words>2624</Words>
  <Application>Microsoft Office PowerPoint</Application>
  <PresentationFormat>Widescreen</PresentationFormat>
  <Paragraphs>79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#9Slide05 SVNKitten</vt:lpstr>
      <vt:lpstr>Arial</vt:lpstr>
      <vt:lpstr>等线</vt:lpstr>
      <vt:lpstr>等线 Light</vt:lpstr>
      <vt:lpstr>Segoe UI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陈 西</dc:creator>
  <cp:keywords>Thy Tho</cp:keywords>
  <cp:lastModifiedBy>LENOVO</cp:lastModifiedBy>
  <cp:revision>56</cp:revision>
  <dcterms:created xsi:type="dcterms:W3CDTF">2019-05-31T05:49:47Z</dcterms:created>
  <dcterms:modified xsi:type="dcterms:W3CDTF">2022-02-13T08:01:07Z</dcterms:modified>
  <cp:version>J04</cp:version>
</cp:coreProperties>
</file>