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3"/>
  </p:notesMasterIdLst>
  <p:sldIdLst>
    <p:sldId id="2007577518" r:id="rId4"/>
    <p:sldId id="269" r:id="rId5"/>
    <p:sldId id="2007577520" r:id="rId6"/>
    <p:sldId id="2007577521" r:id="rId7"/>
    <p:sldId id="2007577522" r:id="rId8"/>
    <p:sldId id="2007577523" r:id="rId9"/>
    <p:sldId id="2007577544" r:id="rId10"/>
    <p:sldId id="2007577550" r:id="rId11"/>
    <p:sldId id="266" r:id="rId12"/>
    <p:sldId id="2007577517" r:id="rId13"/>
    <p:sldId id="2007577545" r:id="rId14"/>
    <p:sldId id="2007577519" r:id="rId15"/>
    <p:sldId id="2007577526" r:id="rId16"/>
    <p:sldId id="2007577546" r:id="rId17"/>
    <p:sldId id="2007577524" r:id="rId18"/>
    <p:sldId id="2007577531" r:id="rId19"/>
    <p:sldId id="2007577535" r:id="rId20"/>
    <p:sldId id="2007577534" r:id="rId21"/>
    <p:sldId id="2007577533" r:id="rId22"/>
    <p:sldId id="2007577532" r:id="rId23"/>
    <p:sldId id="2007577536" r:id="rId24"/>
    <p:sldId id="2007577537" r:id="rId25"/>
    <p:sldId id="2007577547" r:id="rId26"/>
    <p:sldId id="2007577539" r:id="rId27"/>
    <p:sldId id="2007577548" r:id="rId28"/>
    <p:sldId id="2007577541" r:id="rId29"/>
    <p:sldId id="2007577549" r:id="rId30"/>
    <p:sldId id="2007577542" r:id="rId31"/>
    <p:sldId id="2007577552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Ciel Cadena" panose="02000503000000020004" pitchFamily="2" charset="0"/>
      <p:bold r:id="rId43"/>
    </p:embeddedFont>
    <p:embeddedFont>
      <p:font typeface="Lato Light" panose="020F0502020204030203" pitchFamily="34" charset="0"/>
      <p:regular r:id="rId44"/>
    </p:embeddedFont>
    <p:embeddedFont>
      <p:font typeface="Lato Regular" panose="020F0502020204030203" pitchFamily="34" charset="0"/>
      <p:regular r:id="rId45"/>
    </p:embeddedFont>
    <p:embeddedFont>
      <p:font typeface="UTM A&amp;S Graceland" panose="02040603050506020204" pitchFamily="18" charset="0"/>
      <p:regular r:id="rId46"/>
    </p:embeddedFont>
    <p:embeddedFont>
      <p:font typeface="UTM Caviar" panose="02040603050506020204" pitchFamily="18" charset="0"/>
      <p:regular r:id="rId47"/>
    </p:embeddedFont>
    <p:embeddedFont>
      <p:font typeface="UTM Gradoo" panose="02040603050506020204" pitchFamily="18" charset="0"/>
      <p:regular r:id="rId48"/>
    </p:embeddedFont>
    <p:embeddedFont>
      <p:font typeface="UTM Loko" panose="02040603050506020204" pitchFamily="18" charset="0"/>
      <p:regular r:id="rId49"/>
    </p:embeddedFont>
    <p:embeddedFont>
      <p:font typeface="UTM Showcard" panose="02040603050506020204" pitchFamily="18" charset="0"/>
      <p:regular r:id="rId50"/>
    </p:embeddedFont>
    <p:embeddedFont>
      <p:font typeface="UTM Spring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94634"/>
  </p:normalViewPr>
  <p:slideViewPr>
    <p:cSldViewPr snapToGrid="0">
      <p:cViewPr>
        <p:scale>
          <a:sx n="14" d="100"/>
          <a:sy n="14" d="100"/>
        </p:scale>
        <p:origin x="3130" y="14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6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4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87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5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5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6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9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86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3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25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hyperlink" Target="https://www.facebook.com/teamKTUTS" TargetMode="Externa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9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2E065-B890-472F-A37F-C716E9F3445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A8F46-BA5A-4D34-954F-A91E52948D1F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0548C-9ACF-4700-AE4E-84D1BFF61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82C690-AF10-4626-8E7D-E088DEFCA8E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C29A-45DC-45D6-AE4D-8B2D2ECF98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1B5D-9965-4003-8A77-B7DDFE0ED801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758661" y="98862"/>
            <a:ext cx="46746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CCB55-2102-4AB8-A777-10A5F3C63F19}"/>
              </a:ext>
            </a:extLst>
          </p:cNvPr>
          <p:cNvGrpSpPr/>
          <p:nvPr/>
        </p:nvGrpSpPr>
        <p:grpSpPr>
          <a:xfrm>
            <a:off x="2436835" y="2901159"/>
            <a:ext cx="8298504" cy="1692982"/>
            <a:chOff x="-457200" y="5107327"/>
            <a:chExt cx="10591800" cy="22563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22BFEB-45B5-4E03-B2F3-EF167AC9AC75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D99F138-C40C-47D5-8021-9D7932CAF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B7252FD-5953-44BA-9EBA-32D495086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07DFF-2C2B-4990-8163-492284C3D112}"/>
                </a:ext>
              </a:extLst>
            </p:cNvPr>
            <p:cNvSpPr txBox="1"/>
            <p:nvPr/>
          </p:nvSpPr>
          <p:spPr>
            <a:xfrm>
              <a:off x="2393498" y="5107327"/>
              <a:ext cx="6413273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lóe rạng đông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5740461" y="4699533"/>
            <a:ext cx="8298504" cy="1566860"/>
            <a:chOff x="25037" y="5030765"/>
            <a:chExt cx="10591800" cy="20882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70560B-809F-47F5-9CDE-979E59A4B1E1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32" name="Picture 3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299BF05-DCD4-4E44-9144-C3DDBCD39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1F5C6A4-3597-4B35-81FF-C788AB8C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3975952" y="5051074"/>
              <a:ext cx="4514306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thoi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6A5581-EB01-4BA3-AA93-2770F0CE2015}"/>
              </a:ext>
            </a:extLst>
          </p:cNvPr>
          <p:cNvGrpSpPr/>
          <p:nvPr/>
        </p:nvGrpSpPr>
        <p:grpSpPr>
          <a:xfrm>
            <a:off x="-448283" y="1338941"/>
            <a:ext cx="8298504" cy="1582948"/>
            <a:chOff x="-457200" y="5044166"/>
            <a:chExt cx="10591800" cy="21097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9B57CF-1DF4-44BB-8AF4-F9F852555C89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38" name="Picture 3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7C6FE2D-6F6F-44F3-ACE0-267652F9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75F0623-4E24-472E-BFD6-299DE43C6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7FDDC1-F9DF-4D75-9E62-C1F7A38A36D6}"/>
                </a:ext>
              </a:extLst>
            </p:cNvPr>
            <p:cNvSpPr txBox="1"/>
            <p:nvPr/>
          </p:nvSpPr>
          <p:spPr>
            <a:xfrm>
              <a:off x="2920422" y="5044166"/>
              <a:ext cx="6667499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căng buồm 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A2551CB-5328-4A03-914E-1738008AA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3" y="1291572"/>
            <a:ext cx="5714022" cy="3355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240AD-A2FE-4167-A765-C63C02746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5" y="1273094"/>
            <a:ext cx="5878558" cy="33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65566" y="2370896"/>
            <a:ext cx="6202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  <a:endParaRPr lang="en-US" sz="96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E35B813D-AA49-4628-8D27-5537AE8B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595" y="1807380"/>
            <a:ext cx="8528764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4/3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1607BDCE-78EA-4458-A611-2A46C94E0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0221" y="1992810"/>
            <a:ext cx="114300" cy="393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AA0834B8-1693-48F5-843F-5334D7A4C2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5890" y="2914583"/>
            <a:ext cx="1651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09333B03-C6BC-4116-BD6B-1809CFE9A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0363" y="3865855"/>
            <a:ext cx="127000" cy="40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1">
            <a:extLst>
              <a:ext uri="{FF2B5EF4-FFF2-40B4-BE49-F238E27FC236}">
                <a16:creationId xmlns:a16="http://schemas.microsoft.com/office/drawing/2014/main" id="{8D912A5F-21EC-434F-9BDA-E587A2DFD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7371" y="482409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</p:spTree>
    <p:extLst>
      <p:ext uri="{BB962C8B-B14F-4D97-AF65-F5344CB8AC3E}">
        <p14:creationId xmlns:p14="http://schemas.microsoft.com/office/powerpoint/2010/main" val="357724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2/5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434C364D-D103-4E2A-B3A9-C002800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58" y="2301658"/>
            <a:ext cx="8113098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0EB3DA53-486D-4014-9562-BE182F855AB3}"/>
              </a:ext>
            </a:extLst>
          </p:cNvPr>
          <p:cNvGrpSpPr>
            <a:grpSpLocks/>
          </p:cNvGrpSpPr>
          <p:nvPr/>
        </p:nvGrpSpPr>
        <p:grpSpPr bwMode="auto">
          <a:xfrm>
            <a:off x="4534156" y="2454058"/>
            <a:ext cx="228600" cy="457200"/>
            <a:chOff x="1872" y="1248"/>
            <a:chExt cx="144" cy="288"/>
          </a:xfrm>
        </p:grpSpPr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A4F933C5-B693-4C90-BFD2-DD3154003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86B642B-36B4-4719-95DB-85152565D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33">
            <a:extLst>
              <a:ext uri="{FF2B5EF4-FFF2-40B4-BE49-F238E27FC236}">
                <a16:creationId xmlns:a16="http://schemas.microsoft.com/office/drawing/2014/main" id="{786AB452-086F-4D86-B6B9-58D87ADF3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8956" y="3444658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4">
            <a:extLst>
              <a:ext uri="{FF2B5EF4-FFF2-40B4-BE49-F238E27FC236}">
                <a16:creationId xmlns:a16="http://schemas.microsoft.com/office/drawing/2014/main" id="{1C9505F4-6A21-4C47-B0C4-1FE14C530D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756" y="4472129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25445" y="2518405"/>
            <a:ext cx="69698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TÌM HIỂU BÀI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FF642-DE0D-4E75-872D-F9C1D1BCBD11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3D8B-5E7E-43FB-8625-EFAE2FAF66BE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ú vị về những hành trình đánh bắt cá cơm trên biển - Nước Mắm Tĩn">
            <a:extLst>
              <a:ext uri="{FF2B5EF4-FFF2-40B4-BE49-F238E27FC236}">
                <a16:creationId xmlns:a16="http://schemas.microsoft.com/office/drawing/2014/main" id="{109016C5-F1FC-45F4-8D53-3D4FD61B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9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35772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657110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1: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ra khơi lúc nào?</a:t>
            </a:r>
            <a:endParaRPr lang="vi-VN" sz="4800" b="1">
              <a:ln w="0"/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61" y="139307"/>
            <a:ext cx="1734163" cy="2101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685522" y="2374680"/>
            <a:ext cx="4226793" cy="1601405"/>
            <a:chOff x="141895" y="2776947"/>
            <a:chExt cx="4444325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279686" y="2450063"/>
            <a:ext cx="4166729" cy="1607314"/>
            <a:chOff x="5064259" y="2746393"/>
            <a:chExt cx="4381170" cy="16702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pic>
        <p:nvPicPr>
          <p:cNvPr id="6" name="Picture 16" descr="2295939156_8955aa11cd_z">
            <a:extLst>
              <a:ext uri="{FF2B5EF4-FFF2-40B4-BE49-F238E27FC236}">
                <a16:creationId xmlns:a16="http://schemas.microsoft.com/office/drawing/2014/main" id="{A58A42C3-5DB9-4471-B916-985C7708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9" y="1004834"/>
            <a:ext cx="6156088" cy="46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2DC7C-5320-42C7-B94A-FF8DAD6C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935" y="2921168"/>
            <a:ext cx="5419748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kumimoji="0" lang="en-US" sz="2400" i="0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cửa.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756366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2: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trở về vào lúc nào?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225431" y="2516700"/>
            <a:ext cx="4168071" cy="1601405"/>
            <a:chOff x="203639" y="2776947"/>
            <a:chExt cx="4382581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55525" y="2511701"/>
            <a:ext cx="4166729" cy="1529012"/>
            <a:chOff x="5064259" y="2827761"/>
            <a:chExt cx="4381170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1"/>
              <a:ext cx="881020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0AE34F-2753-4A51-8185-644C423D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980758"/>
            <a:ext cx="6571622" cy="4896484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294308B-FD27-407C-9C6E-508C496A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87" y="2882696"/>
            <a:ext cx="5562600" cy="10926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mờ</a:t>
            </a:r>
            <a:r>
              <a:rPr kumimoji="0" lang="en-US" sz="26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lưới kịp trời sáng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đội biển nhô màu mới.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1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n của ta, ta vẫn ra khơi">
            <a:extLst>
              <a:ext uri="{FF2B5EF4-FFF2-40B4-BE49-F238E27FC236}">
                <a16:creationId xmlns:a16="http://schemas.microsoft.com/office/drawing/2014/main" id="{ABA28F0E-81A8-4AC5-84D3-E8FB7D8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98" y="865751"/>
            <a:ext cx="7905486" cy="48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B0BDE955-4B44-45D6-BE24-8D1FAAB61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90" y="509892"/>
            <a:ext cx="4727349" cy="2560361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F16E8090-CA4D-453D-BC20-E3CB8E4BF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26" y="825751"/>
            <a:ext cx="4421789" cy="2631687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D69411F7-76D5-4A7D-A838-CF5087CB9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5" y="2670135"/>
            <a:ext cx="4727349" cy="3016983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73989076-E45F-4947-9618-D9ED7E3C8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98" y="3066747"/>
            <a:ext cx="4488409" cy="301698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5BD1CA2-17C1-4596-80A9-051BF016F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54" y="251376"/>
            <a:ext cx="3400216" cy="587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3: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huy hoàng của biển.</a:t>
            </a:r>
          </a:p>
        </p:txBody>
      </p:sp>
      <p:pic>
        <p:nvPicPr>
          <p:cNvPr id="18" name="Picture 27" descr="1277945245_28834_13-binh-minh-tren-bien-ly-nhon_7743">
            <a:extLst>
              <a:ext uri="{FF2B5EF4-FFF2-40B4-BE49-F238E27FC236}">
                <a16:creationId xmlns:a16="http://schemas.microsoft.com/office/drawing/2014/main" id="{51CED084-B7AA-41DD-91E3-FA2FC3A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" y="2391525"/>
            <a:ext cx="4470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8684F3C5-41F1-40E3-8C1C-760B576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83" y="2391525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9101E2-4E4E-45E2-B3C1-03A1F3BC33AB}"/>
              </a:ext>
            </a:extLst>
          </p:cNvPr>
          <p:cNvSpPr/>
          <p:nvPr/>
        </p:nvSpPr>
        <p:spPr>
          <a:xfrm>
            <a:off x="6844883" y="5503738"/>
            <a:ext cx="46736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100" b="1" dirty="0"/>
              <a:t>Mặt trời </a:t>
            </a:r>
            <a:r>
              <a:rPr lang="vi-VN" sz="2100" b="1" dirty="0">
                <a:solidFill>
                  <a:srgbClr val="FF0000"/>
                </a:solidFill>
              </a:rPr>
              <a:t>đội</a:t>
            </a:r>
            <a:r>
              <a:rPr lang="vi-VN" sz="2100" b="1" dirty="0"/>
              <a:t> biển nhô màu mới</a:t>
            </a:r>
          </a:p>
          <a:p>
            <a:pPr algn="just"/>
            <a:r>
              <a:rPr lang="vi-VN" sz="2100" b="1" dirty="0"/>
              <a:t>Mắt cá </a:t>
            </a:r>
            <a:r>
              <a:rPr lang="vi-VN" sz="2100" b="1" dirty="0">
                <a:solidFill>
                  <a:srgbClr val="FF0000"/>
                </a:solidFill>
              </a:rPr>
              <a:t>huy hoàng </a:t>
            </a:r>
            <a:r>
              <a:rPr lang="vi-VN" sz="2100" b="1" dirty="0"/>
              <a:t>muôn dặm phơi.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62F2D6A-20DA-444C-A6C2-865A2CE8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74" y="5503738"/>
            <a:ext cx="44958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100" b="1" dirty="0"/>
              <a:t>Mặt trời xuống biển như </a:t>
            </a:r>
            <a:r>
              <a:rPr lang="vi-VN" sz="2100" b="1" dirty="0">
                <a:solidFill>
                  <a:srgbClr val="FF0000"/>
                </a:solidFill>
              </a:rPr>
              <a:t>hòn lửa</a:t>
            </a:r>
          </a:p>
          <a:p>
            <a:pPr algn="just"/>
            <a:r>
              <a:rPr lang="vi-VN" sz="2100" b="1" dirty="0"/>
              <a:t>Sóng đã </a:t>
            </a:r>
            <a:r>
              <a:rPr lang="vi-VN" sz="2100" b="1" dirty="0">
                <a:solidFill>
                  <a:srgbClr val="FF0000"/>
                </a:solidFill>
              </a:rPr>
              <a:t>cài then</a:t>
            </a:r>
            <a:r>
              <a:rPr lang="vi-VN" sz="2100" b="1" dirty="0"/>
              <a:t>, đêm </a:t>
            </a:r>
            <a:r>
              <a:rPr lang="vi-VN" sz="2100" b="1" dirty="0">
                <a:solidFill>
                  <a:srgbClr val="FF0000"/>
                </a:solidFill>
              </a:rPr>
              <a:t>sập cửa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2F94986-E1B3-4160-9891-2C1C1BFCB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916" y="5873070"/>
            <a:ext cx="1396721" cy="1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>
            <a:extLst>
              <a:ext uri="{FF2B5EF4-FFF2-40B4-BE49-F238E27FC236}">
                <a16:creationId xmlns:a16="http://schemas.microsoft.com/office/drawing/2014/main" id="{817D27AD-EB65-435C-B2F1-46488E14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97" y="2753725"/>
            <a:ext cx="70866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hát căng buồm cùng gió khơi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rằng: cá bạc Biển Đông lặng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kéo xoăn tay chum cá nặng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chạy đua cùng mặt trời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4: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của người dân lao động.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1F497BF6-C963-4E80-A939-B5F51227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2555016"/>
            <a:ext cx="5000673" cy="33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6">
            <a:extLst>
              <a:ext uri="{FF2B5EF4-FFF2-40B4-BE49-F238E27FC236}">
                <a16:creationId xmlns:a16="http://schemas.microsoft.com/office/drawing/2014/main" id="{161A7E9C-81EC-4982-BDD4-3ABFF696D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268591"/>
            <a:ext cx="3374571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2" name="Line 27">
            <a:extLst>
              <a:ext uri="{FF2B5EF4-FFF2-40B4-BE49-F238E27FC236}">
                <a16:creationId xmlns:a16="http://schemas.microsoft.com/office/drawing/2014/main" id="{0CC87355-3367-441F-807F-60BB41811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913833"/>
            <a:ext cx="609600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F1AD8B38-2F05-4821-94C5-C9D12B66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90" y="4573004"/>
            <a:ext cx="210910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70B9B4F8-1D89-4F08-AAEC-CA8FD76F1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5253478"/>
            <a:ext cx="388075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3EA9CC52-48A1-4242-B454-469ABD56B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17938"/>
            <a:ext cx="2554649" cy="18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6" y="1911186"/>
            <a:ext cx="8129116" cy="388741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Bài thơ ca ngợi </a:t>
            </a:r>
            <a:r>
              <a:rPr lang="en-US" sz="4800" b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 đẹp huy hoàng của biển, vẻ đẹp của những người lao động trên biển.</a:t>
            </a:r>
            <a:endParaRPr lang="en-US" sz="4800">
              <a:solidFill>
                <a:srgbClr val="C00000"/>
              </a:solidFill>
              <a:latin typeface="UTM Cavia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3107197" y="576936"/>
            <a:ext cx="52020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 dung bài thơ</a:t>
            </a: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7" y="301558"/>
            <a:ext cx="4864311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74817" y="1880168"/>
            <a:ext cx="58272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DIỄN CẢM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E92E-C9FA-4583-A7B5-D738D7D04C7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31D84-C78C-462F-AF39-526A61278CD9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2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716448" y="-18097"/>
            <a:ext cx="67469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28575">
                  <a:noFill/>
                </a:ln>
                <a:solidFill>
                  <a:srgbClr val="002060"/>
                </a:solidFill>
                <a:latin typeface="UTM A&amp;S Graceland" panose="02040603050506020204" pitchFamily="18" charset="0"/>
              </a:rPr>
              <a:t>Luyện đọc diễn cảm</a:t>
            </a:r>
            <a:endParaRPr lang="en-US" sz="8000" b="0" cap="none" spc="0">
              <a:ln w="28575">
                <a:noFill/>
              </a:ln>
              <a:solidFill>
                <a:srgbClr val="002060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4" y="4944757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7" y="4979360"/>
            <a:ext cx="1110462" cy="1194375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0BAAC9F2-4724-4F1F-91DB-B084B08F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0" y="1342172"/>
            <a:ext cx="5595026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then,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2CD800-9610-4E3B-B295-8EF4444BD9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2477" y="1342172"/>
            <a:ext cx="119381" cy="43137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8E28E99-DAD0-41EF-AC0B-0E28E350C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1355" y="2642996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D6FC093-67D6-42B8-A8AC-8FD3CA09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1171" y="325018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64D8025-874D-4CD1-AB05-29449285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80" y="3804385"/>
            <a:ext cx="5864044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1B64911-16CB-42A1-94B0-EE235EAA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3840" y="3809249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34791F9-DEC4-484E-BC54-BB66CF294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5520" y="447520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87543C0-D7E1-4FE2-92B3-4FBDC29AC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3952" y="516094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D6CBE62-437A-48C6-8015-35DA7E21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074" y="576011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14">
            <a:extLst>
              <a:ext uri="{FF2B5EF4-FFF2-40B4-BE49-F238E27FC236}">
                <a16:creationId xmlns:a16="http://schemas.microsoft.com/office/drawing/2014/main" id="{2FFD1A6D-8DD7-4968-979F-B1C92D151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124140" y="110694"/>
            <a:ext cx="3894440" cy="33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2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70253" y="1880168"/>
            <a:ext cx="66363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</a:p>
          <a:p>
            <a:pPr algn="ctr"/>
            <a:r>
              <a:rPr lang="en-US" sz="90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THUỘC LÒNG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98A-0375-4BB7-8178-4296098B7E3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86098-DE79-4E6F-BE84-DEC17B352174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271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4D9915EB-09A8-4FE2-8CCA-5C2FB99B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187" y="1010683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như</a:t>
            </a:r>
            <a:endParaRPr lang="en-US" sz="2000" b="1" dirty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A10BBC37-B8A2-4C8C-AF99-C3CCA5D9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217" y="100719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hòn lửa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31F3F03B-E447-43C6-95FE-8B531E37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57" y="131541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đã cài then,</a:t>
            </a:r>
          </a:p>
        </p:txBody>
      </p:sp>
      <p:sp>
        <p:nvSpPr>
          <p:cNvPr id="82" name="Text Box 5">
            <a:extLst>
              <a:ext uri="{FF2B5EF4-FFF2-40B4-BE49-F238E27FC236}">
                <a16:creationId xmlns:a16="http://schemas.microsoft.com/office/drawing/2014/main" id="{29F04A65-E319-4739-8F2C-19EE2DAB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82" y="13360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sập cửa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0E843AC1-E1C7-46CA-A31E-3560A50F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16805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 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59826136-B598-4615-A984-C073651B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02813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            căng buồm cùng</a:t>
            </a:r>
          </a:p>
        </p:txBody>
      </p:sp>
      <p:sp>
        <p:nvSpPr>
          <p:cNvPr id="85" name="Text Box 8">
            <a:extLst>
              <a:ext uri="{FF2B5EF4-FFF2-40B4-BE49-F238E27FC236}">
                <a16:creationId xmlns:a16="http://schemas.microsoft.com/office/drawing/2014/main" id="{6D896DCF-E68B-4246-B379-140432A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57" y="20869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gió khơi.</a:t>
            </a:r>
          </a:p>
        </p:txBody>
      </p:sp>
      <p:sp>
        <p:nvSpPr>
          <p:cNvPr id="86" name="Text Box 48">
            <a:extLst>
              <a:ext uri="{FF2B5EF4-FFF2-40B4-BE49-F238E27FC236}">
                <a16:creationId xmlns:a16="http://schemas.microsoft.com/office/drawing/2014/main" id="{0E4A10BA-E7FC-4663-9E21-53452B30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6" y="13360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Sóng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Text Box 49">
            <a:extLst>
              <a:ext uri="{FF2B5EF4-FFF2-40B4-BE49-F238E27FC236}">
                <a16:creationId xmlns:a16="http://schemas.microsoft.com/office/drawing/2014/main" id="{E15E1191-3060-4D50-B940-F369CE95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57" y="16805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đánh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cá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lại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29A4555A-1F48-48C0-800C-D2A3A0A8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57" y="16932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khơi,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F52E3E92-8C94-436C-B88E-462797F9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57" y="1002746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xuống biển</a:t>
            </a:r>
          </a:p>
        </p:txBody>
      </p:sp>
      <p:sp>
        <p:nvSpPr>
          <p:cNvPr id="90" name="Text Box 73">
            <a:extLst>
              <a:ext uri="{FF2B5EF4-FFF2-40B4-BE49-F238E27FC236}">
                <a16:creationId xmlns:a16="http://schemas.microsoft.com/office/drawing/2014/main" id="{BEA7510A-1431-417E-BD97-9648F83C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2102813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91" name="Text Box 75">
            <a:extLst>
              <a:ext uri="{FF2B5EF4-FFF2-40B4-BE49-F238E27FC236}">
                <a16:creationId xmlns:a16="http://schemas.microsoft.com/office/drawing/2014/main" id="{1A178283-223D-4936-9ADF-0DBD920A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2909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Hát rằng</a:t>
            </a:r>
          </a:p>
        </p:txBody>
      </p:sp>
      <p:sp>
        <p:nvSpPr>
          <p:cNvPr id="92" name="Text Box 76">
            <a:extLst>
              <a:ext uri="{FF2B5EF4-FFF2-40B4-BE49-F238E27FC236}">
                <a16:creationId xmlns:a16="http://schemas.microsoft.com/office/drawing/2014/main" id="{16EA0E2E-683F-46E2-9F91-AE2C1E04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657" y="2909263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bạc</a:t>
            </a:r>
          </a:p>
        </p:txBody>
      </p:sp>
      <p:sp>
        <p:nvSpPr>
          <p:cNvPr id="93" name="Text Box 77">
            <a:extLst>
              <a:ext uri="{FF2B5EF4-FFF2-40B4-BE49-F238E27FC236}">
                <a16:creationId xmlns:a16="http://schemas.microsoft.com/office/drawing/2014/main" id="{564814E2-03EE-4B69-ABCC-68EFBD1F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57" y="29251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lặng,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14E44661-7880-4182-8C80-3CB5D067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57" y="2909263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Biển Đông </a:t>
            </a:r>
          </a:p>
        </p:txBody>
      </p:sp>
      <p:sp>
        <p:nvSpPr>
          <p:cNvPr id="95" name="Text Box 79">
            <a:extLst>
              <a:ext uri="{FF2B5EF4-FFF2-40B4-BE49-F238E27FC236}">
                <a16:creationId xmlns:a16="http://schemas.microsoft.com/office/drawing/2014/main" id="{AB023AC7-CCED-4613-B986-F204F965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33442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thu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6" name="Text Box 80">
            <a:extLst>
              <a:ext uri="{FF2B5EF4-FFF2-40B4-BE49-F238E27FC236}">
                <a16:creationId xmlns:a16="http://schemas.microsoft.com/office/drawing/2014/main" id="{BEE6CAF4-43B4-4CF9-B298-E6046900D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757" y="3345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 Đông</a:t>
            </a:r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0EF93446-EC03-4F65-9D5E-FB7E0943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57" y="33458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đoàn thoi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A8CD11DE-47ED-40BB-B335-A9328206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376333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ngày </a:t>
            </a:r>
          </a:p>
        </p:txBody>
      </p:sp>
      <p:sp>
        <p:nvSpPr>
          <p:cNvPr id="99" name="Text Box 83">
            <a:extLst>
              <a:ext uri="{FF2B5EF4-FFF2-40B4-BE49-F238E27FC236}">
                <a16:creationId xmlns:a16="http://schemas.microsoft.com/office/drawing/2014/main" id="{1D0EECFA-BE50-4906-B2E6-CEF8D0DB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157" y="37633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dệt biển</a:t>
            </a:r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5A76DD02-A5C1-40EC-B3CE-88983AE3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657" y="3760163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luồng 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3BC819B0-FFAF-4033-B907-78658392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10" y="376651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sáng </a:t>
            </a:r>
          </a:p>
        </p:txBody>
      </p:sp>
      <p:sp>
        <p:nvSpPr>
          <p:cNvPr id="102" name="Text Box 86">
            <a:extLst>
              <a:ext uri="{FF2B5EF4-FFF2-40B4-BE49-F238E27FC236}">
                <a16:creationId xmlns:a16="http://schemas.microsoft.com/office/drawing/2014/main" id="{18C66C2E-2F00-420E-8B26-E26491AC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41570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Đến</a:t>
            </a:r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0747AACB-52F7-4B65-9A16-04E8BF9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157" y="414433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dệt lưới ta,</a:t>
            </a:r>
          </a:p>
        </p:txBody>
      </p:sp>
      <p:sp>
        <p:nvSpPr>
          <p:cNvPr id="104" name="Text Box 88">
            <a:extLst>
              <a:ext uri="{FF2B5EF4-FFF2-40B4-BE49-F238E27FC236}">
                <a16:creationId xmlns:a16="http://schemas.microsoft.com/office/drawing/2014/main" id="{49C0D827-03C4-437F-8DEB-4EE1295F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957" y="4144338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cá</a:t>
            </a:r>
          </a:p>
        </p:txBody>
      </p:sp>
      <p:sp>
        <p:nvSpPr>
          <p:cNvPr id="105" name="Text Box 89">
            <a:extLst>
              <a:ext uri="{FF2B5EF4-FFF2-40B4-BE49-F238E27FC236}">
                <a16:creationId xmlns:a16="http://schemas.microsoft.com/office/drawing/2014/main" id="{5926BF96-9D62-4DCA-BBFE-A70CC164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7" y="4144338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ơi!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97210077-9407-4175-AE75-67DF9DAD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357" y="496666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 hát</a:t>
            </a:r>
          </a:p>
        </p:txBody>
      </p:sp>
      <p:sp>
        <p:nvSpPr>
          <p:cNvPr id="107" name="Text Box 91">
            <a:extLst>
              <a:ext uri="{FF2B5EF4-FFF2-40B4-BE49-F238E27FC236}">
                <a16:creationId xmlns:a16="http://schemas.microsoft.com/office/drawing/2014/main" id="{AD6F8816-048A-4FF1-988E-8A3F92A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657" y="496507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bài ca</a:t>
            </a:r>
          </a:p>
        </p:txBody>
      </p:sp>
      <p:sp>
        <p:nvSpPr>
          <p:cNvPr id="108" name="Text Box 92">
            <a:extLst>
              <a:ext uri="{FF2B5EF4-FFF2-40B4-BE49-F238E27FC236}">
                <a16:creationId xmlns:a16="http://schemas.microsoft.com/office/drawing/2014/main" id="{77C5483E-58D6-4711-A345-4CFC7C2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7" y="4966663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gọi cá</a:t>
            </a:r>
          </a:p>
        </p:txBody>
      </p:sp>
      <p:sp>
        <p:nvSpPr>
          <p:cNvPr id="109" name="Text Box 93">
            <a:extLst>
              <a:ext uri="{FF2B5EF4-FFF2-40B4-BE49-F238E27FC236}">
                <a16:creationId xmlns:a16="http://schemas.microsoft.com/office/drawing/2014/main" id="{54974440-AC2E-4FD1-877C-E8F8BA7A4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57" y="4963488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vào,</a:t>
            </a:r>
          </a:p>
        </p:txBody>
      </p:sp>
      <p:sp>
        <p:nvSpPr>
          <p:cNvPr id="110" name="Text Box 94">
            <a:extLst>
              <a:ext uri="{FF2B5EF4-FFF2-40B4-BE49-F238E27FC236}">
                <a16:creationId xmlns:a16="http://schemas.microsoft.com/office/drawing/2014/main" id="{94BFB19F-E2B3-4CF1-A586-68A8C7C6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5373063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Gõ thuyền</a:t>
            </a:r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FF0C004D-0485-4A16-91B7-3A251706E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957" y="53730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đã có nhịp </a:t>
            </a:r>
          </a:p>
        </p:txBody>
      </p:sp>
      <p:sp>
        <p:nvSpPr>
          <p:cNvPr id="112" name="Rectangle 96">
            <a:extLst>
              <a:ext uri="{FF2B5EF4-FFF2-40B4-BE49-F238E27FC236}">
                <a16:creationId xmlns:a16="http://schemas.microsoft.com/office/drawing/2014/main" id="{E6E3F120-77EE-4750-8FF1-F4834500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057" y="5373063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trăng cao,</a:t>
            </a:r>
          </a:p>
        </p:txBody>
      </p:sp>
      <p:sp>
        <p:nvSpPr>
          <p:cNvPr id="113" name="Rectangle 97">
            <a:extLst>
              <a:ext uri="{FF2B5EF4-FFF2-40B4-BE49-F238E27FC236}">
                <a16:creationId xmlns:a16="http://schemas.microsoft.com/office/drawing/2014/main" id="{0166B1FC-D245-4884-83B0-03F7CF5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045" y="5766763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14" name="Rectangle 98">
            <a:extLst>
              <a:ext uri="{FF2B5EF4-FFF2-40B4-BE49-F238E27FC236}">
                <a16:creationId xmlns:a16="http://schemas.microsoft.com/office/drawing/2014/main" id="{D12FDF3F-601E-47C9-A38D-ACEDBC08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20" y="5754063"/>
            <a:ext cx="128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cho ta cá</a:t>
            </a:r>
          </a:p>
        </p:txBody>
      </p:sp>
      <p:sp>
        <p:nvSpPr>
          <p:cNvPr id="115" name="Rectangle 99">
            <a:extLst>
              <a:ext uri="{FF2B5EF4-FFF2-40B4-BE49-F238E27FC236}">
                <a16:creationId xmlns:a16="http://schemas.microsoft.com/office/drawing/2014/main" id="{708D5B78-2C07-4233-91B4-E8977497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557" y="5750888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lòng mẹ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64B92BFF-B024-433D-B356-8D3044D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457" y="6185863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Nuôi lớn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17" name="Rectangle 101">
            <a:extLst>
              <a:ext uri="{FF2B5EF4-FFF2-40B4-BE49-F238E27FC236}">
                <a16:creationId xmlns:a16="http://schemas.microsoft.com/office/drawing/2014/main" id="{4A63069A-06C0-4D33-87AC-89975654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57" y="6173163"/>
            <a:ext cx="102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đời 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8" name="Rectangle 102">
            <a:extLst>
              <a:ext uri="{FF2B5EF4-FFF2-40B4-BE49-F238E27FC236}">
                <a16:creationId xmlns:a16="http://schemas.microsoft.com/office/drawing/2014/main" id="{2366AF78-DCB3-4A1F-B0CB-FC764ADC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257" y="61731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tự buổi nào.</a:t>
            </a:r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FEFF0042-E289-4686-9643-D2363AB6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136" y="1944629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Sao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73861CC0-7439-4836-ACED-BFA600BE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36" y="1931929"/>
            <a:ext cx="174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mờ kéo lưới</a:t>
            </a:r>
          </a:p>
        </p:txBody>
      </p:sp>
      <p:sp>
        <p:nvSpPr>
          <p:cNvPr id="121" name="Rectangle 105">
            <a:extLst>
              <a:ext uri="{FF2B5EF4-FFF2-40B4-BE49-F238E27FC236}">
                <a16:creationId xmlns:a16="http://schemas.microsoft.com/office/drawing/2014/main" id="{757E2A81-FDE7-4F58-A8F6-F2CC6D4A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261" y="1919229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kịp trời sáng</a:t>
            </a:r>
          </a:p>
        </p:txBody>
      </p:sp>
      <p:sp>
        <p:nvSpPr>
          <p:cNvPr id="122" name="Rectangle 108">
            <a:extLst>
              <a:ext uri="{FF2B5EF4-FFF2-40B4-BE49-F238E27FC236}">
                <a16:creationId xmlns:a16="http://schemas.microsoft.com/office/drawing/2014/main" id="{51512209-638A-4917-8332-6B6652E8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436" y="2335154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3" name="Rectangle 109">
            <a:extLst>
              <a:ext uri="{FF2B5EF4-FFF2-40B4-BE49-F238E27FC236}">
                <a16:creationId xmlns:a16="http://schemas.microsoft.com/office/drawing/2014/main" id="{8BAE7107-2F4E-405B-A115-FA7E672A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186" y="2303404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chùm cá nặng</a:t>
            </a:r>
          </a:p>
        </p:txBody>
      </p:sp>
      <p:sp>
        <p:nvSpPr>
          <p:cNvPr id="124" name="Rectangle 110">
            <a:extLst>
              <a:ext uri="{FF2B5EF4-FFF2-40B4-BE49-F238E27FC236}">
                <a16:creationId xmlns:a16="http://schemas.microsoft.com/office/drawing/2014/main" id="{3AD511BE-BC05-43FE-AED3-FD674BA2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536" y="2335154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kéo xoăn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07ADDAB-AE0E-4265-9BA1-1C04B360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74" y="2322454"/>
            <a:ext cx="55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tay</a:t>
            </a:r>
          </a:p>
        </p:txBody>
      </p:sp>
      <p:sp>
        <p:nvSpPr>
          <p:cNvPr id="126" name="Rectangle 112">
            <a:extLst>
              <a:ext uri="{FF2B5EF4-FFF2-40B4-BE49-F238E27FC236}">
                <a16:creationId xmlns:a16="http://schemas.microsoft.com/office/drawing/2014/main" id="{CCB7606B-82F7-49F3-AC70-2D1283FD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99" y="2744729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Vảy bạc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7" name="Rectangle 113">
            <a:extLst>
              <a:ext uri="{FF2B5EF4-FFF2-40B4-BE49-F238E27FC236}">
                <a16:creationId xmlns:a16="http://schemas.microsoft.com/office/drawing/2014/main" id="{78EDC11A-A238-4CCD-82F9-D9C8B934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624" y="2757429"/>
            <a:ext cx="1890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đuôi vàng lóe</a:t>
            </a:r>
          </a:p>
        </p:txBody>
      </p:sp>
      <p:sp>
        <p:nvSpPr>
          <p:cNvPr id="128" name="Rectangle 114">
            <a:extLst>
              <a:ext uri="{FF2B5EF4-FFF2-40B4-BE49-F238E27FC236}">
                <a16:creationId xmlns:a16="http://schemas.microsoft.com/office/drawing/2014/main" id="{9301D6FF-407D-430E-A7BC-4549143D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574" y="2757429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rạng đông</a:t>
            </a:r>
          </a:p>
        </p:txBody>
      </p:sp>
      <p:sp>
        <p:nvSpPr>
          <p:cNvPr id="129" name="Rectangle 115">
            <a:extLst>
              <a:ext uri="{FF2B5EF4-FFF2-40B4-BE49-F238E27FC236}">
                <a16:creationId xmlns:a16="http://schemas.microsoft.com/office/drawing/2014/main" id="{6853967B-3BAC-4436-AD5F-3D1BF437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61" y="3141604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Lưới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24E75AE0-A42A-4B20-BA69-0CB2292C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74" y="3141604"/>
            <a:ext cx="182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xếp buồm lên</a:t>
            </a: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62A5B87D-D4BB-4E34-A6A8-FD4BA42E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6" y="3138429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đón           hồng.</a:t>
            </a:r>
          </a:p>
        </p:txBody>
      </p:sp>
      <p:sp>
        <p:nvSpPr>
          <p:cNvPr id="132" name="Rectangle 118">
            <a:extLst>
              <a:ext uri="{FF2B5EF4-FFF2-40B4-BE49-F238E27FC236}">
                <a16:creationId xmlns:a16="http://schemas.microsoft.com/office/drawing/2014/main" id="{11D962F6-D26C-47D7-95A0-78545EFB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36" y="3128904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nắng</a:t>
            </a: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A883E523-2A7B-4E33-8E51-3C035269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11" y="3886142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134" name="Rectangle 121">
            <a:extLst>
              <a:ext uri="{FF2B5EF4-FFF2-40B4-BE49-F238E27FC236}">
                <a16:creationId xmlns:a16="http://schemas.microsoft.com/office/drawing/2014/main" id="{71399F08-5C75-40DB-AA98-06CD1221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461" y="3884554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căng buồm với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      </a:t>
            </a: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993E5222-E9AF-4B4A-9B3B-22A2615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511" y="4281429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</a:t>
            </a:r>
          </a:p>
        </p:txBody>
      </p:sp>
      <p:sp>
        <p:nvSpPr>
          <p:cNvPr id="136" name="Rectangle 123">
            <a:extLst>
              <a:ext uri="{FF2B5EF4-FFF2-40B4-BE49-F238E27FC236}">
                <a16:creationId xmlns:a16="http://schemas.microsoft.com/office/drawing/2014/main" id="{3CD99867-C84C-44BB-A736-5C7B3011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711" y="4281429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chạy đua cùng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3D2C4AAD-E1F4-40EE-9C4B-3F74CE7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324" y="4281429"/>
            <a:ext cx="120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trời,</a:t>
            </a:r>
          </a:p>
        </p:txBody>
      </p:sp>
      <p:sp>
        <p:nvSpPr>
          <p:cNvPr id="138" name="Rectangle 125">
            <a:extLst>
              <a:ext uri="{FF2B5EF4-FFF2-40B4-BE49-F238E27FC236}">
                <a16:creationId xmlns:a16="http://schemas.microsoft.com/office/drawing/2014/main" id="{E751AD45-9F51-46F7-A0B9-3D870891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561" y="4678304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</a:t>
            </a:r>
          </a:p>
        </p:txBody>
      </p:sp>
      <p:sp>
        <p:nvSpPr>
          <p:cNvPr id="139" name="Rectangle 126">
            <a:extLst>
              <a:ext uri="{FF2B5EF4-FFF2-40B4-BE49-F238E27FC236}">
                <a16:creationId xmlns:a16="http://schemas.microsoft.com/office/drawing/2014/main" id="{785DF5AF-7F80-4623-BEB3-1843AE9B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324" y="4662429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đội</a:t>
            </a:r>
          </a:p>
        </p:txBody>
      </p:sp>
      <p:sp>
        <p:nvSpPr>
          <p:cNvPr id="140" name="Rectangle 127">
            <a:extLst>
              <a:ext uri="{FF2B5EF4-FFF2-40B4-BE49-F238E27FC236}">
                <a16:creationId xmlns:a16="http://schemas.microsoft.com/office/drawing/2014/main" id="{AE314FD1-E1DD-4D4B-AA41-8EAE8DB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4" y="4662429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41" name="Rectangle 128">
            <a:extLst>
              <a:ext uri="{FF2B5EF4-FFF2-40B4-BE49-F238E27FC236}">
                <a16:creationId xmlns:a16="http://schemas.microsoft.com/office/drawing/2014/main" id="{A190ADF0-A8E2-45EB-96A9-7E042829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11" y="4662429"/>
            <a:ext cx="185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nhô màu mới,</a:t>
            </a:r>
          </a:p>
        </p:txBody>
      </p:sp>
      <p:sp>
        <p:nvSpPr>
          <p:cNvPr id="142" name="Rectangle 129">
            <a:extLst>
              <a:ext uri="{FF2B5EF4-FFF2-40B4-BE49-F238E27FC236}">
                <a16:creationId xmlns:a16="http://schemas.microsoft.com/office/drawing/2014/main" id="{EA1ABA14-CC8D-47D5-B9E3-58557E65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211" y="5103754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Mắt cá</a:t>
            </a:r>
          </a:p>
        </p:txBody>
      </p:sp>
      <p:sp>
        <p:nvSpPr>
          <p:cNvPr id="143" name="Rectangle 130">
            <a:extLst>
              <a:ext uri="{FF2B5EF4-FFF2-40B4-BE49-F238E27FC236}">
                <a16:creationId xmlns:a16="http://schemas.microsoft.com/office/drawing/2014/main" id="{FF6E4BEB-4D68-46F7-82BF-28DB664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36" y="5094229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huy hoàng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44" name="Rectangle 131">
            <a:extLst>
              <a:ext uri="{FF2B5EF4-FFF2-40B4-BE49-F238E27FC236}">
                <a16:creationId xmlns:a16="http://schemas.microsoft.com/office/drawing/2014/main" id="{D039C450-43E1-40F6-95A8-30C17F42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349" y="5078354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dặm phơi.</a:t>
            </a:r>
          </a:p>
        </p:txBody>
      </p:sp>
      <p:sp>
        <p:nvSpPr>
          <p:cNvPr id="145" name="Text Box 132">
            <a:extLst>
              <a:ext uri="{FF2B5EF4-FFF2-40B4-BE49-F238E27FC236}">
                <a16:creationId xmlns:a16="http://schemas.microsoft.com/office/drawing/2014/main" id="{374E143F-8615-4F76-95C8-A98064A1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77" y="5861109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HUY CẬN</a:t>
            </a:r>
          </a:p>
        </p:txBody>
      </p:sp>
      <p:sp>
        <p:nvSpPr>
          <p:cNvPr id="146" name="Rectangle 133">
            <a:extLst>
              <a:ext uri="{FF2B5EF4-FFF2-40B4-BE49-F238E27FC236}">
                <a16:creationId xmlns:a16="http://schemas.microsoft.com/office/drawing/2014/main" id="{50A715FC-6332-4D9F-B59A-C614F39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36" y="3882967"/>
            <a:ext cx="132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gió  khơi,</a:t>
            </a:r>
          </a:p>
        </p:txBody>
      </p:sp>
      <p:sp>
        <p:nvSpPr>
          <p:cNvPr id="147" name="Text Box 135">
            <a:extLst>
              <a:ext uri="{FF2B5EF4-FFF2-40B4-BE49-F238E27FC236}">
                <a16:creationId xmlns:a16="http://schemas.microsoft.com/office/drawing/2014/main" id="{4C01D428-6FCE-4EFD-A5B3-545B2C59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72" y="305773"/>
            <a:ext cx="6577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iCiel Cadena" panose="02000503000000020004" pitchFamily="2" charset="0"/>
              </a:rPr>
              <a:t>ĐOÀN THUYỀN ĐÁNH CÁ</a:t>
            </a:r>
          </a:p>
        </p:txBody>
      </p:sp>
    </p:spTree>
    <p:extLst>
      <p:ext uri="{BB962C8B-B14F-4D97-AF65-F5344CB8AC3E}">
        <p14:creationId xmlns:p14="http://schemas.microsoft.com/office/powerpoint/2010/main" val="3146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0" grpId="1"/>
      <p:bldP spid="141" grpId="0"/>
      <p:bldP spid="142" grpId="0"/>
      <p:bldP spid="143" grpId="0"/>
      <p:bldP spid="144" grpId="0"/>
      <p:bldP spid="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5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1215-6821-4AB8-A565-887C762E5B6C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BE3D0-3129-4C82-96D1-2D59C9738C9A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4328326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9024"/>
            <a:ext cx="11264226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6000" b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Bài thơ ca ngợi điều gì?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99566" y="3236547"/>
            <a:ext cx="10435881" cy="1601405"/>
            <a:chOff x="203639" y="2776947"/>
            <a:chExt cx="10972964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của người dân lao động trên biển.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99566" y="4932688"/>
            <a:ext cx="10408060" cy="1529012"/>
            <a:chOff x="5092101" y="2827761"/>
            <a:chExt cx="10943711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huy hoàng của biển, vẻ đẹp của những người lao động trên biển. 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2101" y="2827761"/>
              <a:ext cx="825337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672619" y="1650689"/>
            <a:ext cx="10535007" cy="1567566"/>
            <a:chOff x="493740" y="4425702"/>
            <a:chExt cx="11077193" cy="16289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7" y="4744591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/>
                </a:rPr>
                <a:t>Vẻ đẹp huy hoàng của biển.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740" y="4425702"/>
              <a:ext cx="972294" cy="109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30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95095" y="237089"/>
            <a:ext cx="10176236" cy="568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1: </a:t>
            </a:r>
          </a:p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những dòng in đậm ở đầu bản tin và cho biết nó có tác dụng gì?</a:t>
            </a:r>
            <a:endParaRPr lang="en-US" sz="5400" dirty="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642442"/>
            <a:ext cx="10176236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2: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vi-VN" sz="5400">
                <a:solidFill>
                  <a:srgbClr val="C00000"/>
                </a:solidFill>
                <a:latin typeface="iCiel Cadena" panose="02000503000000020004" pitchFamily="2" charset="0"/>
              </a:rPr>
              <a:t>“UNICEF Việt Nam … Kiên Giang.”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	Cho biết thiếu nhi hưởng ứng cuộc thi như thế nào?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01C8F5F3-7632-4ECD-884F-5CAD881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162A2D3D-D442-4991-97E9-5332D0737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46" y="-133165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723514" y="257362"/>
            <a:ext cx="10744971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3: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“Chỉ cần điểm qua … 12 tuổi, giải ba”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điều gì cho thấy các em có nhận thức tốt về chủ đề cuộc thi?</a:t>
            </a:r>
          </a:p>
        </p:txBody>
      </p:sp>
    </p:spTree>
    <p:extLst>
      <p:ext uri="{BB962C8B-B14F-4D97-AF65-F5344CB8AC3E}">
        <p14:creationId xmlns:p14="http://schemas.microsoft.com/office/powerpoint/2010/main" val="426646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0"/>
            <a:ext cx="10176236" cy="596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4: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“60 bức tranh … sáng tạo đến bất ngờ”.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những nhận xét nào thể hiện sự đánh giá cao khả năng thẩm mĩ của các em?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804D77A6-FCA4-4F65-AFCE-58C2BB683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79992" y="2370896"/>
            <a:ext cx="6173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6B28B-4A7E-43BA-9DB3-A0587AA8AE05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EF2C8-8595-44AA-99BB-1C9353EAE7AF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975</Words>
  <Application>Microsoft Office PowerPoint</Application>
  <PresentationFormat>Widescreen</PresentationFormat>
  <Paragraphs>219</Paragraphs>
  <Slides>29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UTM A&amp;S Graceland</vt:lpstr>
      <vt:lpstr>Arial</vt:lpstr>
      <vt:lpstr>Times New Roman</vt:lpstr>
      <vt:lpstr>Lato Regular</vt:lpstr>
      <vt:lpstr>Lato Light</vt:lpstr>
      <vt:lpstr>UTM Caviar</vt:lpstr>
      <vt:lpstr>SVN-Rio 2016</vt:lpstr>
      <vt:lpstr>iCiel Cadena</vt:lpstr>
      <vt:lpstr>UTM Spring</vt:lpstr>
      <vt:lpstr>Lato Hairline</vt:lpstr>
      <vt:lpstr>UTM Showcard</vt:lpstr>
      <vt:lpstr>等线</vt:lpstr>
      <vt:lpstr>UTM Gradoo</vt:lpstr>
      <vt:lpstr>等线 Light</vt:lpstr>
      <vt:lpstr>Calibri</vt:lpstr>
      <vt:lpstr>UTM Loko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Nguyen Huu Hieu</cp:lastModifiedBy>
  <cp:revision>148</cp:revision>
  <dcterms:created xsi:type="dcterms:W3CDTF">2017-08-17T00:31:41Z</dcterms:created>
  <dcterms:modified xsi:type="dcterms:W3CDTF">2022-01-23T17:01:42Z</dcterms:modified>
  <cp:version>J04</cp:version>
</cp:coreProperties>
</file>