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0" r:id="rId4"/>
    <p:sldId id="276" r:id="rId5"/>
    <p:sldId id="277" r:id="rId6"/>
    <p:sldId id="278" r:id="rId7"/>
    <p:sldId id="258" r:id="rId8"/>
    <p:sldId id="280" r:id="rId9"/>
    <p:sldId id="281" r:id="rId10"/>
    <p:sldId id="282" r:id="rId11"/>
    <p:sldId id="283" r:id="rId12"/>
    <p:sldId id="284" r:id="rId13"/>
    <p:sldId id="285" r:id="rId14"/>
    <p:sldId id="286" r:id="rId15"/>
    <p:sldId id="257" r:id="rId16"/>
    <p:sldId id="287" r:id="rId17"/>
    <p:sldId id="288" r:id="rId18"/>
    <p:sldId id="289" r:id="rId19"/>
    <p:sldId id="290" r:id="rId20"/>
    <p:sldId id="291" r:id="rId21"/>
    <p:sldId id="292" r:id="rId22"/>
    <p:sldId id="294" r:id="rId23"/>
    <p:sldId id="275" r:id="rId24"/>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UTM A&amp;S Signwriter" panose="02040603050506020204" pitchFamily="18" charset="0"/>
      <p:regular r:id="rId28"/>
    </p:embeddedFont>
    <p:embeddedFont>
      <p:font typeface="UTM Avo" panose="02040603050506020204" pitchFamily="18" charset="0"/>
      <p:regular r:id="rId29"/>
      <p:bold r:id="rId30"/>
      <p:italic r:id="rId31"/>
      <p:boldItalic r:id="rId32"/>
    </p:embeddedFont>
    <p:embeddedFont>
      <p:font typeface="UTM Staccato " panose="02040603050506020204" pitchFamily="18" charset="0"/>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B43"/>
    <a:srgbClr val="D2D0CC"/>
    <a:srgbClr val="651C1A"/>
    <a:srgbClr val="9B2C1B"/>
    <a:srgbClr val="998D81"/>
    <a:srgbClr val="916F55"/>
    <a:srgbClr val="A17C2F"/>
    <a:srgbClr val="FF6774"/>
    <a:srgbClr val="FFEAB0"/>
    <a:srgbClr val="FEB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5" autoAdjust="0"/>
    <p:restoredTop sz="94660"/>
  </p:normalViewPr>
  <p:slideViewPr>
    <p:cSldViewPr snapToGrid="0">
      <p:cViewPr>
        <p:scale>
          <a:sx n="66" d="100"/>
          <a:sy n="66" d="100"/>
        </p:scale>
        <p:origin x="858"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107A1-8D91-4F19-8C49-3616B592E29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ACFFC1-611E-4B78-9162-46F4663290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FAB175A-07F1-4297-ACF1-D9DC0EC721DA}"/>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F32C74A8-842A-4263-873D-918409CFF2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4A18E6-F756-4288-A996-D7F1D26731B6}"/>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347459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9DE8A-3A0F-4F7A-953A-23507EE15F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1BEE3A-7B59-46C0-9357-694C5218524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55DD2F-95C6-4580-8581-3EA9678967DC}"/>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6CFEF092-3032-4049-AAE8-FF57A1DA103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5F7BAE-3857-46FC-A5E9-CACC6C34D479}"/>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12489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02AFA98-C266-4F5A-919A-799BB9E38E5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807F23-8D0D-46A4-B687-4D043BB4E0D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74936E-FCBA-40F2-A47B-8B2CBCC14339}"/>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DE724377-CA2C-455F-872F-63E2F66C2C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36901D-ACDF-4B9D-BF2B-88F8B5031456}"/>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50612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5709EF-388F-42F3-BCA4-0C84390324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55D42C-7E1F-4180-9E41-898FD8505A4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B2A40C-D188-4DA0-AEE4-F32A905D5947}"/>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2DCA09B3-3A55-49A9-9191-CB3FB994694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1C4C1DA-9F32-4137-BA2B-18552A8FC54F}"/>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4043281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2F4DF-40BB-4832-BECE-F154C71515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18E074-A62F-475E-98A8-CE1F211DDA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E82FF87-AA61-4D74-B97D-673B85EEE798}"/>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EB877B29-92EB-4B99-AD19-079E52E401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76DC316-540A-4C83-A2D8-C3F6679448B5}"/>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93857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50D36-0054-4E40-BD96-5364A9A9EB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571F7E-3849-4064-9E62-ED725083BEA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ABD8539-397B-42FD-9CA4-16719866188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D0CF47C-1C76-49C9-9614-CD7D909EE84C}"/>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E82B2ED9-6094-41B2-BBFF-C544F6CB89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886DAF-CEAC-4172-8B6C-DA0416766912}"/>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69217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1265F-4091-446E-BDB0-4208830A6C6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BDBF47C-0158-494B-B350-3F6FD25DAB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3C2D9D-7C87-412A-84CF-14D17B31656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EEE5E4-AE99-4A13-A5F1-0E8EE80709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CEC5CD-EA10-4128-9595-82E6D5BE203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7A6FA6-15D9-4741-972D-9C091BF9FFB8}"/>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8" name="页脚占位符 7">
            <a:extLst>
              <a:ext uri="{FF2B5EF4-FFF2-40B4-BE49-F238E27FC236}">
                <a16:creationId xmlns:a16="http://schemas.microsoft.com/office/drawing/2014/main" id="{6DCA3FAB-54E3-4CCE-B6CE-C6AE9586607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F2D57D-CAB8-435D-886D-0BED4E92AD84}"/>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30843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AC592-FA39-411C-90BA-67D8B14E77B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0F914B-3E1C-4C30-9CDF-96416EE23417}"/>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4" name="页脚占位符 3">
            <a:extLst>
              <a:ext uri="{FF2B5EF4-FFF2-40B4-BE49-F238E27FC236}">
                <a16:creationId xmlns:a16="http://schemas.microsoft.com/office/drawing/2014/main" id="{6F750ACF-6704-4D0B-9668-9357A8B5B9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66C6CE5-9C6B-4A13-BD8A-16CDBC1579A7}"/>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85263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7709E7-2271-43BC-9564-A1F48E7C463B}"/>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3" name="页脚占位符 2">
            <a:extLst>
              <a:ext uri="{FF2B5EF4-FFF2-40B4-BE49-F238E27FC236}">
                <a16:creationId xmlns:a16="http://schemas.microsoft.com/office/drawing/2014/main" id="{5AEF4015-435E-41A2-8984-0DD6CCD0EE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564DF8B-2BA4-43EB-8A8E-E1C321FB0DD4}"/>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92147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431A48-6793-4E63-AEF6-54A180A7FD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EA8B90D-E6C5-40E0-9376-67F934488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2DA1D69-5472-4D75-BE14-5C60040AE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5DA09B-BDF7-41E6-86F9-A202825FCA96}"/>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1C0C52FF-7D77-4057-8F9E-871E9D8DF3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012A79-B940-487C-8447-F9818CC1BE31}"/>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5629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E5E0-F37C-4745-937F-5A150264AC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DDC66DB-B336-41F5-BC7E-5BD01E5D0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A8A8DAB-02C2-4C41-A5A6-7279DF524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FB2E867-D917-40C6-B755-F9AB3F880386}"/>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DE5100C9-0EEA-409A-A888-CE14C9B930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6CDBE3A-5D71-4168-8A86-566154C4B6F9}"/>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46085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5B43"/>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27CCB7-CD3B-4BB4-991D-4F964A48F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FCC64E1-0ACE-41C3-8185-927A1B3AC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810CD7-FC7E-4C1D-99C8-EE7290A77B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3247F46B-6964-4092-A2E7-C93F80C35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F545A3B-FB15-4714-AC86-F53569E992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9CB85-D729-470E-99D1-19FBDB444474}" type="slidenum">
              <a:rPr lang="zh-CN" altLang="en-US" smtClean="0"/>
              <a:t>‹#›</a:t>
            </a:fld>
            <a:endParaRPr lang="zh-CN" altLang="en-US"/>
          </a:p>
        </p:txBody>
      </p:sp>
      <p:sp>
        <p:nvSpPr>
          <p:cNvPr id="7" name="Rectangle 6">
            <a:extLst>
              <a:ext uri="{FF2B5EF4-FFF2-40B4-BE49-F238E27FC236}">
                <a16:creationId xmlns:a16="http://schemas.microsoft.com/office/drawing/2014/main" id="{48811CC3-CD49-4773-A7A4-035DC3B86565}"/>
              </a:ext>
            </a:extLst>
          </p:cNvPr>
          <p:cNvSpPr/>
          <p:nvPr userDrawn="1"/>
        </p:nvSpPr>
        <p:spPr>
          <a:xfrm rot="5400000">
            <a:off x="10856152" y="354840"/>
            <a:ext cx="2210031" cy="461665"/>
          </a:xfrm>
          <a:prstGeom prst="rect">
            <a:avLst/>
          </a:prstGeom>
          <a:noFill/>
        </p:spPr>
        <p:txBody>
          <a:bodyPr wrap="square" lIns="91440" tIns="45720" rIns="91440" bIns="45720">
            <a:spAutoFit/>
          </a:bodyPr>
          <a:lstStyle/>
          <a:p>
            <a:pPr algn="ctr"/>
            <a:r>
              <a:rPr lang="en-US" sz="2400" b="0" cap="none" spc="0">
                <a:ln w="0"/>
                <a:solidFill>
                  <a:srgbClr val="E55B43"/>
                </a:solidFill>
                <a:effectLst>
                  <a:outerShdw blurRad="38100" dist="19050" dir="2700000" algn="tl" rotWithShape="0">
                    <a:schemeClr val="dk1">
                      <a:alpha val="40000"/>
                    </a:schemeClr>
                  </a:outerShdw>
                </a:effectLst>
              </a:rPr>
              <a:t>KTUTS</a:t>
            </a:r>
          </a:p>
        </p:txBody>
      </p:sp>
      <p:pic>
        <p:nvPicPr>
          <p:cNvPr id="13" name="Picture 12" descr="A picture containing diagram&#10;&#10;Description automatically generated">
            <a:extLst>
              <a:ext uri="{FF2B5EF4-FFF2-40B4-BE49-F238E27FC236}">
                <a16:creationId xmlns:a16="http://schemas.microsoft.com/office/drawing/2014/main" id="{4A800380-FD1A-4826-A2D3-0319B2B10E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96924" y="200787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AE9C8CB7-D287-4F67-ADE4-F304498D2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85" y="9301699"/>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54ECB82B-209D-485A-9BE2-CFAF141720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8564CAA-558B-48B1-86DD-BE0CE08E9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421995" y="-12334095"/>
            <a:ext cx="1881378" cy="1625303"/>
          </a:xfrm>
          <a:prstGeom prst="rect">
            <a:avLst/>
          </a:prstGeom>
        </p:spPr>
      </p:pic>
      <p:sp>
        <p:nvSpPr>
          <p:cNvPr id="17" name="TextBox 16">
            <a:extLst>
              <a:ext uri="{FF2B5EF4-FFF2-40B4-BE49-F238E27FC236}">
                <a16:creationId xmlns:a16="http://schemas.microsoft.com/office/drawing/2014/main" id="{A1C967ED-AA66-4E5F-BECD-51991D3CAE0D}"/>
              </a:ext>
            </a:extLst>
          </p:cNvPr>
          <p:cNvSpPr txBox="1"/>
          <p:nvPr userDrawn="1"/>
        </p:nvSpPr>
        <p:spPr>
          <a:xfrm>
            <a:off x="1991475" y="975712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3FA7BD5E-A041-4E2F-84AC-E33E80B164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297497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D2625F-5A7A-46BC-A703-877A3230A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10" name="Group 9"/>
          <p:cNvGrpSpPr/>
          <p:nvPr/>
        </p:nvGrpSpPr>
        <p:grpSpPr>
          <a:xfrm>
            <a:off x="2189364" y="1038185"/>
            <a:ext cx="6082462" cy="3826251"/>
            <a:chOff x="2279011" y="885786"/>
            <a:chExt cx="6082462" cy="3826251"/>
          </a:xfrm>
        </p:grpSpPr>
        <p:sp>
          <p:nvSpPr>
            <p:cNvPr id="15" name="TextBox 14"/>
            <p:cNvSpPr txBox="1"/>
            <p:nvPr/>
          </p:nvSpPr>
          <p:spPr>
            <a:xfrm rot="20966102">
              <a:off x="2279011" y="926385"/>
              <a:ext cx="6016095" cy="3785652"/>
            </a:xfrm>
            <a:prstGeom prst="rect">
              <a:avLst/>
            </a:prstGeom>
            <a:noFill/>
          </p:spPr>
          <p:txBody>
            <a:bodyPr wrap="square" rtlCol="0">
              <a:spAutoFit/>
            </a:bodyPr>
            <a:lstStyle/>
            <a:p>
              <a:pPr algn="ctr"/>
              <a:r>
                <a:rPr lang="en-US" sz="8000" dirty="0">
                  <a:latin typeface="UTM Staccato " panose="02040603050506020204" pitchFamily="18" charset="0"/>
                </a:rPr>
                <a:t>VĂN HỌC </a:t>
              </a:r>
            </a:p>
            <a:p>
              <a:pPr algn="ctr"/>
              <a:r>
                <a:rPr lang="en-US" sz="8000" dirty="0">
                  <a:latin typeface="UTM Staccato " panose="02040603050506020204" pitchFamily="18" charset="0"/>
                </a:rPr>
                <a:t>VÀ KHOA HỌC </a:t>
              </a:r>
            </a:p>
            <a:p>
              <a:pPr algn="ctr"/>
              <a:r>
                <a:rPr lang="en-US" sz="8000" dirty="0">
                  <a:latin typeface="UTM Staccato " panose="02040603050506020204" pitchFamily="18" charset="0"/>
                </a:rPr>
                <a:t>THỜI HẬU LÊ</a:t>
              </a:r>
            </a:p>
          </p:txBody>
        </p:sp>
        <p:sp>
          <p:nvSpPr>
            <p:cNvPr id="19" name="TextBox 18"/>
            <p:cNvSpPr txBox="1"/>
            <p:nvPr/>
          </p:nvSpPr>
          <p:spPr>
            <a:xfrm rot="20966102">
              <a:off x="2345378" y="885786"/>
              <a:ext cx="6016095" cy="3785652"/>
            </a:xfrm>
            <a:prstGeom prst="rect">
              <a:avLst/>
            </a:prstGeom>
            <a:noFill/>
          </p:spPr>
          <p:txBody>
            <a:bodyPr wrap="square" rtlCol="0">
              <a:spAutoFit/>
            </a:bodyPr>
            <a:lstStyle/>
            <a:p>
              <a:pPr algn="ctr"/>
              <a:r>
                <a:rPr lang="en-US" sz="8000" dirty="0">
                  <a:solidFill>
                    <a:schemeClr val="bg1"/>
                  </a:solidFill>
                  <a:latin typeface="UTM Staccato " panose="02040603050506020204" pitchFamily="18" charset="0"/>
                </a:rPr>
                <a:t>VĂN HỌC </a:t>
              </a:r>
            </a:p>
            <a:p>
              <a:pPr algn="ctr"/>
              <a:r>
                <a:rPr lang="en-US" sz="8000" dirty="0">
                  <a:solidFill>
                    <a:schemeClr val="bg1"/>
                  </a:solidFill>
                  <a:latin typeface="UTM Staccato " panose="02040603050506020204" pitchFamily="18" charset="0"/>
                </a:rPr>
                <a:t>VÀ KHOA HỌC </a:t>
              </a:r>
            </a:p>
            <a:p>
              <a:pPr algn="ctr"/>
              <a:r>
                <a:rPr lang="en-US" sz="8000" dirty="0">
                  <a:solidFill>
                    <a:schemeClr val="bg1"/>
                  </a:solidFill>
                  <a:latin typeface="UTM Staccato " panose="02040603050506020204" pitchFamily="18" charset="0"/>
                </a:rPr>
                <a:t>THỜI HẬU LÊ</a:t>
              </a:r>
            </a:p>
          </p:txBody>
        </p:sp>
      </p:grpSp>
      <p:sp>
        <p:nvSpPr>
          <p:cNvPr id="4" name="TextBox 3"/>
          <p:cNvSpPr txBox="1"/>
          <p:nvPr/>
        </p:nvSpPr>
        <p:spPr>
          <a:xfrm rot="20508644">
            <a:off x="1634514" y="1505556"/>
            <a:ext cx="1494691" cy="646331"/>
          </a:xfrm>
          <a:prstGeom prst="rect">
            <a:avLst/>
          </a:prstGeom>
          <a:noFill/>
        </p:spPr>
        <p:txBody>
          <a:bodyPr wrap="square" rtlCol="0">
            <a:spAutoFit/>
          </a:bodyPr>
          <a:lstStyle/>
          <a:p>
            <a:r>
              <a:rPr lang="en-US" sz="3600" b="1" dirty="0">
                <a:latin typeface="UTM A&amp;S Signwriter" panose="02040603050506020204" pitchFamily="18" charset="0"/>
              </a:rPr>
              <a:t>LỊCH SỬ</a:t>
            </a:r>
          </a:p>
        </p:txBody>
      </p:sp>
    </p:spTree>
    <p:extLst>
      <p:ext uri="{BB962C8B-B14F-4D97-AF65-F5344CB8AC3E}">
        <p14:creationId xmlns:p14="http://schemas.microsoft.com/office/powerpoint/2010/main" val="1219053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77074" y="467501"/>
            <a:ext cx="6167566" cy="6124754"/>
          </a:xfrm>
          <a:prstGeom prst="rect">
            <a:avLst/>
          </a:prstGeom>
        </p:spPr>
        <p:txBody>
          <a:bodyPr wrap="square">
            <a:spAutoFit/>
          </a:bodyPr>
          <a:lstStyle/>
          <a:p>
            <a:pPr algn="just"/>
            <a:r>
              <a:rPr lang="en-US" altLang="en-US" sz="2800" dirty="0">
                <a:latin typeface="UTM Avo" panose="02040603050506020204" pitchFamily="18" charset="0"/>
              </a:rPr>
              <a:t>	</a:t>
            </a:r>
            <a:r>
              <a:rPr lang="vi-VN" altLang="en-US" sz="2800" b="1" dirty="0">
                <a:latin typeface="UTM Avo" panose="02040603050506020204" pitchFamily="18" charset="0"/>
              </a:rPr>
              <a:t>Chữ Nôm</a:t>
            </a:r>
            <a:r>
              <a:rPr lang="en-US" altLang="en-US" sz="2800" b="1" dirty="0">
                <a:latin typeface="UTM Avo" panose="02040603050506020204" pitchFamily="18" charset="0"/>
              </a:rPr>
              <a:t>, </a:t>
            </a:r>
            <a:r>
              <a:rPr lang="vi-VN" altLang="en-US" sz="2800" b="1" dirty="0">
                <a:latin typeface="UTM Avo" panose="02040603050506020204" pitchFamily="18" charset="0"/>
              </a:rPr>
              <a:t>còn được gọi là Quốc âm hay Quốc ngữ </a:t>
            </a:r>
            <a:r>
              <a:rPr lang="vi-VN" altLang="en-US" sz="2800" dirty="0">
                <a:latin typeface="UTM Avo" panose="02040603050506020204" pitchFamily="18" charset="0"/>
              </a:rPr>
              <a:t>là loại văn tự ngữ tố - âm tiết dùng để viết tiếng Việt.</a:t>
            </a:r>
            <a:r>
              <a:rPr lang="en-US" altLang="en-US" sz="2800" dirty="0">
                <a:latin typeface="UTM Avo" panose="02040603050506020204" pitchFamily="18" charset="0"/>
              </a:rPr>
              <a:t> </a:t>
            </a:r>
            <a:r>
              <a:rPr lang="vi-VN" altLang="en-US" sz="2800" dirty="0">
                <a:latin typeface="UTM Avo" panose="02040603050506020204" pitchFamily="18" charset="0"/>
              </a:rPr>
              <a:t>Chữ Nôm bắt đầu hình thành và phát triển từ thế kỷ 10 đến thế kỷ 20. Sơ khởi, chữ Nôm thường dùng ghi chép tên người, địa danh, sau đó được dần dần phổ cập, tiến vào sinh hoạt văn hóa của quốc gia. Đối với văn học Việt Nam, chữ Nôm có ý nghĩa đặc biệt quan trọng khi là công cụ xây dựng nền văn học cổ truyền kéo dài nhiều thế kỷ.</a:t>
            </a:r>
            <a:endParaRPr lang="en-US" altLang="en-US" sz="2800" dirty="0">
              <a:latin typeface="UTM Avo"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637" y="589421"/>
            <a:ext cx="4592108" cy="2540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637" y="3341662"/>
            <a:ext cx="2296054" cy="3061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9429930" y="4464075"/>
            <a:ext cx="2296054" cy="1631216"/>
          </a:xfrm>
          <a:prstGeom prst="rect">
            <a:avLst/>
          </a:prstGeom>
        </p:spPr>
        <p:txBody>
          <a:bodyPr wrap="square">
            <a:spAutoFit/>
          </a:bodyPr>
          <a:lstStyle/>
          <a:p>
            <a:r>
              <a:rPr lang="en-US" altLang="en-US" sz="2000" b="1" i="1" dirty="0" err="1">
                <a:latin typeface="UTM Avo" panose="02040603050506020204" pitchFamily="18" charset="0"/>
              </a:rPr>
              <a:t>Truyện</a:t>
            </a:r>
            <a:r>
              <a:rPr lang="en-US" altLang="en-US" sz="2000" b="1" i="1" dirty="0">
                <a:latin typeface="UTM Avo" panose="02040603050506020204" pitchFamily="18" charset="0"/>
              </a:rPr>
              <a:t> </a:t>
            </a:r>
            <a:r>
              <a:rPr lang="en-US" altLang="en-US" sz="2000" b="1" i="1" dirty="0" err="1">
                <a:latin typeface="UTM Avo" panose="02040603050506020204" pitchFamily="18" charset="0"/>
              </a:rPr>
              <a:t>Nôm</a:t>
            </a:r>
            <a:r>
              <a:rPr lang="en-US" altLang="en-US" sz="2000" b="1" i="1" dirty="0">
                <a:latin typeface="UTM Avo" panose="02040603050506020204" pitchFamily="18" charset="0"/>
              </a:rPr>
              <a:t> Phan </a:t>
            </a:r>
            <a:r>
              <a:rPr lang="en-US" altLang="en-US" sz="2000" b="1" i="1" dirty="0" err="1">
                <a:latin typeface="UTM Avo" panose="02040603050506020204" pitchFamily="18" charset="0"/>
              </a:rPr>
              <a:t>Trần</a:t>
            </a:r>
            <a:r>
              <a:rPr lang="en-US" altLang="en-US" sz="2000" b="1" i="1" dirty="0">
                <a:latin typeface="UTM Avo" panose="02040603050506020204" pitchFamily="18" charset="0"/>
              </a:rPr>
              <a:t>, </a:t>
            </a:r>
            <a:r>
              <a:rPr lang="en-US" altLang="en-US" sz="2000" b="1" i="1" dirty="0" err="1">
                <a:latin typeface="UTM Avo" panose="02040603050506020204" pitchFamily="18" charset="0"/>
              </a:rPr>
              <a:t>ấn</a:t>
            </a:r>
            <a:r>
              <a:rPr lang="en-US" altLang="en-US" sz="2000" b="1" i="1" dirty="0">
                <a:latin typeface="UTM Avo" panose="02040603050506020204" pitchFamily="18" charset="0"/>
              </a:rPr>
              <a:t> </a:t>
            </a:r>
            <a:r>
              <a:rPr lang="en-US" altLang="en-US" sz="2000" b="1" i="1" dirty="0" err="1">
                <a:latin typeface="UTM Avo" panose="02040603050506020204" pitchFamily="18" charset="0"/>
              </a:rPr>
              <a:t>bản</a:t>
            </a:r>
            <a:r>
              <a:rPr lang="en-US" altLang="en-US" sz="2000" b="1" i="1" dirty="0">
                <a:latin typeface="UTM Avo" panose="02040603050506020204" pitchFamily="18" charset="0"/>
              </a:rPr>
              <a:t> </a:t>
            </a:r>
            <a:r>
              <a:rPr lang="en-US" altLang="en-US" sz="2000" b="1" i="1" err="1">
                <a:latin typeface="UTM Avo" panose="02040603050506020204" pitchFamily="18" charset="0"/>
              </a:rPr>
              <a:t>Nhâm</a:t>
            </a:r>
            <a:r>
              <a:rPr lang="en-US" altLang="en-US" sz="2000" b="1" i="1">
                <a:latin typeface="UTM Avo" panose="02040603050506020204" pitchFamily="18" charset="0"/>
              </a:rPr>
              <a:t> </a:t>
            </a:r>
            <a:r>
              <a:rPr lang="en-US" altLang="en-US" sz="2000" b="1" i="1" dirty="0">
                <a:latin typeface="UTM Avo" panose="02040603050506020204" pitchFamily="18" charset="0"/>
              </a:rPr>
              <a:t>D</a:t>
            </a:r>
            <a:r>
              <a:rPr lang="en-US" altLang="en-US" sz="2000" b="1" i="1">
                <a:latin typeface="UTM Avo" panose="02040603050506020204" pitchFamily="18" charset="0"/>
              </a:rPr>
              <a:t>ần </a:t>
            </a:r>
            <a:r>
              <a:rPr lang="en-US" altLang="en-US" sz="2000" b="1" i="1" dirty="0">
                <a:latin typeface="UTM Avo" panose="02040603050506020204" pitchFamily="18" charset="0"/>
              </a:rPr>
              <a:t>(1902) </a:t>
            </a:r>
            <a:r>
              <a:rPr lang="en-US" altLang="en-US" sz="2000" b="1" i="1" dirty="0" err="1">
                <a:latin typeface="UTM Avo" panose="02040603050506020204" pitchFamily="18" charset="0"/>
              </a:rPr>
              <a:t>triều</a:t>
            </a:r>
            <a:r>
              <a:rPr lang="en-US" altLang="en-US" sz="2000" b="1" i="1" dirty="0">
                <a:latin typeface="UTM Avo" panose="02040603050506020204" pitchFamily="18" charset="0"/>
              </a:rPr>
              <a:t> </a:t>
            </a:r>
            <a:r>
              <a:rPr lang="en-US" altLang="en-US" sz="2000" b="1" i="1" dirty="0" err="1">
                <a:latin typeface="UTM Avo" panose="02040603050506020204" pitchFamily="18" charset="0"/>
              </a:rPr>
              <a:t>Thành</a:t>
            </a:r>
            <a:r>
              <a:rPr lang="en-US" altLang="en-US" sz="2000" b="1" i="1" dirty="0">
                <a:latin typeface="UTM Avo" panose="02040603050506020204" pitchFamily="18" charset="0"/>
              </a:rPr>
              <a:t> </a:t>
            </a:r>
            <a:r>
              <a:rPr lang="en-US" altLang="en-US" sz="2000" b="1" i="1" dirty="0" err="1">
                <a:latin typeface="UTM Avo" panose="02040603050506020204" pitchFamily="18" charset="0"/>
              </a:rPr>
              <a:t>Thái</a:t>
            </a:r>
            <a:endParaRPr lang="en-US" altLang="en-US" sz="2000" b="1" i="1" dirty="0">
              <a:latin typeface="UTM Avo" panose="02040603050506020204" pitchFamily="18" charset="0"/>
            </a:endParaRPr>
          </a:p>
        </p:txBody>
      </p:sp>
    </p:spTree>
    <p:extLst>
      <p:ext uri="{BB962C8B-B14F-4D97-AF65-F5344CB8AC3E}">
        <p14:creationId xmlns:p14="http://schemas.microsoft.com/office/powerpoint/2010/main" val="65446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377371"/>
            <a:ext cx="2746549" cy="2127269"/>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t="33991" r="56505" b="9837"/>
          <a:stretch/>
        </p:blipFill>
        <p:spPr>
          <a:xfrm flipH="1">
            <a:off x="8928385" y="103084"/>
            <a:ext cx="2764176" cy="24015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6222"/>
          <a:stretch/>
        </p:blipFill>
        <p:spPr>
          <a:xfrm>
            <a:off x="4429760" y="2631440"/>
            <a:ext cx="7399383" cy="3950647"/>
          </a:xfrm>
          <a:prstGeom prst="rect">
            <a:avLst/>
          </a:prstGeom>
        </p:spPr>
      </p:pic>
      <p:pic>
        <p:nvPicPr>
          <p:cNvPr id="4" name="Picture 3"/>
          <p:cNvPicPr>
            <a:picLocks noChangeAspect="1"/>
          </p:cNvPicPr>
          <p:nvPr/>
        </p:nvPicPr>
        <p:blipFill>
          <a:blip r:embed="rId5"/>
          <a:stretch>
            <a:fillRect/>
          </a:stretch>
        </p:blipFill>
        <p:spPr>
          <a:xfrm>
            <a:off x="932543" y="2423186"/>
            <a:ext cx="10312400" cy="2224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020269" y="1043542"/>
            <a:ext cx="6615914" cy="1200329"/>
          </a:xfrm>
          <a:prstGeom prst="rect">
            <a:avLst/>
          </a:prstGeom>
        </p:spPr>
        <p:txBody>
          <a:bodyPr wrap="none">
            <a:spAutoFit/>
          </a:bodyPr>
          <a:lstStyle/>
          <a:p>
            <a:pPr algn="ctr"/>
            <a:r>
              <a:rPr lang="en-US" altLang="en-US" sz="3600" b="1" dirty="0" err="1">
                <a:latin typeface="UTM Avo" panose="02040603050506020204" pitchFamily="18" charset="0"/>
              </a:rPr>
              <a:t>Các</a:t>
            </a:r>
            <a:r>
              <a:rPr lang="en-US" altLang="en-US" sz="3600" b="1" dirty="0">
                <a:latin typeface="UTM Avo" panose="02040603050506020204" pitchFamily="18" charset="0"/>
              </a:rPr>
              <a:t> </a:t>
            </a:r>
            <a:r>
              <a:rPr lang="en-US" altLang="en-US" sz="3600" b="1" dirty="0" err="1">
                <a:latin typeface="UTM Avo" panose="02040603050506020204" pitchFamily="18" charset="0"/>
              </a:rPr>
              <a:t>tác</a:t>
            </a:r>
            <a:r>
              <a:rPr lang="en-US" altLang="en-US" sz="3600" b="1" dirty="0">
                <a:latin typeface="UTM Avo" panose="02040603050506020204" pitchFamily="18" charset="0"/>
              </a:rPr>
              <a:t> </a:t>
            </a:r>
            <a:r>
              <a:rPr lang="en-US" altLang="en-US" sz="3600" b="1" dirty="0" err="1">
                <a:latin typeface="UTM Avo" panose="02040603050506020204" pitchFamily="18" charset="0"/>
              </a:rPr>
              <a:t>giả</a:t>
            </a:r>
            <a:r>
              <a:rPr lang="en-US" altLang="en-US" sz="3600" b="1" dirty="0">
                <a:latin typeface="UTM Avo" panose="02040603050506020204" pitchFamily="18" charset="0"/>
              </a:rPr>
              <a:t> </a:t>
            </a:r>
            <a:r>
              <a:rPr lang="en-US" altLang="en-US" sz="3600" b="1" dirty="0" err="1">
                <a:latin typeface="UTM Avo" panose="02040603050506020204" pitchFamily="18" charset="0"/>
              </a:rPr>
              <a:t>tiêu</a:t>
            </a:r>
            <a:r>
              <a:rPr lang="en-US" altLang="en-US" sz="3600" b="1" dirty="0">
                <a:latin typeface="UTM Avo" panose="02040603050506020204" pitchFamily="18" charset="0"/>
              </a:rPr>
              <a:t> </a:t>
            </a:r>
            <a:r>
              <a:rPr lang="en-US" altLang="en-US" sz="3600" b="1" dirty="0" err="1">
                <a:latin typeface="UTM Avo" panose="02040603050506020204" pitchFamily="18" charset="0"/>
              </a:rPr>
              <a:t>biểu</a:t>
            </a:r>
            <a:r>
              <a:rPr lang="en-US" altLang="en-US" sz="3600" b="1" dirty="0">
                <a:latin typeface="UTM Avo" panose="02040603050506020204" pitchFamily="18" charset="0"/>
              </a:rPr>
              <a:t> </a:t>
            </a:r>
            <a:r>
              <a:rPr lang="en-US" altLang="en-US" sz="3600" b="1" dirty="0" err="1">
                <a:latin typeface="UTM Avo" panose="02040603050506020204" pitchFamily="18" charset="0"/>
              </a:rPr>
              <a:t>nhất</a:t>
            </a:r>
            <a:r>
              <a:rPr lang="en-US" altLang="en-US" sz="3600" b="1" dirty="0">
                <a:latin typeface="UTM Avo" panose="02040603050506020204" pitchFamily="18" charset="0"/>
              </a:rPr>
              <a:t> </a:t>
            </a:r>
          </a:p>
          <a:p>
            <a:pPr algn="ctr"/>
            <a:r>
              <a:rPr lang="en-US" altLang="en-US" sz="3600" b="1" dirty="0" err="1">
                <a:latin typeface="UTM Avo" panose="02040603050506020204" pitchFamily="18" charset="0"/>
              </a:rPr>
              <a:t>của</a:t>
            </a:r>
            <a:r>
              <a:rPr lang="en-US" altLang="en-US" sz="3600" b="1" dirty="0">
                <a:latin typeface="UTM Avo" panose="02040603050506020204" pitchFamily="18" charset="0"/>
              </a:rPr>
              <a:t> </a:t>
            </a:r>
            <a:r>
              <a:rPr lang="en-US" altLang="en-US" sz="3600" b="1" dirty="0" err="1">
                <a:latin typeface="UTM Avo" panose="02040603050506020204" pitchFamily="18" charset="0"/>
              </a:rPr>
              <a:t>thời</a:t>
            </a:r>
            <a:r>
              <a:rPr lang="en-US" altLang="en-US" sz="3600" b="1" dirty="0">
                <a:latin typeface="UTM Avo" panose="02040603050506020204" pitchFamily="18" charset="0"/>
              </a:rPr>
              <a:t> </a:t>
            </a:r>
            <a:r>
              <a:rPr lang="en-US" altLang="en-US" sz="3600" b="1" dirty="0" err="1">
                <a:latin typeface="UTM Avo" panose="02040603050506020204" pitchFamily="18" charset="0"/>
              </a:rPr>
              <a:t>Hậu</a:t>
            </a:r>
            <a:r>
              <a:rPr lang="en-US" altLang="en-US" sz="3600" b="1" dirty="0">
                <a:latin typeface="UTM Avo" panose="02040603050506020204" pitchFamily="18" charset="0"/>
              </a:rPr>
              <a:t> Lê </a:t>
            </a:r>
            <a:r>
              <a:rPr lang="en-US" altLang="en-US" sz="3600" b="1" dirty="0" err="1">
                <a:latin typeface="UTM Avo" panose="02040603050506020204" pitchFamily="18" charset="0"/>
              </a:rPr>
              <a:t>là</a:t>
            </a:r>
            <a:r>
              <a:rPr lang="en-US" altLang="en-US" sz="3600" b="1" dirty="0">
                <a:latin typeface="UTM Avo" panose="02040603050506020204" pitchFamily="18" charset="0"/>
              </a:rPr>
              <a:t> </a:t>
            </a:r>
            <a:r>
              <a:rPr lang="en-US" altLang="en-US" sz="3600" b="1" dirty="0" err="1">
                <a:latin typeface="UTM Avo" panose="02040603050506020204" pitchFamily="18" charset="0"/>
              </a:rPr>
              <a:t>ai</a:t>
            </a:r>
            <a:r>
              <a:rPr lang="en-US" altLang="en-US" sz="3600" b="1" dirty="0">
                <a:latin typeface="UTM Avo" panose="02040603050506020204" pitchFamily="18" charset="0"/>
              </a:rPr>
              <a:t>?</a:t>
            </a:r>
          </a:p>
        </p:txBody>
      </p:sp>
    </p:spTree>
    <p:extLst>
      <p:ext uri="{BB962C8B-B14F-4D97-AF65-F5344CB8AC3E}">
        <p14:creationId xmlns:p14="http://schemas.microsoft.com/office/powerpoint/2010/main" val="215412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8754" y="-387806"/>
            <a:ext cx="7185511" cy="7071360"/>
            <a:chOff x="-215211" y="-213360"/>
            <a:chExt cx="7185511" cy="7071360"/>
          </a:xfrm>
          <a:effectLst>
            <a:outerShdw blurRad="50800" dist="38100" dir="2700000" algn="tl" rotWithShape="0">
              <a:prstClr val="black">
                <a:alpha val="40000"/>
              </a:prstClr>
            </a:outerShdw>
          </a:effectLst>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11" y="-213360"/>
              <a:ext cx="7185511" cy="70713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728720"/>
              <a:ext cx="1300169" cy="3129280"/>
            </a:xfrm>
            <a:prstGeom prst="rect">
              <a:avLst/>
            </a:prstGeom>
          </p:spPr>
        </p:pic>
      </p:grpSp>
      <p:sp>
        <p:nvSpPr>
          <p:cNvPr id="9" name="Rectangle 8"/>
          <p:cNvSpPr/>
          <p:nvPr/>
        </p:nvSpPr>
        <p:spPr>
          <a:xfrm>
            <a:off x="5283200" y="435703"/>
            <a:ext cx="6380480" cy="6124754"/>
          </a:xfrm>
          <a:prstGeom prst="rect">
            <a:avLst/>
          </a:prstGeom>
        </p:spPr>
        <p:txBody>
          <a:bodyPr wrap="square">
            <a:spAutoFit/>
          </a:bodyPr>
          <a:lstStyle/>
          <a:p>
            <a:pPr algn="just"/>
            <a:r>
              <a:rPr lang="vi-VN" sz="2800" b="1" dirty="0">
                <a:latin typeface="UTM Avo" panose="02040603050506020204" pitchFamily="18" charset="0"/>
              </a:rPr>
              <a:t>Nguyễn Trãi</a:t>
            </a:r>
            <a:r>
              <a:rPr lang="en-US" sz="2800" b="1" dirty="0">
                <a:latin typeface="UTM Avo" panose="02040603050506020204" pitchFamily="18" charset="0"/>
              </a:rPr>
              <a:t> </a:t>
            </a:r>
            <a:r>
              <a:rPr lang="en-US" sz="2800" dirty="0">
                <a:latin typeface="UTM Avo" panose="02040603050506020204" pitchFamily="18" charset="0"/>
              </a:rPr>
              <a:t>(</a:t>
            </a:r>
            <a:r>
              <a:rPr lang="en-US" altLang="ja-JP" sz="2800" dirty="0">
                <a:latin typeface="UTM Avo" panose="02040603050506020204" pitchFamily="18" charset="0"/>
              </a:rPr>
              <a:t>1380 – </a:t>
            </a:r>
            <a:r>
              <a:rPr lang="vi-VN" sz="2800" dirty="0">
                <a:latin typeface="UTM Avo" panose="02040603050506020204" pitchFamily="18" charset="0"/>
              </a:rPr>
              <a:t>1442), </a:t>
            </a:r>
            <a:r>
              <a:rPr lang="vi-VN" sz="2800" b="1" dirty="0">
                <a:latin typeface="UTM Avo" panose="02040603050506020204" pitchFamily="18" charset="0"/>
              </a:rPr>
              <a:t>hiệu là Ức Trai</a:t>
            </a:r>
            <a:r>
              <a:rPr lang="en-US" altLang="ja-JP" sz="2800" b="1" dirty="0">
                <a:latin typeface="UTM Avo" panose="02040603050506020204" pitchFamily="18" charset="0"/>
              </a:rPr>
              <a:t>, </a:t>
            </a:r>
            <a:r>
              <a:rPr lang="vi-VN" sz="2800" b="1" dirty="0">
                <a:latin typeface="UTM Avo" panose="02040603050506020204" pitchFamily="18" charset="0"/>
              </a:rPr>
              <a:t>là một nhà chính trị, nhà văn, người đã tham gia tích cực Khởi nghĩa Lam Sơn</a:t>
            </a:r>
            <a:r>
              <a:rPr lang="vi-VN" sz="2800" dirty="0">
                <a:latin typeface="UTM Avo" panose="02040603050506020204" pitchFamily="18" charset="0"/>
              </a:rPr>
              <a:t> do Lê Lợi lãnh đạo chống lại sự xâm lược của nhà Minh</a:t>
            </a:r>
            <a:r>
              <a:rPr lang="en-US" sz="2800" dirty="0">
                <a:latin typeface="UTM Avo" panose="02040603050506020204" pitchFamily="18" charset="0"/>
              </a:rPr>
              <a:t> </a:t>
            </a:r>
            <a:r>
              <a:rPr lang="vi-VN" sz="2800" dirty="0">
                <a:latin typeface="UTM Avo" panose="02040603050506020204" pitchFamily="18" charset="0"/>
              </a:rPr>
              <a:t>với Đại Việt. Khi cuộc khởi nghĩa thành công vào năm 1428, Nguyễn Trãi trở thành khai quốc công thần của triều đại quân chủ nhà Hậu Lê trong Lịch sử Việt Nam.</a:t>
            </a:r>
            <a:r>
              <a:rPr lang="en-US" sz="2800" dirty="0">
                <a:latin typeface="UTM Avo" panose="02040603050506020204" pitchFamily="18" charset="0"/>
              </a:rPr>
              <a:t> </a:t>
            </a:r>
            <a:r>
              <a:rPr lang="vi-VN" sz="2800" dirty="0">
                <a:latin typeface="UTM Avo" panose="02040603050506020204" pitchFamily="18" charset="0"/>
              </a:rPr>
              <a:t>Ông được UNESCO vinh danh là </a:t>
            </a:r>
            <a:r>
              <a:rPr lang="vi-VN" sz="2800" b="1" dirty="0">
                <a:latin typeface="UTM Avo" panose="02040603050506020204" pitchFamily="18" charset="0"/>
              </a:rPr>
              <a:t>"Danh nhân văn hóa thế giới"</a:t>
            </a:r>
            <a:r>
              <a:rPr lang="vi-VN" sz="2800" dirty="0">
                <a:latin typeface="UTM Avo" panose="02040603050506020204" pitchFamily="18" charset="0"/>
              </a:rPr>
              <a:t> và là 1 trong 14 anh hùng tiêu biểu của dân tộc Việt Nam.</a:t>
            </a:r>
          </a:p>
        </p:txBody>
      </p:sp>
    </p:spTree>
    <p:extLst>
      <p:ext uri="{BB962C8B-B14F-4D97-AF65-F5344CB8AC3E}">
        <p14:creationId xmlns:p14="http://schemas.microsoft.com/office/powerpoint/2010/main" val="118462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36880" y="514259"/>
            <a:ext cx="6380480" cy="5909310"/>
          </a:xfrm>
          <a:prstGeom prst="rect">
            <a:avLst/>
          </a:prstGeom>
        </p:spPr>
        <p:txBody>
          <a:bodyPr wrap="square">
            <a:spAutoFit/>
          </a:bodyPr>
          <a:lstStyle/>
          <a:p>
            <a:pPr algn="just"/>
            <a:r>
              <a:rPr lang="en-US" sz="3000" b="1" dirty="0">
                <a:latin typeface="UTM Avo" panose="02040603050506020204" pitchFamily="18" charset="0"/>
              </a:rPr>
              <a:t>	</a:t>
            </a:r>
            <a:r>
              <a:rPr lang="vi-VN" sz="2900" b="1" dirty="0">
                <a:latin typeface="UTM Avo" panose="02040603050506020204" pitchFamily="18" charset="0"/>
              </a:rPr>
              <a:t>Lê Thánh Tông</a:t>
            </a:r>
            <a:r>
              <a:rPr lang="vi-VN" sz="2900" dirty="0">
                <a:latin typeface="UTM Avo" panose="02040603050506020204" pitchFamily="18" charset="0"/>
              </a:rPr>
              <a:t> </a:t>
            </a:r>
            <a:r>
              <a:rPr lang="en-US" sz="2900" dirty="0">
                <a:latin typeface="UTM Avo" panose="02040603050506020204" pitchFamily="18" charset="0"/>
              </a:rPr>
              <a:t>(</a:t>
            </a:r>
            <a:r>
              <a:rPr lang="vi-VN" sz="2900" dirty="0">
                <a:latin typeface="UTM Avo" panose="02040603050506020204" pitchFamily="18" charset="0"/>
              </a:rPr>
              <a:t>1442–1497) là hoàng đế thứ năm của nhà Hậu Lê trong lịch sử Việt Nam. Ông trị vì từ ngày 26 tháng 6 năm 1460 đến khi qua đời năm 1497, tổng cộng 37 năm, </a:t>
            </a:r>
            <a:r>
              <a:rPr lang="vi-VN" sz="2900" b="1" dirty="0">
                <a:latin typeface="UTM Avo" panose="02040603050506020204" pitchFamily="18" charset="0"/>
              </a:rPr>
              <a:t>là vị hoàng đế trị vì lâu nhất thời Hậu Lê </a:t>
            </a:r>
            <a:r>
              <a:rPr lang="vi-VN" sz="2900" dirty="0">
                <a:latin typeface="UTM Avo" panose="02040603050506020204" pitchFamily="18" charset="0"/>
              </a:rPr>
              <a:t>– giai đoạn Lê sơ trong lịch sử Việt Nam. Thời kỳ của ông được đánh dấu bởi sự hưng thịnh của nhà Hậu Lê nói riêng và chế độ phong kiến Việt Nam nói chung với tên gọi là </a:t>
            </a:r>
            <a:r>
              <a:rPr lang="vi-VN" sz="2900" b="1" dirty="0">
                <a:latin typeface="UTM Avo" panose="02040603050506020204" pitchFamily="18" charset="0"/>
              </a:rPr>
              <a:t>Hồng Đức Thịnh Thế</a:t>
            </a:r>
            <a:r>
              <a:rPr lang="en-US" sz="2900" b="1" dirty="0">
                <a:latin typeface="UTM Avo" panose="02040603050506020204" pitchFamily="18" charset="0"/>
              </a:rPr>
              <a:t>.</a:t>
            </a:r>
            <a:endParaRPr lang="vi-VN" sz="2900" b="1" dirty="0">
              <a:latin typeface="UTM Avo" panose="0204060305050602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794" y="232228"/>
            <a:ext cx="5899589" cy="6399349"/>
          </a:xfrm>
          <a:prstGeom prst="rect">
            <a:avLst/>
          </a:prstGeom>
        </p:spPr>
      </p:pic>
    </p:spTree>
    <p:extLst>
      <p:ext uri="{BB962C8B-B14F-4D97-AF65-F5344CB8AC3E}">
        <p14:creationId xmlns:p14="http://schemas.microsoft.com/office/powerpoint/2010/main" val="311171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22313" y="3235579"/>
            <a:ext cx="3217394" cy="9541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22313" y="4351296"/>
            <a:ext cx="3217394" cy="4651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50288548"/>
              </p:ext>
            </p:extLst>
          </p:nvPr>
        </p:nvGraphicFramePr>
        <p:xfrm>
          <a:off x="487680" y="1004146"/>
          <a:ext cx="11175999" cy="5416975"/>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083395">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phẩm</a:t>
                      </a:r>
                      <a:r>
                        <a:rPr lang="en-US" sz="3600" b="1" baseline="0" dirty="0">
                          <a:latin typeface="UTM Avo" panose="02040603050506020204" pitchFamily="18" charset="0"/>
                        </a:rPr>
                        <a:t> </a:t>
                      </a:r>
                      <a:endParaRPr lang="en-US" sz="36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083395">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083395">
                <a:tc>
                  <a:txBody>
                    <a:bodyPr/>
                    <a:lstStyle/>
                    <a:p>
                      <a:pPr algn="ctr"/>
                      <a:endParaRPr lang="en-US" sz="2400" b="1">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r h="1083395">
                <a:tc>
                  <a:txBody>
                    <a:bodyPr/>
                    <a:lstStyle/>
                    <a:p>
                      <a:pPr algn="ctr"/>
                      <a:endParaRPr lang="en-US" sz="2400" b="1">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rowSpan="2">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381104014"/>
                  </a:ext>
                </a:extLst>
              </a:tr>
              <a:tr h="1083395">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vMerge="1">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753313672"/>
                  </a:ext>
                </a:extLst>
              </a:tr>
            </a:tbl>
          </a:graphicData>
        </a:graphic>
      </p:graphicFrame>
      <p:sp>
        <p:nvSpPr>
          <p:cNvPr id="6" name="Rectangle 5"/>
          <p:cNvSpPr/>
          <p:nvPr/>
        </p:nvSpPr>
        <p:spPr>
          <a:xfrm>
            <a:off x="997445" y="429149"/>
            <a:ext cx="10182596" cy="523220"/>
          </a:xfrm>
          <a:prstGeom prst="rect">
            <a:avLst/>
          </a:prstGeom>
        </p:spPr>
        <p:txBody>
          <a:bodyPr wrap="none">
            <a:spAutoFit/>
          </a:bodyPr>
          <a:lstStyle/>
          <a:p>
            <a:pPr algn="ctr"/>
            <a:r>
              <a:rPr lang="en-US" altLang="en-US" sz="2800" b="1" dirty="0">
                <a:latin typeface="UTM Avo" panose="02040603050506020204" pitchFamily="18" charset="0"/>
              </a:rPr>
              <a:t> </a:t>
            </a:r>
            <a:r>
              <a:rPr lang="en-US" altLang="en-US" sz="2800" b="1" dirty="0" err="1">
                <a:latin typeface="UTM Avo" panose="02040603050506020204" pitchFamily="18" charset="0"/>
              </a:rPr>
              <a:t>Các</a:t>
            </a:r>
            <a:r>
              <a:rPr lang="en-US" altLang="en-US" sz="2800" b="1" dirty="0">
                <a:latin typeface="UTM Avo" panose="02040603050506020204" pitchFamily="18" charset="0"/>
              </a:rPr>
              <a:t> </a:t>
            </a:r>
            <a:r>
              <a:rPr lang="en-US" altLang="en-US" sz="2800" b="1" dirty="0" err="1">
                <a:latin typeface="UTM Avo" panose="02040603050506020204" pitchFamily="18" charset="0"/>
              </a:rPr>
              <a:t>tác</a:t>
            </a:r>
            <a:r>
              <a:rPr lang="en-US" altLang="en-US" sz="2800" b="1" dirty="0">
                <a:latin typeface="UTM Avo" panose="02040603050506020204" pitchFamily="18" charset="0"/>
              </a:rPr>
              <a:t> </a:t>
            </a:r>
            <a:r>
              <a:rPr lang="en-US" altLang="en-US" sz="2800" b="1" dirty="0" err="1">
                <a:latin typeface="UTM Avo" panose="02040603050506020204" pitchFamily="18" charset="0"/>
              </a:rPr>
              <a:t>giả</a:t>
            </a:r>
            <a:r>
              <a:rPr lang="en-US" altLang="en-US" sz="2800" b="1" dirty="0">
                <a:latin typeface="UTM Avo" panose="02040603050506020204" pitchFamily="18" charset="0"/>
              </a:rPr>
              <a:t>, </a:t>
            </a:r>
            <a:r>
              <a:rPr lang="en-US" altLang="en-US" sz="2800" b="1" dirty="0" err="1">
                <a:latin typeface="UTM Avo" panose="02040603050506020204" pitchFamily="18" charset="0"/>
              </a:rPr>
              <a:t>tác</a:t>
            </a:r>
            <a:r>
              <a:rPr lang="en-US" altLang="en-US" sz="2800" b="1" dirty="0">
                <a:latin typeface="UTM Avo" panose="02040603050506020204" pitchFamily="18" charset="0"/>
              </a:rPr>
              <a:t> </a:t>
            </a:r>
            <a:r>
              <a:rPr lang="en-US" altLang="en-US" sz="2800" b="1" dirty="0" err="1">
                <a:latin typeface="UTM Avo" panose="02040603050506020204" pitchFamily="18" charset="0"/>
              </a:rPr>
              <a:t>phẩm</a:t>
            </a:r>
            <a:r>
              <a:rPr lang="en-US" altLang="en-US" sz="2800" b="1" dirty="0">
                <a:latin typeface="UTM Avo" panose="02040603050506020204" pitchFamily="18" charset="0"/>
              </a:rPr>
              <a:t> </a:t>
            </a:r>
            <a:r>
              <a:rPr lang="en-US" altLang="en-US" sz="2800" b="1" dirty="0" err="1">
                <a:latin typeface="UTM Avo" panose="02040603050506020204" pitchFamily="18" charset="0"/>
              </a:rPr>
              <a:t>văn</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7" name="Rectangle 21"/>
          <p:cNvSpPr>
            <a:spLocks noChangeArrowheads="1"/>
          </p:cNvSpPr>
          <p:nvPr/>
        </p:nvSpPr>
        <p:spPr bwMode="auto">
          <a:xfrm>
            <a:off x="560565" y="2430649"/>
            <a:ext cx="2966720" cy="381000"/>
          </a:xfrm>
          <a:prstGeom prst="rect">
            <a:avLst/>
          </a:prstGeom>
          <a:noFill/>
          <a:ln w="9525">
            <a:noFill/>
            <a:miter lim="800000"/>
            <a:headEnd/>
            <a:tailEnd/>
          </a:ln>
        </p:spPr>
        <p:txBody>
          <a:bodyPr anchor="ctr"/>
          <a:lstStyle/>
          <a:p>
            <a:r>
              <a:rPr lang="en-US" sz="2800" b="1" dirty="0" err="1">
                <a:solidFill>
                  <a:srgbClr val="0070C0"/>
                </a:solidFill>
                <a:latin typeface="UTM Avo" panose="02040603050506020204" pitchFamily="18" charset="0"/>
              </a:rPr>
              <a:t>Nguyễn</a:t>
            </a:r>
            <a:r>
              <a:rPr lang="en-US" sz="2800" b="1" dirty="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Trãi</a:t>
            </a:r>
            <a:endParaRPr lang="en-US" sz="2800" b="1" dirty="0">
              <a:solidFill>
                <a:srgbClr val="0070C0"/>
              </a:solidFill>
              <a:latin typeface="UTM Avo" panose="02040603050506020204" pitchFamily="18" charset="0"/>
            </a:endParaRPr>
          </a:p>
        </p:txBody>
      </p:sp>
      <p:sp>
        <p:nvSpPr>
          <p:cNvPr id="8" name="Rectangle 22"/>
          <p:cNvSpPr>
            <a:spLocks noChangeArrowheads="1"/>
          </p:cNvSpPr>
          <p:nvPr/>
        </p:nvSpPr>
        <p:spPr bwMode="auto">
          <a:xfrm>
            <a:off x="3027413" y="2430649"/>
            <a:ext cx="4307840" cy="381000"/>
          </a:xfrm>
          <a:prstGeom prst="rect">
            <a:avLst/>
          </a:prstGeom>
          <a:noFill/>
          <a:ln w="9525">
            <a:noFill/>
            <a:miter lim="800000"/>
            <a:headEnd/>
            <a:tailEnd/>
          </a:ln>
        </p:spPr>
        <p:txBody>
          <a:bodyPr anchor="ctr"/>
          <a:lstStyle/>
          <a:p>
            <a:r>
              <a:rPr lang="en-US" sz="2800" b="1" i="1" dirty="0" err="1">
                <a:solidFill>
                  <a:srgbClr val="0070C0"/>
                </a:solidFill>
                <a:latin typeface="UTM Avo" panose="02040603050506020204" pitchFamily="18" charset="0"/>
              </a:rPr>
              <a:t>Bình</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ngô</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đại</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cáo</a:t>
            </a:r>
            <a:endParaRPr lang="en-US" sz="2800" b="1" dirty="0">
              <a:solidFill>
                <a:srgbClr val="0070C0"/>
              </a:solidFill>
              <a:latin typeface="UTM Avo" panose="02040603050506020204" pitchFamily="18" charset="0"/>
            </a:endParaRPr>
          </a:p>
        </p:txBody>
      </p:sp>
      <p:sp>
        <p:nvSpPr>
          <p:cNvPr id="10" name="Rectangle 23"/>
          <p:cNvSpPr>
            <a:spLocks noChangeArrowheads="1"/>
          </p:cNvSpPr>
          <p:nvPr/>
        </p:nvSpPr>
        <p:spPr bwMode="auto">
          <a:xfrm>
            <a:off x="6566286" y="1897249"/>
            <a:ext cx="4985247" cy="1447800"/>
          </a:xfrm>
          <a:prstGeom prst="rect">
            <a:avLst/>
          </a:prstGeom>
          <a:noFill/>
          <a:ln w="9525">
            <a:noFill/>
            <a:miter lim="800000"/>
            <a:headEnd/>
            <a:tailEnd/>
          </a:ln>
        </p:spPr>
        <p:txBody>
          <a:bodyPr anchor="ctr"/>
          <a:lstStyle/>
          <a:p>
            <a:pPr algn="just"/>
            <a:r>
              <a:rPr lang="en-US" sz="2400" b="1" dirty="0" err="1">
                <a:solidFill>
                  <a:srgbClr val="0070C0"/>
                </a:solidFill>
                <a:latin typeface="UTM Avo" panose="02040603050506020204" pitchFamily="18" charset="0"/>
              </a:rPr>
              <a:t>Phản</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ánh</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khí</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phách</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anh</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hùng</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và</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niềm</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tự</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hào</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dân</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tộc</a:t>
            </a:r>
            <a:r>
              <a:rPr lang="en-US" sz="2400" b="1" dirty="0">
                <a:solidFill>
                  <a:srgbClr val="0070C0"/>
                </a:solidFill>
                <a:latin typeface="UTM Avo" panose="02040603050506020204" pitchFamily="18" charset="0"/>
              </a:rPr>
              <a:t>.</a:t>
            </a:r>
          </a:p>
        </p:txBody>
      </p:sp>
      <p:sp>
        <p:nvSpPr>
          <p:cNvPr id="11" name="Rectangle 33"/>
          <p:cNvSpPr>
            <a:spLocks noChangeArrowheads="1"/>
          </p:cNvSpPr>
          <p:nvPr/>
        </p:nvSpPr>
        <p:spPr bwMode="auto">
          <a:xfrm>
            <a:off x="487680" y="3483418"/>
            <a:ext cx="2438400" cy="381000"/>
          </a:xfrm>
          <a:prstGeom prst="rect">
            <a:avLst/>
          </a:prstGeom>
          <a:noFill/>
          <a:ln w="9525">
            <a:noFill/>
            <a:miter lim="800000"/>
            <a:headEnd/>
            <a:tailEnd/>
          </a:ln>
        </p:spPr>
        <p:txBody>
          <a:bodyPr anchor="ctr"/>
          <a:lstStyle/>
          <a:p>
            <a:pPr eaLnBrk="1" hangingPunct="1"/>
            <a:r>
              <a:rPr lang="en-US" sz="2400" b="1" dirty="0">
                <a:solidFill>
                  <a:srgbClr val="00B050"/>
                </a:solidFill>
                <a:latin typeface="UTM Avo" panose="02040603050506020204" pitchFamily="18" charset="0"/>
              </a:rPr>
              <a:t>Lê </a:t>
            </a:r>
            <a:r>
              <a:rPr lang="en-US" sz="2400" b="1" dirty="0" err="1">
                <a:solidFill>
                  <a:srgbClr val="00B050"/>
                </a:solidFill>
                <a:latin typeface="UTM Avo" panose="02040603050506020204" pitchFamily="18" charset="0"/>
              </a:rPr>
              <a:t>Thánh</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Tông</a:t>
            </a:r>
            <a:endParaRPr lang="en-US" sz="2400" b="1" dirty="0">
              <a:solidFill>
                <a:srgbClr val="00B050"/>
              </a:solidFill>
              <a:latin typeface="UTM Avo" panose="02040603050506020204" pitchFamily="18" charset="0"/>
            </a:endParaRPr>
          </a:p>
        </p:txBody>
      </p:sp>
      <p:sp>
        <p:nvSpPr>
          <p:cNvPr id="12" name="Text Box 41"/>
          <p:cNvSpPr txBox="1">
            <a:spLocks noChangeArrowheads="1"/>
          </p:cNvSpPr>
          <p:nvPr/>
        </p:nvSpPr>
        <p:spPr bwMode="auto">
          <a:xfrm>
            <a:off x="3040113" y="3235579"/>
            <a:ext cx="3329940" cy="954107"/>
          </a:xfrm>
          <a:prstGeom prst="rect">
            <a:avLst/>
          </a:prstGeom>
          <a:noFill/>
          <a:ln w="9525">
            <a:noFill/>
            <a:miter lim="800000"/>
            <a:headEnd/>
            <a:tailEnd/>
          </a:ln>
        </p:spPr>
        <p:txBody>
          <a:bodyPr wrap="square">
            <a:spAutoFit/>
          </a:bodyPr>
          <a:lstStyle/>
          <a:p>
            <a:pPr algn="ctr" eaLnBrk="1" hangingPunct="1"/>
            <a:r>
              <a:rPr lang="en-US" sz="2800" b="1" i="1" dirty="0" err="1">
                <a:solidFill>
                  <a:srgbClr val="00B050"/>
                </a:solidFill>
                <a:latin typeface="UTM Avo" panose="02040603050506020204" pitchFamily="18" charset="0"/>
              </a:rPr>
              <a:t>Hồng</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Đức</a:t>
            </a:r>
            <a:endParaRPr lang="en-US" sz="2800" b="1" i="1" dirty="0">
              <a:solidFill>
                <a:srgbClr val="00B050"/>
              </a:solidFill>
              <a:latin typeface="UTM Avo" panose="02040603050506020204" pitchFamily="18" charset="0"/>
            </a:endParaRPr>
          </a:p>
          <a:p>
            <a:pPr algn="ctr" eaLnBrk="1" hangingPunct="1"/>
            <a:r>
              <a:rPr lang="en-US" sz="2800" b="1" i="1" dirty="0" err="1">
                <a:solidFill>
                  <a:srgbClr val="00B050"/>
                </a:solidFill>
                <a:latin typeface="UTM Avo" panose="02040603050506020204" pitchFamily="18" charset="0"/>
              </a:rPr>
              <a:t>Quốc</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Âm</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thi</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tập</a:t>
            </a:r>
            <a:endParaRPr lang="en-US" sz="2800" b="1" i="1" dirty="0">
              <a:solidFill>
                <a:srgbClr val="00B050"/>
              </a:solidFill>
              <a:latin typeface="UTM Avo" panose="02040603050506020204" pitchFamily="18" charset="0"/>
            </a:endParaRPr>
          </a:p>
        </p:txBody>
      </p:sp>
      <p:sp>
        <p:nvSpPr>
          <p:cNvPr id="13" name="Text Box 44"/>
          <p:cNvSpPr txBox="1">
            <a:spLocks noChangeArrowheads="1"/>
          </p:cNvSpPr>
          <p:nvPr/>
        </p:nvSpPr>
        <p:spPr bwMode="auto">
          <a:xfrm>
            <a:off x="6509390" y="3297133"/>
            <a:ext cx="5067448" cy="830997"/>
          </a:xfrm>
          <a:prstGeom prst="rect">
            <a:avLst/>
          </a:prstGeom>
          <a:noFill/>
          <a:ln w="9525">
            <a:noFill/>
            <a:miter lim="800000"/>
            <a:headEnd/>
            <a:tailEnd/>
          </a:ln>
        </p:spPr>
        <p:txBody>
          <a:bodyPr wrap="square">
            <a:spAutoFit/>
          </a:bodyPr>
          <a:lstStyle/>
          <a:p>
            <a:pPr algn="just" eaLnBrk="1" hangingPunct="1">
              <a:spcBef>
                <a:spcPct val="20000"/>
              </a:spcBef>
            </a:pPr>
            <a:r>
              <a:rPr lang="en-US" sz="2400" b="1" dirty="0">
                <a:solidFill>
                  <a:srgbClr val="00B050"/>
                </a:solidFill>
                <a:latin typeface="UTM Avo" panose="02040603050506020204" pitchFamily="18" charset="0"/>
              </a:rPr>
              <a:t>Ca </a:t>
            </a:r>
            <a:r>
              <a:rPr lang="en-US" sz="2400" b="1" dirty="0" err="1">
                <a:solidFill>
                  <a:srgbClr val="00B050"/>
                </a:solidFill>
                <a:latin typeface="UTM Avo" panose="02040603050506020204" pitchFamily="18" charset="0"/>
              </a:rPr>
              <a:t>ngợi</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nhà</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Hậu</a:t>
            </a:r>
            <a:r>
              <a:rPr lang="en-US" sz="2400" b="1" dirty="0">
                <a:solidFill>
                  <a:srgbClr val="00B050"/>
                </a:solidFill>
                <a:latin typeface="UTM Avo" panose="02040603050506020204" pitchFamily="18" charset="0"/>
              </a:rPr>
              <a:t> Lê; </a:t>
            </a:r>
            <a:r>
              <a:rPr lang="en-US" sz="2400" b="1" dirty="0" err="1">
                <a:solidFill>
                  <a:srgbClr val="00B050"/>
                </a:solidFill>
                <a:latin typeface="UTM Avo" panose="02040603050506020204" pitchFamily="18" charset="0"/>
              </a:rPr>
              <a:t>đề</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cao</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công</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đức</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của</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nhà</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vua</a:t>
            </a:r>
            <a:r>
              <a:rPr lang="en-US" sz="2400" b="1" dirty="0">
                <a:solidFill>
                  <a:srgbClr val="00B050"/>
                </a:solidFill>
                <a:latin typeface="UTM Avo" panose="02040603050506020204" pitchFamily="18" charset="0"/>
              </a:rPr>
              <a:t>. </a:t>
            </a:r>
          </a:p>
        </p:txBody>
      </p:sp>
      <p:sp>
        <p:nvSpPr>
          <p:cNvPr id="14" name="Rectangle 46"/>
          <p:cNvSpPr>
            <a:spLocks noChangeArrowheads="1"/>
          </p:cNvSpPr>
          <p:nvPr/>
        </p:nvSpPr>
        <p:spPr bwMode="auto">
          <a:xfrm>
            <a:off x="437014" y="4571269"/>
            <a:ext cx="2539733" cy="381000"/>
          </a:xfrm>
          <a:prstGeom prst="rect">
            <a:avLst/>
          </a:prstGeom>
          <a:noFill/>
          <a:ln w="9525">
            <a:noFill/>
            <a:miter lim="800000"/>
            <a:headEnd/>
            <a:tailEnd/>
          </a:ln>
        </p:spPr>
        <p:txBody>
          <a:bodyPr anchor="ctr"/>
          <a:lstStyle/>
          <a:p>
            <a:pPr algn="ctr" eaLnBrk="1" hangingPunct="1"/>
            <a:r>
              <a:rPr lang="en-US" sz="2800" b="1" dirty="0" err="1">
                <a:solidFill>
                  <a:srgbClr val="7030A0"/>
                </a:solidFill>
                <a:latin typeface="UTM Avo" panose="02040603050506020204" pitchFamily="18" charset="0"/>
              </a:rPr>
              <a:t>Nguyễn</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Trãi</a:t>
            </a:r>
            <a:endParaRPr lang="en-US" sz="2800" b="1" dirty="0">
              <a:solidFill>
                <a:srgbClr val="7030A0"/>
              </a:solidFill>
              <a:latin typeface="UTM Avo" panose="02040603050506020204" pitchFamily="18" charset="0"/>
            </a:endParaRPr>
          </a:p>
        </p:txBody>
      </p:sp>
      <p:sp>
        <p:nvSpPr>
          <p:cNvPr id="15" name="Text Box 47"/>
          <p:cNvSpPr txBox="1">
            <a:spLocks noChangeArrowheads="1"/>
          </p:cNvSpPr>
          <p:nvPr/>
        </p:nvSpPr>
        <p:spPr bwMode="auto">
          <a:xfrm>
            <a:off x="2976747" y="4339407"/>
            <a:ext cx="3362960" cy="954107"/>
          </a:xfrm>
          <a:prstGeom prst="rect">
            <a:avLst/>
          </a:prstGeom>
          <a:noFill/>
          <a:ln w="9525">
            <a:noFill/>
            <a:miter lim="800000"/>
            <a:headEnd/>
            <a:tailEnd/>
          </a:ln>
        </p:spPr>
        <p:txBody>
          <a:bodyPr wrap="square">
            <a:spAutoFit/>
          </a:bodyPr>
          <a:lstStyle/>
          <a:p>
            <a:pPr algn="ctr" eaLnBrk="1" hangingPunct="1"/>
            <a:r>
              <a:rPr lang="en-US" sz="2800" b="1" i="1" dirty="0" err="1">
                <a:solidFill>
                  <a:srgbClr val="7030A0"/>
                </a:solidFill>
                <a:latin typeface="UTM Avo" panose="02040603050506020204" pitchFamily="18" charset="0"/>
              </a:rPr>
              <a:t>Quốc</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âm</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thi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tập</a:t>
            </a:r>
            <a:endParaRPr lang="en-US" sz="2800" b="1" i="1" dirty="0">
              <a:solidFill>
                <a:srgbClr val="7030A0"/>
              </a:solidFill>
              <a:latin typeface="UTM Avo" panose="02040603050506020204" pitchFamily="18" charset="0"/>
            </a:endParaRPr>
          </a:p>
          <a:p>
            <a:pPr algn="ctr" eaLnBrk="1" hangingPunct="1"/>
            <a:r>
              <a:rPr lang="en-US" sz="2800" b="1" i="1" dirty="0" err="1">
                <a:solidFill>
                  <a:srgbClr val="7030A0"/>
                </a:solidFill>
                <a:latin typeface="UTM Avo" panose="02040603050506020204" pitchFamily="18" charset="0"/>
              </a:rPr>
              <a:t>Ức</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trai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thi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tập</a:t>
            </a:r>
            <a:endParaRPr lang="en-US" sz="2800" b="1" i="1" dirty="0">
              <a:solidFill>
                <a:srgbClr val="7030A0"/>
              </a:solidFill>
              <a:latin typeface="UTM Avo" panose="02040603050506020204" pitchFamily="18" charset="0"/>
            </a:endParaRPr>
          </a:p>
        </p:txBody>
      </p:sp>
      <p:sp>
        <p:nvSpPr>
          <p:cNvPr id="16" name="Text Box 49"/>
          <p:cNvSpPr txBox="1">
            <a:spLocks noChangeArrowheads="1"/>
          </p:cNvSpPr>
          <p:nvPr/>
        </p:nvSpPr>
        <p:spPr bwMode="auto">
          <a:xfrm>
            <a:off x="350617" y="5424665"/>
            <a:ext cx="2577736" cy="954107"/>
          </a:xfrm>
          <a:prstGeom prst="rect">
            <a:avLst/>
          </a:prstGeom>
          <a:noFill/>
          <a:ln w="9525">
            <a:noFill/>
            <a:miter lim="800000"/>
            <a:headEnd/>
            <a:tailEnd/>
          </a:ln>
        </p:spPr>
        <p:txBody>
          <a:bodyPr wrap="square">
            <a:spAutoFit/>
          </a:bodyPr>
          <a:lstStyle/>
          <a:p>
            <a:pPr algn="ctr" eaLnBrk="1" hangingPunct="1"/>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Lý</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Tử</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Tấn</a:t>
            </a:r>
            <a:endParaRPr lang="en-US" sz="2800" b="1" dirty="0">
              <a:solidFill>
                <a:srgbClr val="7030A0"/>
              </a:solidFill>
              <a:latin typeface="UTM Avo" panose="02040603050506020204" pitchFamily="18" charset="0"/>
            </a:endParaRPr>
          </a:p>
          <a:p>
            <a:pPr algn="ctr" eaLnBrk="1" hangingPunct="1"/>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Nguyễn</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Húc</a:t>
            </a:r>
            <a:endParaRPr lang="en-US" sz="2800" b="1" dirty="0">
              <a:solidFill>
                <a:srgbClr val="7030A0"/>
              </a:solidFill>
              <a:latin typeface="UTM Avo" panose="02040603050506020204" pitchFamily="18" charset="0"/>
            </a:endParaRPr>
          </a:p>
        </p:txBody>
      </p:sp>
      <p:sp>
        <p:nvSpPr>
          <p:cNvPr id="17" name="Text Box 52"/>
          <p:cNvSpPr txBox="1">
            <a:spLocks noChangeArrowheads="1"/>
          </p:cNvSpPr>
          <p:nvPr/>
        </p:nvSpPr>
        <p:spPr bwMode="auto">
          <a:xfrm>
            <a:off x="3463829" y="5582911"/>
            <a:ext cx="2388795" cy="523220"/>
          </a:xfrm>
          <a:prstGeom prst="rect">
            <a:avLst/>
          </a:prstGeom>
          <a:noFill/>
          <a:ln w="9525">
            <a:noFill/>
            <a:miter lim="800000"/>
            <a:headEnd/>
            <a:tailEnd/>
          </a:ln>
        </p:spPr>
        <p:txBody>
          <a:bodyPr wrap="none">
            <a:spAutoFit/>
          </a:bodyPr>
          <a:lstStyle/>
          <a:p>
            <a:pPr eaLnBrk="1" hangingPunct="1"/>
            <a:r>
              <a:rPr lang="en-US" sz="2800" b="1" i="1" dirty="0" err="1">
                <a:solidFill>
                  <a:srgbClr val="7030A0"/>
                </a:solidFill>
                <a:latin typeface="UTM Avo" panose="02040603050506020204" pitchFamily="18" charset="0"/>
              </a:rPr>
              <a:t>Các</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bài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thơ</a:t>
            </a:r>
            <a:endParaRPr lang="en-US" sz="2800" b="1" i="1" dirty="0">
              <a:solidFill>
                <a:srgbClr val="7030A0"/>
              </a:solidFill>
              <a:latin typeface="UTM Avo" panose="02040603050506020204" pitchFamily="18" charset="0"/>
            </a:endParaRPr>
          </a:p>
        </p:txBody>
      </p:sp>
      <p:sp>
        <p:nvSpPr>
          <p:cNvPr id="18" name="Text Box 53"/>
          <p:cNvSpPr txBox="1">
            <a:spLocks noChangeArrowheads="1"/>
          </p:cNvSpPr>
          <p:nvPr/>
        </p:nvSpPr>
        <p:spPr bwMode="auto">
          <a:xfrm>
            <a:off x="6524535" y="4385368"/>
            <a:ext cx="5042143" cy="1938992"/>
          </a:xfrm>
          <a:prstGeom prst="rect">
            <a:avLst/>
          </a:prstGeom>
          <a:noFill/>
          <a:ln w="9525">
            <a:noFill/>
            <a:miter lim="800000"/>
            <a:headEnd/>
            <a:tailEnd/>
          </a:ln>
        </p:spPr>
        <p:txBody>
          <a:bodyPr wrap="square">
            <a:spAutoFit/>
          </a:bodyPr>
          <a:lstStyle/>
          <a:p>
            <a:pPr algn="just" eaLnBrk="1" hangingPunct="1"/>
            <a:r>
              <a:rPr lang="en-US" sz="2400" b="1" dirty="0" err="1">
                <a:solidFill>
                  <a:srgbClr val="7030A0"/>
                </a:solidFill>
                <a:latin typeface="UTM Avo" panose="02040603050506020204" pitchFamily="18" charset="0"/>
              </a:rPr>
              <a:t>Nói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lên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tâm</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sự</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những</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người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muốn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đem</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tài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năng</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trí</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tuệ</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giúp</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ích</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cho</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nước</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cho</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dân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nhưng</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bị</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quan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lại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ghen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ghét</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vùi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dập</a:t>
            </a:r>
            <a:r>
              <a:rPr lang="en-US" sz="2400" b="1" dirty="0">
                <a:solidFill>
                  <a:srgbClr val="7030A0"/>
                </a:solidFill>
                <a:latin typeface="UTM Avo" panose="02040603050506020204" pitchFamily="18" charset="0"/>
              </a:rPr>
              <a:t>.</a:t>
            </a:r>
          </a:p>
        </p:txBody>
      </p:sp>
    </p:spTree>
    <p:extLst>
      <p:ext uri="{BB962C8B-B14F-4D97-AF65-F5344CB8AC3E}">
        <p14:creationId xmlns:p14="http://schemas.microsoft.com/office/powerpoint/2010/main" val="418440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right)">
                                      <p:cBhvr>
                                        <p:cTn id="78" dur="500"/>
                                        <p:tgtEl>
                                          <p:spTgt spid="5"/>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right)">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6" grpId="0"/>
      <p:bldP spid="7" grpId="0"/>
      <p:bldP spid="8" grpId="0"/>
      <p:bldP spid="10" grpId="0"/>
      <p:bldP spid="11" grpId="0"/>
      <p:bldP spid="12" grpId="0"/>
      <p:bldP spid="13" grpId="0"/>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 y="1183228"/>
            <a:ext cx="6997337" cy="7036212"/>
          </a:xfrm>
          <a:prstGeom prst="rect">
            <a:avLst/>
          </a:prstGeom>
        </p:spPr>
      </p:pic>
      <p:pic>
        <p:nvPicPr>
          <p:cNvPr id="27"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1" y="377371"/>
            <a:ext cx="4332031" cy="29855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634" y="-377138"/>
            <a:ext cx="3908055" cy="3298944"/>
          </a:xfrm>
          <a:prstGeom prst="rect">
            <a:avLst/>
          </a:prstGeom>
        </p:spPr>
      </p:pic>
      <p:grpSp>
        <p:nvGrpSpPr>
          <p:cNvPr id="28" name="Group 27"/>
          <p:cNvGrpSpPr/>
          <p:nvPr/>
        </p:nvGrpSpPr>
        <p:grpSpPr>
          <a:xfrm>
            <a:off x="3574284" y="1361440"/>
            <a:ext cx="5924514" cy="1785104"/>
            <a:chOff x="810028" y="787879"/>
            <a:chExt cx="5924514" cy="1785104"/>
          </a:xfrm>
        </p:grpSpPr>
        <p:sp>
          <p:nvSpPr>
            <p:cNvPr id="29" name="文本框 10"/>
            <p:cNvSpPr txBox="1"/>
            <p:nvPr/>
          </p:nvSpPr>
          <p:spPr>
            <a:xfrm>
              <a:off x="810028" y="787879"/>
              <a:ext cx="5808000" cy="1785104"/>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KẾT LUẬN</a:t>
              </a:r>
              <a:endParaRPr lang="zh-CN" altLang="en-US" sz="11000" b="1" dirty="0">
                <a:latin typeface="UTM Staccato " panose="02040603050506020204" pitchFamily="18" charset="0"/>
                <a:ea typeface="字魂55号-龙吟手书" panose="00000500000000000000" pitchFamily="2" charset="-122"/>
              </a:endParaRPr>
            </a:p>
          </p:txBody>
        </p:sp>
        <p:sp>
          <p:nvSpPr>
            <p:cNvPr id="30" name="文本框 10"/>
            <p:cNvSpPr txBox="1"/>
            <p:nvPr/>
          </p:nvSpPr>
          <p:spPr>
            <a:xfrm>
              <a:off x="926542" y="787879"/>
              <a:ext cx="5808000" cy="1785104"/>
            </a:xfrm>
            <a:prstGeom prst="rect">
              <a:avLst/>
            </a:prstGeom>
            <a:noFill/>
          </p:spPr>
          <p:txBody>
            <a:bodyPr wrap="none" rtlCol="0">
              <a:spAutoFit/>
            </a:bodyPr>
            <a:lstStyle/>
            <a:p>
              <a:pPr algn="ctr"/>
              <a:r>
                <a:rPr lang="en-US" altLang="zh-CN" sz="11000" b="1" dirty="0">
                  <a:solidFill>
                    <a:srgbClr val="FF6774"/>
                  </a:solidFill>
                  <a:latin typeface="UTM Staccato " panose="02040603050506020204" pitchFamily="18" charset="0"/>
                  <a:ea typeface="字魂55号-龙吟手书" panose="00000500000000000000" pitchFamily="2" charset="-122"/>
                </a:rPr>
                <a:t>KẾT LUẬN</a:t>
              </a:r>
              <a:endParaRPr lang="zh-CN" altLang="en-US" sz="11000" b="1" dirty="0">
                <a:solidFill>
                  <a:srgbClr val="FF6774"/>
                </a:solidFill>
                <a:latin typeface="UTM Staccato " panose="02040603050506020204" pitchFamily="18" charset="0"/>
                <a:ea typeface="字魂55号-龙吟手书" panose="00000500000000000000" pitchFamily="2" charset="-122"/>
              </a:endParaRPr>
            </a:p>
          </p:txBody>
        </p:sp>
      </p:grpSp>
      <p:sp>
        <p:nvSpPr>
          <p:cNvPr id="31" name="Text Box 4"/>
          <p:cNvSpPr txBox="1">
            <a:spLocks noChangeArrowheads="1"/>
          </p:cNvSpPr>
          <p:nvPr/>
        </p:nvSpPr>
        <p:spPr bwMode="auto">
          <a:xfrm>
            <a:off x="5587999" y="3146544"/>
            <a:ext cx="6055361"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Văn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học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thời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Hậu</a:t>
            </a:r>
            <a:r>
              <a:rPr lang="en-US" altLang="en-US" sz="3200"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phát</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triển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hơn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các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giai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đoạn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trước</a:t>
            </a:r>
            <a:r>
              <a:rPr lang="en-US" altLang="en-US" sz="3200" b="1" dirty="0">
                <a:solidFill>
                  <a:srgbClr val="002060"/>
                </a:solidFill>
                <a:latin typeface="UTM Avo" panose="02040603050506020204" pitchFamily="18" charset="0"/>
              </a:rPr>
              <a: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đã</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đạt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được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một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số</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thành</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tựu</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đáng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kể</a:t>
            </a:r>
            <a:r>
              <a:rPr lang="en-US" altLang="en-US" sz="3200" dirty="0">
                <a:solidFill>
                  <a:srgbClr val="002060"/>
                </a:solidFill>
                <a:latin typeface="UTM Avo" panose="02040603050506020204" pitchFamily="18" charset="0"/>
              </a:rPr>
              <a:t>.</a:t>
            </a:r>
          </a:p>
          <a:p>
            <a:pPr algn="just">
              <a:spcBef>
                <a:spcPct val="500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Các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tác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giả</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tiêu</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biểu</a:t>
            </a:r>
            <a:r>
              <a:rPr lang="en-US" altLang="en-US" sz="3200"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Nguyễn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Trãi</a:t>
            </a:r>
            <a:r>
              <a:rPr lang="en-US" altLang="en-US" sz="3200" b="1"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Thánh</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Tông</a:t>
            </a:r>
            <a:r>
              <a:rPr lang="en-US" altLang="en-US" sz="32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398669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 calcmode="lin" valueType="num">
                                      <p:cBhvr>
                                        <p:cTn id="26"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3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1">
                                            <p:txEl>
                                              <p:pRg st="1" end="1"/>
                                            </p:txEl>
                                          </p:spTgt>
                                        </p:tgtEl>
                                        <p:attrNameLst>
                                          <p:attrName>style.visibility</p:attrName>
                                        </p:attrNameLst>
                                      </p:cBhvr>
                                      <p:to>
                                        <p:strVal val="visible"/>
                                      </p:to>
                                    </p:set>
                                    <p:anim calcmode="lin" valueType="num">
                                      <p:cBhvr>
                                        <p:cTn id="33"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rgbClr val="E55B43"/>
            </a:gs>
          </a:gsLst>
          <a:lin ang="54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b="8784"/>
          <a:stretch/>
        </p:blipFill>
        <p:spPr>
          <a:xfrm>
            <a:off x="3759199" y="0"/>
            <a:ext cx="8432801" cy="6858000"/>
          </a:xfrm>
          <a:prstGeom prst="rect">
            <a:avLst/>
          </a:prstGeom>
        </p:spPr>
      </p:pic>
      <p:pic>
        <p:nvPicPr>
          <p:cNvPr id="31" name="图片 4"/>
          <p:cNvPicPr>
            <a:picLocks noChangeAspect="1"/>
          </p:cNvPicPr>
          <p:nvPr/>
        </p:nvPicPr>
        <p:blipFill rotWithShape="1">
          <a:blip r:embed="rId3">
            <a:extLst>
              <a:ext uri="{28A0092B-C50C-407E-A947-70E740481C1C}">
                <a14:useLocalDpi xmlns:a14="http://schemas.microsoft.com/office/drawing/2010/main" val="0"/>
              </a:ext>
            </a:extLst>
          </a:blip>
          <a:srcRect t="26381" b="32552"/>
          <a:stretch/>
        </p:blipFill>
        <p:spPr>
          <a:xfrm>
            <a:off x="0" y="4978400"/>
            <a:ext cx="12194023" cy="1879600"/>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66010" t="60007" r="12246" b="11667"/>
          <a:stretch/>
        </p:blipFill>
        <p:spPr>
          <a:xfrm rot="527121">
            <a:off x="-306787" y="-293726"/>
            <a:ext cx="9515694" cy="7997486"/>
          </a:xfrm>
          <a:prstGeom prst="rect">
            <a:avLst/>
          </a:prstGeom>
        </p:spPr>
      </p:pic>
      <p:grpSp>
        <p:nvGrpSpPr>
          <p:cNvPr id="7" name="Group 6"/>
          <p:cNvGrpSpPr/>
          <p:nvPr/>
        </p:nvGrpSpPr>
        <p:grpSpPr>
          <a:xfrm>
            <a:off x="853437" y="1966079"/>
            <a:ext cx="7531738" cy="3477875"/>
            <a:chOff x="4518" y="787879"/>
            <a:chExt cx="7531738" cy="3477875"/>
          </a:xfrm>
        </p:grpSpPr>
        <p:sp>
          <p:nvSpPr>
            <p:cNvPr id="11" name="文本框 10">
              <a:extLst>
                <a:ext uri="{FF2B5EF4-FFF2-40B4-BE49-F238E27FC236}">
                  <a16:creationId xmlns:a16="http://schemas.microsoft.com/office/drawing/2014/main" id="{AD39B987-D8F9-4D06-A255-C7397588FDD3}"/>
                </a:ext>
              </a:extLst>
            </p:cNvPr>
            <p:cNvSpPr txBox="1"/>
            <p:nvPr/>
          </p:nvSpPr>
          <p:spPr>
            <a:xfrm>
              <a:off x="4518" y="787879"/>
              <a:ext cx="7419019" cy="3477875"/>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KHOA HỌC </a:t>
              </a:r>
            </a:p>
            <a:p>
              <a:pPr algn="ctr"/>
              <a:r>
                <a:rPr lang="en-US" altLang="zh-CN" sz="11000" b="1" dirty="0">
                  <a:latin typeface="UTM Staccato " panose="02040603050506020204" pitchFamily="18" charset="0"/>
                  <a:ea typeface="字魂55号-龙吟手书" panose="00000500000000000000" pitchFamily="2" charset="-122"/>
                </a:rPr>
                <a:t>THỜI HẬU LÊ</a:t>
              </a:r>
              <a:endParaRPr lang="zh-CN" altLang="en-US" sz="11000" b="1" dirty="0">
                <a:latin typeface="UTM Staccato " panose="02040603050506020204" pitchFamily="18" charset="0"/>
                <a:ea typeface="字魂55号-龙吟手书" panose="00000500000000000000" pitchFamily="2" charset="-122"/>
              </a:endParaRPr>
            </a:p>
          </p:txBody>
        </p:sp>
        <p:sp>
          <p:nvSpPr>
            <p:cNvPr id="26" name="文本框 10"/>
            <p:cNvSpPr txBox="1"/>
            <p:nvPr/>
          </p:nvSpPr>
          <p:spPr>
            <a:xfrm>
              <a:off x="117237" y="787879"/>
              <a:ext cx="7419019" cy="3477875"/>
            </a:xfrm>
            <a:prstGeom prst="rect">
              <a:avLst/>
            </a:prstGeom>
            <a:noFill/>
          </p:spPr>
          <p:txBody>
            <a:bodyPr wrap="none" rtlCol="0">
              <a:spAutoFit/>
            </a:bodyPr>
            <a:lstStyle/>
            <a:p>
              <a:pPr algn="ctr"/>
              <a:r>
                <a:rPr lang="en-US" altLang="zh-CN" sz="11000" b="1" dirty="0">
                  <a:solidFill>
                    <a:schemeClr val="bg1"/>
                  </a:solidFill>
                  <a:latin typeface="UTM Staccato " panose="02040603050506020204" pitchFamily="18" charset="0"/>
                  <a:ea typeface="字魂55号-龙吟手书" panose="00000500000000000000" pitchFamily="2" charset="-122"/>
                </a:rPr>
                <a:t>KHOA HỌC </a:t>
              </a:r>
            </a:p>
            <a:p>
              <a:pPr algn="ctr"/>
              <a:r>
                <a:rPr lang="en-US" altLang="zh-CN" sz="11000" b="1" dirty="0">
                  <a:solidFill>
                    <a:schemeClr val="bg1"/>
                  </a:solidFill>
                  <a:latin typeface="UTM Staccato " panose="02040603050506020204" pitchFamily="18" charset="0"/>
                  <a:ea typeface="字魂55号-龙吟手书" panose="00000500000000000000" pitchFamily="2" charset="-122"/>
                </a:rPr>
                <a:t>THỜI HẬU LÊ</a:t>
              </a:r>
              <a:endParaRPr lang="zh-CN" altLang="en-US" sz="11000" b="1" dirty="0">
                <a:solidFill>
                  <a:schemeClr val="bg1"/>
                </a:solidFill>
                <a:latin typeface="UTM Staccato " panose="02040603050506020204" pitchFamily="18" charset="0"/>
                <a:ea typeface="字魂55号-龙吟手书" panose="00000500000000000000" pitchFamily="2" charset="-122"/>
              </a:endParaRPr>
            </a:p>
          </p:txBody>
        </p:sp>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387" b="21332"/>
          <a:stretch/>
        </p:blipFill>
        <p:spPr>
          <a:xfrm rot="20748104">
            <a:off x="7590091" y="3830884"/>
            <a:ext cx="4798069" cy="2892341"/>
          </a:xfrm>
          <a:prstGeom prst="rect">
            <a:avLst/>
          </a:prstGeom>
        </p:spPr>
      </p:pic>
    </p:spTree>
    <p:extLst>
      <p:ext uri="{BB962C8B-B14F-4D97-AF65-F5344CB8AC3E}">
        <p14:creationId xmlns:p14="http://schemas.microsoft.com/office/powerpoint/2010/main" val="317638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95793027"/>
              </p:ext>
            </p:extLst>
          </p:nvPr>
        </p:nvGraphicFramePr>
        <p:xfrm>
          <a:off x="487680" y="1017527"/>
          <a:ext cx="11175999" cy="5190232"/>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297558">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200" b="1" dirty="0" err="1">
                          <a:latin typeface="UTM Avo" panose="02040603050506020204" pitchFamily="18" charset="0"/>
                        </a:rPr>
                        <a:t>Công</a:t>
                      </a:r>
                      <a:r>
                        <a:rPr lang="en-US" sz="3200" b="1" baseline="0" dirty="0">
                          <a:latin typeface="UTM Avo" panose="02040603050506020204" pitchFamily="18" charset="0"/>
                        </a:rPr>
                        <a:t> </a:t>
                      </a:r>
                      <a:r>
                        <a:rPr lang="en-US" sz="3200" b="1" baseline="0" dirty="0" err="1">
                          <a:latin typeface="UTM Avo" panose="02040603050506020204" pitchFamily="18" charset="0"/>
                        </a:rPr>
                        <a:t>trình</a:t>
                      </a:r>
                      <a:r>
                        <a:rPr lang="en-US" sz="3200" b="1" baseline="0" dirty="0">
                          <a:latin typeface="UTM Avo" panose="02040603050506020204" pitchFamily="18" charset="0"/>
                        </a:rPr>
                        <a:t> </a:t>
                      </a:r>
                      <a:r>
                        <a:rPr lang="en-US" sz="3200" b="1" baseline="0" dirty="0" err="1">
                          <a:latin typeface="UTM Avo" panose="02040603050506020204" pitchFamily="18" charset="0"/>
                        </a:rPr>
                        <a:t>khoa</a:t>
                      </a:r>
                      <a:r>
                        <a:rPr lang="en-US" sz="3200" b="1" baseline="0" dirty="0">
                          <a:latin typeface="UTM Avo" panose="02040603050506020204" pitchFamily="18" charset="0"/>
                        </a:rPr>
                        <a:t> </a:t>
                      </a:r>
                      <a:r>
                        <a:rPr lang="en-US" sz="3200" b="1" baseline="0" dirty="0" err="1">
                          <a:latin typeface="UTM Avo" panose="02040603050506020204" pitchFamily="18" charset="0"/>
                        </a:rPr>
                        <a:t>học</a:t>
                      </a:r>
                      <a:endParaRPr lang="en-US" sz="32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297558">
                <a:tc rowSpan="2">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r h="1297558">
                <a:tc vMerge="1">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381104014"/>
                  </a:ext>
                </a:extLst>
              </a:tr>
            </a:tbl>
          </a:graphicData>
        </a:graphic>
      </p:graphicFrame>
      <p:sp>
        <p:nvSpPr>
          <p:cNvPr id="6" name="Rectangle 5"/>
          <p:cNvSpPr/>
          <p:nvPr/>
        </p:nvSpPr>
        <p:spPr>
          <a:xfrm>
            <a:off x="1123281" y="429149"/>
            <a:ext cx="9930925" cy="523220"/>
          </a:xfrm>
          <a:prstGeom prst="rect">
            <a:avLst/>
          </a:prstGeom>
        </p:spPr>
        <p:txBody>
          <a:bodyPr wrap="none">
            <a:spAutoFit/>
          </a:bodyPr>
          <a:lstStyle/>
          <a:p>
            <a:pPr algn="ctr"/>
            <a:r>
              <a:rPr lang="en-US" altLang="en-US" sz="2800" b="1" dirty="0" err="1">
                <a:latin typeface="UTM Avo" panose="02040603050506020204" pitchFamily="18" charset="0"/>
              </a:rPr>
              <a:t>Lập</a:t>
            </a:r>
            <a:r>
              <a:rPr lang="en-US" altLang="en-US" sz="2800" b="1" dirty="0">
                <a:latin typeface="UTM Avo" panose="02040603050506020204" pitchFamily="18" charset="0"/>
              </a:rPr>
              <a:t> </a:t>
            </a:r>
            <a:r>
              <a:rPr lang="en-US" altLang="en-US" sz="2800" b="1" dirty="0" err="1">
                <a:latin typeface="UTM Avo" panose="02040603050506020204" pitchFamily="18" charset="0"/>
              </a:rPr>
              <a:t>bảng</a:t>
            </a:r>
            <a:r>
              <a:rPr lang="en-US" altLang="en-US" sz="2800" b="1" dirty="0">
                <a:latin typeface="UTM Avo" panose="02040603050506020204" pitchFamily="18" charset="0"/>
              </a:rPr>
              <a:t> </a:t>
            </a:r>
            <a:r>
              <a:rPr lang="en-US" altLang="en-US" sz="2800" b="1" dirty="0" err="1">
                <a:latin typeface="UTM Avo" panose="02040603050506020204" pitchFamily="18" charset="0"/>
              </a:rPr>
              <a:t>thống</a:t>
            </a:r>
            <a:r>
              <a:rPr lang="en-US" altLang="en-US" sz="2800" b="1" dirty="0">
                <a:latin typeface="UTM Avo" panose="02040603050506020204" pitchFamily="18" charset="0"/>
              </a:rPr>
              <a:t> </a:t>
            </a:r>
            <a:r>
              <a:rPr lang="en-US" altLang="en-US" sz="2800" b="1" dirty="0" err="1">
                <a:latin typeface="UTM Avo" panose="02040603050506020204" pitchFamily="18" charset="0"/>
              </a:rPr>
              <a:t>kê</a:t>
            </a:r>
            <a:r>
              <a:rPr lang="en-US" altLang="en-US" sz="2800" b="1" dirty="0">
                <a:latin typeface="UTM Avo" panose="02040603050506020204" pitchFamily="18" charset="0"/>
              </a:rPr>
              <a:t> </a:t>
            </a:r>
            <a:r>
              <a:rPr lang="en-US" altLang="en-US" sz="2800" b="1" dirty="0" err="1">
                <a:latin typeface="UTM Avo" panose="02040603050506020204" pitchFamily="18" charset="0"/>
              </a:rPr>
              <a:t>về</a:t>
            </a:r>
            <a:r>
              <a:rPr lang="en-US" altLang="en-US" sz="2800" b="1" dirty="0">
                <a:latin typeface="UTM Avo" panose="02040603050506020204" pitchFamily="18" charset="0"/>
              </a:rPr>
              <a:t> </a:t>
            </a:r>
            <a:r>
              <a:rPr lang="en-US" altLang="en-US" sz="2800" b="1" dirty="0" err="1">
                <a:latin typeface="UTM Avo" panose="02040603050506020204" pitchFamily="18" charset="0"/>
              </a:rPr>
              <a:t>khoa</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20" name="Rectangle 43"/>
          <p:cNvSpPr>
            <a:spLocks noChangeArrowheads="1"/>
          </p:cNvSpPr>
          <p:nvPr/>
        </p:nvSpPr>
        <p:spPr bwMode="auto">
          <a:xfrm>
            <a:off x="467166" y="2600477"/>
            <a:ext cx="2361933" cy="609600"/>
          </a:xfrm>
          <a:prstGeom prst="rect">
            <a:avLst/>
          </a:prstGeom>
          <a:noFill/>
          <a:ln w="9525">
            <a:noFill/>
            <a:miter lim="800000"/>
            <a:headEnd/>
            <a:tailEnd/>
          </a:ln>
        </p:spPr>
        <p:txBody>
          <a:bodyPr anchor="ctr"/>
          <a:lstStyle/>
          <a:p>
            <a:pPr eaLnBrk="1" hangingPunct="1"/>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Ngô</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Sĩ</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Liên</a:t>
            </a:r>
            <a:endParaRPr lang="en-US" sz="2800" b="1" dirty="0">
              <a:solidFill>
                <a:srgbClr val="002060"/>
              </a:solidFill>
              <a:latin typeface="UTM Avo" panose="02040603050506020204" pitchFamily="18" charset="0"/>
            </a:endParaRPr>
          </a:p>
        </p:txBody>
      </p:sp>
      <p:sp>
        <p:nvSpPr>
          <p:cNvPr id="21" name="Rectangle 46"/>
          <p:cNvSpPr>
            <a:spLocks noChangeArrowheads="1"/>
          </p:cNvSpPr>
          <p:nvPr/>
        </p:nvSpPr>
        <p:spPr bwMode="auto">
          <a:xfrm>
            <a:off x="2982091" y="2586214"/>
            <a:ext cx="3329215" cy="685800"/>
          </a:xfrm>
          <a:prstGeom prst="rect">
            <a:avLst/>
          </a:prstGeom>
          <a:noFill/>
          <a:ln w="9525">
            <a:noFill/>
            <a:miter lim="800000"/>
            <a:headEnd/>
            <a:tailEnd/>
          </a:ln>
        </p:spPr>
        <p:txBody>
          <a:bodyPr anchor="ctr"/>
          <a:lstStyle/>
          <a:p>
            <a:pPr algn="ctr" eaLnBrk="1" hangingPunct="1"/>
            <a:r>
              <a:rPr lang="en-US" sz="2800" b="1" i="1" dirty="0" err="1">
                <a:solidFill>
                  <a:srgbClr val="002060"/>
                </a:solidFill>
                <a:latin typeface="UTM Avo" panose="02040603050506020204" pitchFamily="18" charset="0"/>
              </a:rPr>
              <a:t>Đại</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Việt</a:t>
            </a:r>
            <a:r>
              <a:rPr lang="en-US" sz="2800" b="1" i="1" dirty="0">
                <a:solidFill>
                  <a:srgbClr val="002060"/>
                </a:solidFill>
                <a:latin typeface="UTM Avo" panose="02040603050506020204" pitchFamily="18" charset="0"/>
              </a:rPr>
              <a:t> </a:t>
            </a:r>
          </a:p>
          <a:p>
            <a:pPr algn="ctr" eaLnBrk="1" hangingPunct="1"/>
            <a:r>
              <a:rPr lang="en-US" sz="2800" b="1" i="1" dirty="0" err="1">
                <a:solidFill>
                  <a:srgbClr val="002060"/>
                </a:solidFill>
                <a:latin typeface="UTM Avo" panose="02040603050506020204" pitchFamily="18" charset="0"/>
              </a:rPr>
              <a:t>sử</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kí</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toàn</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thư</a:t>
            </a:r>
            <a:r>
              <a:rPr lang="en-US" sz="2800" b="1" i="1" dirty="0">
                <a:solidFill>
                  <a:srgbClr val="002060"/>
                </a:solidFill>
                <a:latin typeface="UTM Avo" panose="02040603050506020204" pitchFamily="18" charset="0"/>
              </a:rPr>
              <a:t>.</a:t>
            </a:r>
          </a:p>
        </p:txBody>
      </p:sp>
      <p:sp>
        <p:nvSpPr>
          <p:cNvPr id="22" name="Rectangle 49"/>
          <p:cNvSpPr>
            <a:spLocks noChangeArrowheads="1"/>
          </p:cNvSpPr>
          <p:nvPr/>
        </p:nvSpPr>
        <p:spPr bwMode="auto">
          <a:xfrm>
            <a:off x="6482524" y="2229565"/>
            <a:ext cx="5155949" cy="1295400"/>
          </a:xfrm>
          <a:prstGeom prst="rect">
            <a:avLst/>
          </a:prstGeom>
          <a:noFill/>
          <a:ln w="9525">
            <a:noFill/>
            <a:miter lim="800000"/>
            <a:headEnd/>
            <a:tailEnd/>
          </a:ln>
        </p:spPr>
        <p:txBody>
          <a:bodyPr anchor="ctr"/>
          <a:lstStyle/>
          <a:p>
            <a:pPr algn="just" eaLnBrk="1" hangingPunct="1"/>
            <a:r>
              <a:rPr lang="en-US" sz="2400" b="1" dirty="0" err="1">
                <a:solidFill>
                  <a:srgbClr val="002060"/>
                </a:solidFill>
                <a:latin typeface="UTM Avo" panose="02040603050506020204" pitchFamily="18" charset="0"/>
              </a:rPr>
              <a:t>Ghi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lại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Lịch</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sử</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nước</a:t>
            </a:r>
            <a:r>
              <a:rPr lang="en-US" sz="2400" b="1" dirty="0">
                <a:solidFill>
                  <a:srgbClr val="002060"/>
                </a:solidFill>
                <a:latin typeface="UTM Avo" panose="02040603050506020204" pitchFamily="18" charset="0"/>
              </a:rPr>
              <a:t> ta </a:t>
            </a:r>
            <a:r>
              <a:rPr lang="en-US" sz="2400" b="1" dirty="0" err="1">
                <a:solidFill>
                  <a:srgbClr val="002060"/>
                </a:solidFill>
                <a:latin typeface="UTM Avo" panose="02040603050506020204" pitchFamily="18" charset="0"/>
              </a:rPr>
              <a:t>từ</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thời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Hùng</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Vương</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đến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thời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Hậu</a:t>
            </a:r>
            <a:r>
              <a:rPr lang="en-US" sz="2400" b="1" dirty="0">
                <a:solidFill>
                  <a:srgbClr val="002060"/>
                </a:solidFill>
                <a:latin typeface="UTM Avo" panose="02040603050506020204" pitchFamily="18" charset="0"/>
              </a:rPr>
              <a:t> Lê.</a:t>
            </a:r>
          </a:p>
        </p:txBody>
      </p:sp>
      <p:sp>
        <p:nvSpPr>
          <p:cNvPr id="23" name="Rectangle 44"/>
          <p:cNvSpPr>
            <a:spLocks noChangeArrowheads="1"/>
          </p:cNvSpPr>
          <p:nvPr/>
        </p:nvSpPr>
        <p:spPr bwMode="auto">
          <a:xfrm>
            <a:off x="530420" y="4587486"/>
            <a:ext cx="2400759" cy="609600"/>
          </a:xfrm>
          <a:prstGeom prst="rect">
            <a:avLst/>
          </a:prstGeom>
          <a:noFill/>
          <a:ln w="9525">
            <a:noFill/>
            <a:miter lim="800000"/>
            <a:headEnd/>
            <a:tailEnd/>
          </a:ln>
        </p:spPr>
        <p:txBody>
          <a:bodyPr anchor="ctr"/>
          <a:lstStyle/>
          <a:p>
            <a:pPr eaLnBrk="1" hangingPunct="1"/>
            <a:r>
              <a:rPr lang="en-US" sz="2800" b="1" dirty="0" err="1">
                <a:solidFill>
                  <a:srgbClr val="00B050"/>
                </a:solidFill>
                <a:latin typeface="UTM Avo" panose="02040603050506020204" pitchFamily="18" charset="0"/>
              </a:rPr>
              <a:t>Nguyễn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Trãi</a:t>
            </a:r>
            <a:endParaRPr lang="en-US" sz="2800" b="1" dirty="0">
              <a:solidFill>
                <a:srgbClr val="00B050"/>
              </a:solidFill>
              <a:latin typeface="UTM Avo" panose="02040603050506020204" pitchFamily="18" charset="0"/>
            </a:endParaRPr>
          </a:p>
        </p:txBody>
      </p:sp>
      <p:sp>
        <p:nvSpPr>
          <p:cNvPr id="24" name="Rectangle 47"/>
          <p:cNvSpPr>
            <a:spLocks noChangeArrowheads="1"/>
          </p:cNvSpPr>
          <p:nvPr/>
        </p:nvSpPr>
        <p:spPr bwMode="auto">
          <a:xfrm>
            <a:off x="3043016" y="3749286"/>
            <a:ext cx="3381528" cy="990600"/>
          </a:xfrm>
          <a:prstGeom prst="rect">
            <a:avLst/>
          </a:prstGeom>
          <a:noFill/>
          <a:ln w="9525">
            <a:noFill/>
            <a:miter lim="800000"/>
            <a:headEnd/>
            <a:tailEnd/>
          </a:ln>
        </p:spPr>
        <p:txBody>
          <a:bodyPr anchor="ctr"/>
          <a:lstStyle/>
          <a:p>
            <a:pPr eaLnBrk="1" hangingPunct="1"/>
            <a:r>
              <a:rPr lang="en-US" sz="2800" b="1" i="1" dirty="0">
                <a:solidFill>
                  <a:srgbClr val="00B050"/>
                </a:solidFill>
                <a:latin typeface="UTM Avo" panose="02040603050506020204" pitchFamily="18" charset="0"/>
              </a:rPr>
              <a:t>Lam </a:t>
            </a:r>
            <a:r>
              <a:rPr lang="en-US" sz="2800" b="1" i="1" dirty="0" err="1">
                <a:solidFill>
                  <a:srgbClr val="00B050"/>
                </a:solidFill>
                <a:latin typeface="UTM Avo" panose="02040603050506020204" pitchFamily="18" charset="0"/>
              </a:rPr>
              <a:t>Sơn</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thực</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lục</a:t>
            </a:r>
            <a:endParaRPr lang="en-US" sz="4400" b="1" i="1" dirty="0">
              <a:solidFill>
                <a:srgbClr val="00B050"/>
              </a:solidFill>
              <a:latin typeface="UTM Avo" panose="02040603050506020204" pitchFamily="18" charset="0"/>
            </a:endParaRPr>
          </a:p>
        </p:txBody>
      </p:sp>
      <p:sp>
        <p:nvSpPr>
          <p:cNvPr id="25" name="Rectangle 51"/>
          <p:cNvSpPr>
            <a:spLocks noChangeArrowheads="1"/>
          </p:cNvSpPr>
          <p:nvPr/>
        </p:nvSpPr>
        <p:spPr bwMode="auto">
          <a:xfrm>
            <a:off x="6482524" y="3901686"/>
            <a:ext cx="5099798" cy="685800"/>
          </a:xfrm>
          <a:prstGeom prst="rect">
            <a:avLst/>
          </a:prstGeom>
          <a:noFill/>
          <a:ln w="9525">
            <a:noFill/>
            <a:miter lim="800000"/>
            <a:headEnd/>
            <a:tailEnd/>
          </a:ln>
        </p:spPr>
        <p:txBody>
          <a:bodyPr anchor="ctr"/>
          <a:lstStyle/>
          <a:p>
            <a:pPr algn="just" eaLnBrk="1" hangingPunct="1"/>
            <a:r>
              <a:rPr lang="en-US" sz="2800" b="1" dirty="0" err="1">
                <a:solidFill>
                  <a:srgbClr val="00B050"/>
                </a:solidFill>
                <a:latin typeface="UTM Avo" panose="02040603050506020204" pitchFamily="18" charset="0"/>
              </a:rPr>
              <a:t>Ghi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lại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diễn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biến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cuộc</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khởi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nghĩa</a:t>
            </a:r>
            <a:r>
              <a:rPr lang="en-US" sz="2800" b="1" dirty="0">
                <a:solidFill>
                  <a:srgbClr val="00B050"/>
                </a:solidFill>
                <a:latin typeface="UTM Avo" panose="02040603050506020204" pitchFamily="18" charset="0"/>
              </a:rPr>
              <a:t> Lam </a:t>
            </a:r>
            <a:r>
              <a:rPr lang="en-US" sz="2800" b="1" dirty="0" err="1">
                <a:solidFill>
                  <a:srgbClr val="00B050"/>
                </a:solidFill>
                <a:latin typeface="UTM Avo" panose="02040603050506020204" pitchFamily="18" charset="0"/>
              </a:rPr>
              <a:t>Sơn</a:t>
            </a:r>
            <a:r>
              <a:rPr lang="en-US" sz="2800" b="1" dirty="0">
                <a:solidFill>
                  <a:srgbClr val="00B050"/>
                </a:solidFill>
                <a:latin typeface="UTM Avo" panose="02040603050506020204" pitchFamily="18" charset="0"/>
              </a:rPr>
              <a:t>.</a:t>
            </a:r>
          </a:p>
        </p:txBody>
      </p:sp>
      <p:sp>
        <p:nvSpPr>
          <p:cNvPr id="26" name="Rectangle 48"/>
          <p:cNvSpPr>
            <a:spLocks noChangeArrowheads="1"/>
          </p:cNvSpPr>
          <p:nvPr/>
        </p:nvSpPr>
        <p:spPr bwMode="auto">
          <a:xfrm>
            <a:off x="3438380" y="5217158"/>
            <a:ext cx="2590800" cy="533400"/>
          </a:xfrm>
          <a:prstGeom prst="rect">
            <a:avLst/>
          </a:prstGeom>
          <a:noFill/>
          <a:ln w="9525">
            <a:noFill/>
            <a:miter lim="800000"/>
            <a:headEnd/>
            <a:tailEnd/>
          </a:ln>
        </p:spPr>
        <p:txBody>
          <a:bodyPr anchor="ctr"/>
          <a:lstStyle/>
          <a:p>
            <a:pPr algn="ctr" eaLnBrk="1" hangingPunct="1"/>
            <a:r>
              <a:rPr lang="en-US" sz="2800" b="1" i="1" dirty="0" err="1">
                <a:solidFill>
                  <a:srgbClr val="0070C0"/>
                </a:solidFill>
                <a:latin typeface="UTM Avo" panose="02040603050506020204" pitchFamily="18" charset="0"/>
              </a:rPr>
              <a:t>Dư</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địa</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chí</a:t>
            </a:r>
            <a:endParaRPr lang="en-US" sz="2800" b="1" i="1" dirty="0">
              <a:solidFill>
                <a:srgbClr val="0070C0"/>
              </a:solidFill>
              <a:latin typeface="UTM Avo" panose="02040603050506020204" pitchFamily="18" charset="0"/>
            </a:endParaRPr>
          </a:p>
        </p:txBody>
      </p:sp>
      <p:sp>
        <p:nvSpPr>
          <p:cNvPr id="4" name="TextBox 3"/>
          <p:cNvSpPr txBox="1"/>
          <p:nvPr/>
        </p:nvSpPr>
        <p:spPr>
          <a:xfrm>
            <a:off x="6510599" y="4976950"/>
            <a:ext cx="5099798" cy="1200329"/>
          </a:xfrm>
          <a:prstGeom prst="rect">
            <a:avLst/>
          </a:prstGeom>
          <a:noFill/>
        </p:spPr>
        <p:txBody>
          <a:bodyPr wrap="square" rtlCol="0">
            <a:spAutoFit/>
          </a:bodyPr>
          <a:lstStyle/>
          <a:p>
            <a:pPr algn="just"/>
            <a:r>
              <a:rPr lang="en-US" b="1" dirty="0" err="1">
                <a:solidFill>
                  <a:srgbClr val="0070C0"/>
                </a:solidFill>
                <a:latin typeface="UTM Avo" panose="02040603050506020204" pitchFamily="18" charset="0"/>
              </a:rPr>
              <a:t>Xác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định</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rõ</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ràng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lãnh</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thổ</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quốc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gia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nêu</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lên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những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tài</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nguyên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sản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phẩm</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của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đất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nước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và</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một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số</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phong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tục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tập</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quán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của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dân</a:t>
            </a:r>
            <a:r>
              <a:rPr lang="en-US" b="1" dirty="0">
                <a:solidFill>
                  <a:srgbClr val="0070C0"/>
                </a:solidFill>
                <a:latin typeface="UTM Avo" panose="02040603050506020204" pitchFamily="18" charset="0"/>
              </a:rPr>
              <a:t> ta.</a:t>
            </a:r>
            <a:endParaRPr lang="en-US" b="1" dirty="0"/>
          </a:p>
        </p:txBody>
      </p:sp>
    </p:spTree>
    <p:extLst>
      <p:ext uri="{BB962C8B-B14F-4D97-AF65-F5344CB8AC3E}">
        <p14:creationId xmlns:p14="http://schemas.microsoft.com/office/powerpoint/2010/main" val="414569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anim calcmode="lin" valueType="num">
                                      <p:cBhvr>
                                        <p:cTn id="54" dur="500" fill="hold"/>
                                        <p:tgtEl>
                                          <p:spTgt spid="26"/>
                                        </p:tgtEl>
                                        <p:attrNameLst>
                                          <p:attrName>ppt_w</p:attrName>
                                        </p:attrNameLst>
                                      </p:cBhvr>
                                      <p:tavLst>
                                        <p:tav tm="0" fmla="#ppt_w*sin(2.5*pi*$)">
                                          <p:val>
                                            <p:fltVal val="0"/>
                                          </p:val>
                                        </p:tav>
                                        <p:tav tm="100000">
                                          <p:val>
                                            <p:fltVal val="1"/>
                                          </p:val>
                                        </p:tav>
                                      </p:tavLst>
                                    </p:anim>
                                    <p:anim calcmode="lin" valueType="num">
                                      <p:cBhvr>
                                        <p:cTn id="55"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anim calcmode="lin" valueType="num">
                                      <p:cBhvr>
                                        <p:cTn id="61" dur="500" fill="hold"/>
                                        <p:tgtEl>
                                          <p:spTgt spid="4"/>
                                        </p:tgtEl>
                                        <p:attrNameLst>
                                          <p:attrName>ppt_w</p:attrName>
                                        </p:attrNameLst>
                                      </p:cBhvr>
                                      <p:tavLst>
                                        <p:tav tm="0" fmla="#ppt_w*sin(2.5*pi*$)">
                                          <p:val>
                                            <p:fltVal val="0"/>
                                          </p:val>
                                        </p:tav>
                                        <p:tav tm="100000">
                                          <p:val>
                                            <p:fltVal val="1"/>
                                          </p:val>
                                        </p:tav>
                                      </p:tavLst>
                                    </p:anim>
                                    <p:anim calcmode="lin" valueType="num">
                                      <p:cBhvr>
                                        <p:cTn id="62"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4" grpId="0"/>
      <p:bldP spid="25" grpId="0"/>
      <p:bldP spid="2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53" y="31271"/>
            <a:ext cx="5963223" cy="6935486"/>
          </a:xfrm>
          <a:prstGeom prst="rect">
            <a:avLst/>
          </a:prstGeom>
        </p:spPr>
      </p:pic>
      <p:sp>
        <p:nvSpPr>
          <p:cNvPr id="9" name="Rectangle 8"/>
          <p:cNvSpPr/>
          <p:nvPr/>
        </p:nvSpPr>
        <p:spPr>
          <a:xfrm>
            <a:off x="4846320" y="621981"/>
            <a:ext cx="6817360" cy="5693866"/>
          </a:xfrm>
          <a:prstGeom prst="rect">
            <a:avLst/>
          </a:prstGeom>
        </p:spPr>
        <p:txBody>
          <a:bodyPr wrap="square">
            <a:spAutoFit/>
          </a:bodyPr>
          <a:lstStyle/>
          <a:p>
            <a:pPr algn="just"/>
            <a:r>
              <a:rPr lang="vi-VN" sz="2600" b="1" dirty="0">
                <a:latin typeface="UTM Avo" panose="02040603050506020204" pitchFamily="18" charset="0"/>
              </a:rPr>
              <a:t>Ngô Sĩ Liên là một nhà sử học thời Lê sơ, </a:t>
            </a:r>
            <a:r>
              <a:rPr lang="vi-VN" sz="2600" dirty="0">
                <a:latin typeface="UTM Avo" panose="02040603050506020204" pitchFamily="18" charset="0"/>
              </a:rPr>
              <a:t>sống ở thế kỷ 15. Ông là người đã tham gia khởi nghĩa Lam Sơn và </a:t>
            </a:r>
            <a:r>
              <a:rPr lang="vi-VN" sz="2600" b="1" dirty="0">
                <a:latin typeface="UTM Avo" panose="02040603050506020204" pitchFamily="18" charset="0"/>
              </a:rPr>
              <a:t>có công lớn trong việc biên soạn bộ Đại Việt sử ký toàn thư – bộ quốc sử chính thống cũ nhất của Việt Nam</a:t>
            </a:r>
            <a:r>
              <a:rPr lang="vi-VN" sz="2600" dirty="0">
                <a:latin typeface="UTM Avo" panose="02040603050506020204" pitchFamily="18" charset="0"/>
              </a:rPr>
              <a:t> được lưu truyền tới ngày nay</a:t>
            </a:r>
            <a:r>
              <a:rPr lang="en-US" sz="2600" dirty="0">
                <a:latin typeface="UTM Avo" panose="02040603050506020204" pitchFamily="18" charset="0"/>
              </a:rPr>
              <a:t>. </a:t>
            </a:r>
            <a:r>
              <a:rPr lang="vi-VN" sz="2600" b="1" dirty="0">
                <a:latin typeface="UTM Avo" panose="02040603050506020204" pitchFamily="18" charset="0"/>
              </a:rPr>
              <a:t>Bộ sử gồm 15 quyển, chia thành hai phần:</a:t>
            </a:r>
            <a:r>
              <a:rPr lang="en-US" sz="2600" b="1" dirty="0">
                <a:latin typeface="UTM Avo" panose="02040603050506020204" pitchFamily="18" charset="0"/>
              </a:rPr>
              <a:t> </a:t>
            </a:r>
            <a:r>
              <a:rPr lang="vi-VN" sz="2600" dirty="0">
                <a:latin typeface="UTM Avo" panose="02040603050506020204" pitchFamily="18" charset="0"/>
              </a:rPr>
              <a:t>Phần một (ngoại kỷ), gồm 5 quyển, chép từ thời Hồng Bàng đến hết thời Bắc thuộc (năm 938)</a:t>
            </a:r>
            <a:r>
              <a:rPr lang="en-US" sz="2600" dirty="0">
                <a:latin typeface="UTM Avo" panose="02040603050506020204" pitchFamily="18" charset="0"/>
              </a:rPr>
              <a:t>; </a:t>
            </a:r>
            <a:r>
              <a:rPr lang="vi-VN" sz="2600" dirty="0">
                <a:latin typeface="UTM Avo" panose="02040603050506020204" pitchFamily="18" charset="0"/>
              </a:rPr>
              <a:t>Phần hai (bản kỷ) gồm 10 quyển, chép từ thời Ngô Quyền dựng nước (năm 938) đến khi vua Lê Lợi lên ngôi (Lê Thái Tổ) vào năm 1428.</a:t>
            </a:r>
          </a:p>
        </p:txBody>
      </p:sp>
    </p:spTree>
    <p:extLst>
      <p:ext uri="{BB962C8B-B14F-4D97-AF65-F5344CB8AC3E}">
        <p14:creationId xmlns:p14="http://schemas.microsoft.com/office/powerpoint/2010/main" val="1969901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08467263"/>
              </p:ext>
            </p:extLst>
          </p:nvPr>
        </p:nvGraphicFramePr>
        <p:xfrm>
          <a:off x="487680" y="1149607"/>
          <a:ext cx="11175999" cy="3892674"/>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297558">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200" b="1" dirty="0" err="1">
                          <a:latin typeface="UTM Avo" panose="02040603050506020204" pitchFamily="18" charset="0"/>
                        </a:rPr>
                        <a:t>Công</a:t>
                      </a:r>
                      <a:r>
                        <a:rPr lang="en-US" sz="3200" b="1" baseline="0" dirty="0">
                          <a:latin typeface="UTM Avo" panose="02040603050506020204" pitchFamily="18" charset="0"/>
                        </a:rPr>
                        <a:t> </a:t>
                      </a:r>
                      <a:r>
                        <a:rPr lang="en-US" sz="3200" b="1" baseline="0" dirty="0" err="1">
                          <a:latin typeface="UTM Avo" panose="02040603050506020204" pitchFamily="18" charset="0"/>
                        </a:rPr>
                        <a:t>trình</a:t>
                      </a:r>
                      <a:r>
                        <a:rPr lang="en-US" sz="3200" b="1" baseline="0" dirty="0">
                          <a:latin typeface="UTM Avo" panose="02040603050506020204" pitchFamily="18" charset="0"/>
                        </a:rPr>
                        <a:t> </a:t>
                      </a:r>
                      <a:r>
                        <a:rPr lang="en-US" sz="3200" b="1" baseline="0" dirty="0" err="1">
                          <a:latin typeface="UTM Avo" panose="02040603050506020204" pitchFamily="18" charset="0"/>
                        </a:rPr>
                        <a:t>khoa</a:t>
                      </a:r>
                      <a:r>
                        <a:rPr lang="en-US" sz="3200" b="1" baseline="0" dirty="0">
                          <a:latin typeface="UTM Avo" panose="02040603050506020204" pitchFamily="18" charset="0"/>
                        </a:rPr>
                        <a:t> </a:t>
                      </a:r>
                      <a:r>
                        <a:rPr lang="en-US" sz="3200" b="1" baseline="0" dirty="0" err="1">
                          <a:latin typeface="UTM Avo" panose="02040603050506020204" pitchFamily="18" charset="0"/>
                        </a:rPr>
                        <a:t>học</a:t>
                      </a:r>
                      <a:endParaRPr lang="en-US" sz="32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bl>
          </a:graphicData>
        </a:graphic>
      </p:graphicFrame>
      <p:sp>
        <p:nvSpPr>
          <p:cNvPr id="6" name="Rectangle 5"/>
          <p:cNvSpPr/>
          <p:nvPr/>
        </p:nvSpPr>
        <p:spPr>
          <a:xfrm>
            <a:off x="1123281" y="561229"/>
            <a:ext cx="9930925" cy="523220"/>
          </a:xfrm>
          <a:prstGeom prst="rect">
            <a:avLst/>
          </a:prstGeom>
        </p:spPr>
        <p:txBody>
          <a:bodyPr wrap="none">
            <a:spAutoFit/>
          </a:bodyPr>
          <a:lstStyle/>
          <a:p>
            <a:pPr algn="ctr"/>
            <a:r>
              <a:rPr lang="en-US" altLang="en-US" sz="2800" b="1" dirty="0" err="1">
                <a:latin typeface="UTM Avo" panose="02040603050506020204" pitchFamily="18" charset="0"/>
              </a:rPr>
              <a:t>Lập</a:t>
            </a:r>
            <a:r>
              <a:rPr lang="en-US" altLang="en-US" sz="2800" b="1" dirty="0">
                <a:latin typeface="UTM Avo" panose="02040603050506020204" pitchFamily="18" charset="0"/>
              </a:rPr>
              <a:t> </a:t>
            </a:r>
            <a:r>
              <a:rPr lang="en-US" altLang="en-US" sz="2800" b="1" dirty="0" err="1">
                <a:latin typeface="UTM Avo" panose="02040603050506020204" pitchFamily="18" charset="0"/>
              </a:rPr>
              <a:t>bảng</a:t>
            </a:r>
            <a:r>
              <a:rPr lang="en-US" altLang="en-US" sz="2800" b="1" dirty="0">
                <a:latin typeface="UTM Avo" panose="02040603050506020204" pitchFamily="18" charset="0"/>
              </a:rPr>
              <a:t> </a:t>
            </a:r>
            <a:r>
              <a:rPr lang="en-US" altLang="en-US" sz="2800" b="1" dirty="0" err="1">
                <a:latin typeface="UTM Avo" panose="02040603050506020204" pitchFamily="18" charset="0"/>
              </a:rPr>
              <a:t>thống</a:t>
            </a:r>
            <a:r>
              <a:rPr lang="en-US" altLang="en-US" sz="2800" b="1" dirty="0">
                <a:latin typeface="UTM Avo" panose="02040603050506020204" pitchFamily="18" charset="0"/>
              </a:rPr>
              <a:t> </a:t>
            </a:r>
            <a:r>
              <a:rPr lang="en-US" altLang="en-US" sz="2800" b="1" dirty="0" err="1">
                <a:latin typeface="UTM Avo" panose="02040603050506020204" pitchFamily="18" charset="0"/>
              </a:rPr>
              <a:t>kê</a:t>
            </a:r>
            <a:r>
              <a:rPr lang="en-US" altLang="en-US" sz="2800" b="1" dirty="0">
                <a:latin typeface="UTM Avo" panose="02040603050506020204" pitchFamily="18" charset="0"/>
              </a:rPr>
              <a:t> </a:t>
            </a:r>
            <a:r>
              <a:rPr lang="en-US" altLang="en-US" sz="2800" b="1" dirty="0" err="1">
                <a:latin typeface="UTM Avo" panose="02040603050506020204" pitchFamily="18" charset="0"/>
              </a:rPr>
              <a:t>về</a:t>
            </a:r>
            <a:r>
              <a:rPr lang="en-US" altLang="en-US" sz="2800" b="1" dirty="0">
                <a:latin typeface="UTM Avo" panose="02040603050506020204" pitchFamily="18" charset="0"/>
              </a:rPr>
              <a:t> </a:t>
            </a:r>
            <a:r>
              <a:rPr lang="en-US" altLang="en-US" sz="2800" b="1" dirty="0" err="1">
                <a:latin typeface="UTM Avo" panose="02040603050506020204" pitchFamily="18" charset="0"/>
              </a:rPr>
              <a:t>khoa</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13" name="Rectangle 29"/>
          <p:cNvSpPr>
            <a:spLocks noChangeArrowheads="1"/>
          </p:cNvSpPr>
          <p:nvPr/>
        </p:nvSpPr>
        <p:spPr bwMode="auto">
          <a:xfrm>
            <a:off x="301896" y="2828717"/>
            <a:ext cx="2819400" cy="609600"/>
          </a:xfrm>
          <a:prstGeom prst="rect">
            <a:avLst/>
          </a:prstGeom>
          <a:noFill/>
          <a:ln w="9525">
            <a:noFill/>
            <a:miter lim="800000"/>
            <a:headEnd/>
            <a:tailEnd/>
          </a:ln>
        </p:spPr>
        <p:txBody>
          <a:bodyPr anchor="ctr"/>
          <a:lstStyle/>
          <a:p>
            <a:pPr algn="ctr" eaLnBrk="1" hangingPunct="1"/>
            <a:r>
              <a:rPr lang="en-US" sz="2400" b="1" dirty="0" err="1">
                <a:solidFill>
                  <a:srgbClr val="0070C0"/>
                </a:solidFill>
                <a:latin typeface="UTM Avo" panose="02040603050506020204" pitchFamily="18" charset="0"/>
              </a:rPr>
              <a:t>Lương</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Thế</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Vinh</a:t>
            </a:r>
            <a:endParaRPr lang="en-US" sz="2400" b="1" dirty="0">
              <a:solidFill>
                <a:srgbClr val="0070C0"/>
              </a:solidFill>
              <a:latin typeface="UTM Avo" panose="02040603050506020204" pitchFamily="18" charset="0"/>
            </a:endParaRPr>
          </a:p>
        </p:txBody>
      </p:sp>
      <p:sp>
        <p:nvSpPr>
          <p:cNvPr id="14" name="Rectangle 34"/>
          <p:cNvSpPr>
            <a:spLocks noChangeArrowheads="1"/>
          </p:cNvSpPr>
          <p:nvPr/>
        </p:nvSpPr>
        <p:spPr bwMode="auto">
          <a:xfrm>
            <a:off x="3514580" y="2570688"/>
            <a:ext cx="2438400" cy="990600"/>
          </a:xfrm>
          <a:prstGeom prst="rect">
            <a:avLst/>
          </a:prstGeom>
          <a:noFill/>
          <a:ln w="9525">
            <a:noFill/>
            <a:miter lim="800000"/>
            <a:headEnd/>
            <a:tailEnd/>
          </a:ln>
        </p:spPr>
        <p:txBody>
          <a:bodyPr anchor="ctr"/>
          <a:lstStyle/>
          <a:p>
            <a:pPr algn="ctr" eaLnBrk="1" hangingPunct="1">
              <a:spcBef>
                <a:spcPct val="20000"/>
              </a:spcBef>
            </a:pPr>
            <a:r>
              <a:rPr lang="en-US" sz="3200" b="1" i="1" dirty="0" err="1">
                <a:solidFill>
                  <a:srgbClr val="0070C0"/>
                </a:solidFill>
                <a:latin typeface="UTM Avo" panose="02040603050506020204" pitchFamily="18" charset="0"/>
              </a:rPr>
              <a:t>Đại</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thành</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toán</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pháp</a:t>
            </a:r>
            <a:endParaRPr lang="en-US" sz="3200" b="1" i="1" dirty="0">
              <a:solidFill>
                <a:srgbClr val="0070C0"/>
              </a:solidFill>
              <a:latin typeface="UTM Avo" panose="02040603050506020204" pitchFamily="18" charset="0"/>
            </a:endParaRPr>
          </a:p>
        </p:txBody>
      </p:sp>
      <p:sp>
        <p:nvSpPr>
          <p:cNvPr id="15" name="Rectangle 40"/>
          <p:cNvSpPr>
            <a:spLocks noChangeArrowheads="1"/>
          </p:cNvSpPr>
          <p:nvPr/>
        </p:nvSpPr>
        <p:spPr bwMode="auto">
          <a:xfrm>
            <a:off x="6484448" y="2570687"/>
            <a:ext cx="4990863" cy="990600"/>
          </a:xfrm>
          <a:prstGeom prst="rect">
            <a:avLst/>
          </a:prstGeom>
          <a:noFill/>
          <a:ln w="9525">
            <a:noFill/>
            <a:miter lim="800000"/>
            <a:headEnd/>
            <a:tailEnd/>
          </a:ln>
        </p:spPr>
        <p:txBody>
          <a:bodyPr anchor="ctr"/>
          <a:lstStyle/>
          <a:p>
            <a:pPr algn="ctr" eaLnBrk="1" hangingPunct="1">
              <a:spcBef>
                <a:spcPct val="20000"/>
              </a:spcBef>
            </a:pPr>
            <a:r>
              <a:rPr lang="en-US" sz="3600" b="1" i="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Kiến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thức</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toán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học</a:t>
            </a:r>
            <a:endParaRPr lang="en-US" sz="3600" b="1" dirty="0">
              <a:solidFill>
                <a:srgbClr val="0070C0"/>
              </a:solidFill>
              <a:latin typeface="UTM Avo" panose="02040603050506020204" pitchFamily="18" charset="0"/>
            </a:endParaRPr>
          </a:p>
        </p:txBody>
      </p:sp>
      <p:sp>
        <p:nvSpPr>
          <p:cNvPr id="16" name="Rectangle 30"/>
          <p:cNvSpPr>
            <a:spLocks noChangeArrowheads="1"/>
          </p:cNvSpPr>
          <p:nvPr/>
        </p:nvSpPr>
        <p:spPr bwMode="auto">
          <a:xfrm>
            <a:off x="487680" y="3662674"/>
            <a:ext cx="2362200" cy="1447800"/>
          </a:xfrm>
          <a:prstGeom prst="rect">
            <a:avLst/>
          </a:prstGeom>
          <a:noFill/>
          <a:ln w="9525">
            <a:noFill/>
            <a:miter lim="800000"/>
            <a:headEnd/>
            <a:tailEnd/>
          </a:ln>
        </p:spPr>
        <p:txBody>
          <a:bodyPr anchor="ctr"/>
          <a:lstStyle/>
          <a:p>
            <a:pPr algn="ctr" eaLnBrk="1" hangingPunct="1">
              <a:spcBef>
                <a:spcPct val="20000"/>
              </a:spcBef>
            </a:pPr>
            <a:r>
              <a:rPr lang="en-US" sz="2400" b="1" i="1" dirty="0">
                <a:solidFill>
                  <a:srgbClr val="E55B43"/>
                </a:solidFill>
                <a:latin typeface="UTM Avo" panose="02040603050506020204" pitchFamily="18" charset="0"/>
              </a:rPr>
              <a:t> </a:t>
            </a:r>
            <a:r>
              <a:rPr lang="en-US" sz="2400" b="1" dirty="0">
                <a:solidFill>
                  <a:srgbClr val="E55B43"/>
                </a:solidFill>
                <a:latin typeface="UTM Avo" panose="02040603050506020204" pitchFamily="18" charset="0"/>
              </a:rPr>
              <a:t>Lê </a:t>
            </a:r>
            <a:r>
              <a:rPr lang="en-US" sz="2400" b="1" dirty="0" err="1">
                <a:solidFill>
                  <a:srgbClr val="E55B43"/>
                </a:solidFill>
                <a:latin typeface="UTM Avo" panose="02040603050506020204" pitchFamily="18" charset="0"/>
              </a:rPr>
              <a:t>Hữu</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Trác</a:t>
            </a:r>
            <a:br>
              <a:rPr lang="en-US" sz="2400" b="1" dirty="0">
                <a:solidFill>
                  <a:srgbClr val="E55B43"/>
                </a:solidFill>
                <a:latin typeface="UTM Avo" panose="02040603050506020204" pitchFamily="18" charset="0"/>
              </a:rPr>
            </a:br>
            <a:r>
              <a:rPr lang="en-US" sz="2400" b="1" dirty="0">
                <a:solidFill>
                  <a:srgbClr val="E55B43"/>
                </a:solidFill>
                <a:latin typeface="UTM Avo" panose="02040603050506020204" pitchFamily="18" charset="0"/>
              </a:rPr>
              <a:t>(</a:t>
            </a:r>
            <a:r>
              <a:rPr lang="en-US" sz="2400" b="1" dirty="0" err="1">
                <a:solidFill>
                  <a:srgbClr val="E55B43"/>
                </a:solidFill>
                <a:latin typeface="UTM Avo" panose="02040603050506020204" pitchFamily="18" charset="0"/>
              </a:rPr>
              <a:t>Hải</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Thượng</a:t>
            </a:r>
            <a:r>
              <a:rPr lang="en-US" sz="2400" b="1" i="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Lãn</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Ông</a:t>
            </a:r>
            <a:r>
              <a:rPr lang="en-US" sz="2400" b="1" dirty="0">
                <a:solidFill>
                  <a:srgbClr val="E55B43"/>
                </a:solidFill>
                <a:latin typeface="UTM Avo" panose="02040603050506020204" pitchFamily="18" charset="0"/>
              </a:rPr>
              <a:t>)</a:t>
            </a:r>
          </a:p>
        </p:txBody>
      </p:sp>
      <p:sp>
        <p:nvSpPr>
          <p:cNvPr id="17" name="Rectangle 36"/>
          <p:cNvSpPr>
            <a:spLocks noChangeArrowheads="1"/>
          </p:cNvSpPr>
          <p:nvPr/>
        </p:nvSpPr>
        <p:spPr bwMode="auto">
          <a:xfrm>
            <a:off x="3233783" y="3891274"/>
            <a:ext cx="2854960" cy="990600"/>
          </a:xfrm>
          <a:prstGeom prst="rect">
            <a:avLst/>
          </a:prstGeom>
          <a:noFill/>
          <a:ln w="9525">
            <a:noFill/>
            <a:miter lim="800000"/>
            <a:headEnd/>
            <a:tailEnd/>
          </a:ln>
        </p:spPr>
        <p:txBody>
          <a:bodyPr anchor="ctr"/>
          <a:lstStyle/>
          <a:p>
            <a:pPr algn="ctr" eaLnBrk="1" hangingPunct="1">
              <a:spcBef>
                <a:spcPct val="20000"/>
              </a:spcBef>
            </a:pP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Hải</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Thượng</a:t>
            </a:r>
            <a:r>
              <a:rPr lang="en-US" sz="2800" b="1" i="1" dirty="0">
                <a:solidFill>
                  <a:srgbClr val="E55B43"/>
                </a:solidFill>
                <a:latin typeface="UTM Avo" panose="02040603050506020204" pitchFamily="18" charset="0"/>
              </a:rPr>
              <a:t> Y </a:t>
            </a:r>
            <a:r>
              <a:rPr lang="en-US" sz="2800" b="1" i="1" dirty="0" err="1">
                <a:solidFill>
                  <a:srgbClr val="E55B43"/>
                </a:solidFill>
                <a:latin typeface="UTM Avo" panose="02040603050506020204" pitchFamily="18" charset="0"/>
              </a:rPr>
              <a:t>Tông</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Tâm</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Lĩnh</a:t>
            </a:r>
            <a:endParaRPr lang="en-US" sz="2800" b="1" i="1" dirty="0">
              <a:solidFill>
                <a:srgbClr val="E55B43"/>
              </a:solidFill>
              <a:latin typeface="UTM Avo" panose="02040603050506020204" pitchFamily="18" charset="0"/>
            </a:endParaRPr>
          </a:p>
        </p:txBody>
      </p:sp>
      <p:sp>
        <p:nvSpPr>
          <p:cNvPr id="18" name="Rectangle 41"/>
          <p:cNvSpPr>
            <a:spLocks noChangeArrowheads="1"/>
          </p:cNvSpPr>
          <p:nvPr/>
        </p:nvSpPr>
        <p:spPr bwMode="auto">
          <a:xfrm>
            <a:off x="6617807" y="3996984"/>
            <a:ext cx="4699000" cy="609600"/>
          </a:xfrm>
          <a:prstGeom prst="rect">
            <a:avLst/>
          </a:prstGeom>
          <a:noFill/>
          <a:ln w="9525">
            <a:noFill/>
            <a:miter lim="800000"/>
            <a:headEnd/>
            <a:tailEnd/>
          </a:ln>
        </p:spPr>
        <p:txBody>
          <a:bodyPr anchor="ctr"/>
          <a:lstStyle/>
          <a:p>
            <a:pPr algn="ctr" eaLnBrk="1" hangingPunct="1">
              <a:spcBef>
                <a:spcPct val="20000"/>
              </a:spcBef>
            </a:pPr>
            <a:r>
              <a:rPr lang="en-US" sz="3600" b="1" i="1" dirty="0">
                <a:solidFill>
                  <a:srgbClr val="E55B43"/>
                </a:solidFill>
                <a:latin typeface="UTM Avo" panose="02040603050506020204" pitchFamily="18" charset="0"/>
              </a:rPr>
              <a:t>  </a:t>
            </a:r>
            <a:r>
              <a:rPr lang="en-US" sz="3600" b="1" dirty="0" err="1">
                <a:solidFill>
                  <a:srgbClr val="E55B43"/>
                </a:solidFill>
                <a:latin typeface="UTM Avo" panose="02040603050506020204" pitchFamily="18" charset="0"/>
              </a:rPr>
              <a:t>Kiến</a:t>
            </a:r>
            <a:r>
              <a:rPr lang="en-US" sz="3600" b="1" dirty="0">
                <a:solidFill>
                  <a:srgbClr val="E55B43"/>
                </a:solidFill>
                <a:latin typeface="UTM Avo" panose="02040603050506020204" pitchFamily="18" charset="0"/>
              </a:rPr>
              <a:t> </a:t>
            </a:r>
            <a:r>
              <a:rPr lang="en-US" sz="3600" b="1" dirty="0" err="1">
                <a:solidFill>
                  <a:srgbClr val="E55B43"/>
                </a:solidFill>
                <a:latin typeface="UTM Avo" panose="02040603050506020204" pitchFamily="18" charset="0"/>
              </a:rPr>
              <a:t>thức</a:t>
            </a:r>
            <a:r>
              <a:rPr lang="en-US" sz="3600" b="1" dirty="0">
                <a:solidFill>
                  <a:srgbClr val="E55B43"/>
                </a:solidFill>
                <a:latin typeface="UTM Avo" panose="02040603050506020204" pitchFamily="18" charset="0"/>
              </a:rPr>
              <a:t> y </a:t>
            </a:r>
            <a:r>
              <a:rPr lang="en-US" sz="3600" b="1" dirty="0" err="1">
                <a:solidFill>
                  <a:srgbClr val="E55B43"/>
                </a:solidFill>
                <a:latin typeface="UTM Avo" panose="02040603050506020204" pitchFamily="18" charset="0"/>
              </a:rPr>
              <a:t>học</a:t>
            </a:r>
            <a:endParaRPr lang="en-US" sz="3600" b="1" dirty="0">
              <a:solidFill>
                <a:srgbClr val="E55B43"/>
              </a:solidFill>
              <a:latin typeface="UTM Avo" panose="02040603050506020204" pitchFamily="18" charset="0"/>
            </a:endParaRPr>
          </a:p>
        </p:txBody>
      </p:sp>
      <p:pic>
        <p:nvPicPr>
          <p:cNvPr id="19"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0" y="4795520"/>
            <a:ext cx="12194023" cy="2062480"/>
          </a:xfrm>
          <a:prstGeom prst="rect">
            <a:avLst/>
          </a:prstGeom>
        </p:spPr>
      </p:pic>
    </p:spTree>
    <p:extLst>
      <p:ext uri="{BB962C8B-B14F-4D97-AF65-F5344CB8AC3E}">
        <p14:creationId xmlns:p14="http://schemas.microsoft.com/office/powerpoint/2010/main" val="259466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AB0"/>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1755" t="2038"/>
          <a:stretch/>
        </p:blipFill>
        <p:spPr>
          <a:xfrm>
            <a:off x="-1" y="0"/>
            <a:ext cx="12192001" cy="6858000"/>
          </a:xfrm>
          <a:prstGeom prst="rect">
            <a:avLst/>
          </a:prstGeom>
        </p:spPr>
      </p:pic>
      <p:sp>
        <p:nvSpPr>
          <p:cNvPr id="18" name="TextBox 17"/>
          <p:cNvSpPr txBox="1"/>
          <p:nvPr/>
        </p:nvSpPr>
        <p:spPr>
          <a:xfrm>
            <a:off x="4809755" y="914401"/>
            <a:ext cx="7382245" cy="1862048"/>
          </a:xfrm>
          <a:prstGeom prst="rect">
            <a:avLst/>
          </a:prstGeom>
          <a:noFill/>
        </p:spPr>
        <p:txBody>
          <a:bodyPr wrap="square" rtlCol="0">
            <a:spAutoFit/>
          </a:bodyPr>
          <a:lstStyle/>
          <a:p>
            <a:r>
              <a:rPr lang="en-US" sz="11500" dirty="0">
                <a:latin typeface="UTM Staccato " panose="02040603050506020204" pitchFamily="18" charset="0"/>
              </a:rPr>
              <a:t>KHỞI ĐỘNG</a:t>
            </a:r>
          </a:p>
        </p:txBody>
      </p:sp>
    </p:spTree>
    <p:extLst>
      <p:ext uri="{BB962C8B-B14F-4D97-AF65-F5344CB8AC3E}">
        <p14:creationId xmlns:p14="http://schemas.microsoft.com/office/powerpoint/2010/main" val="2401635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51" y="80462"/>
            <a:ext cx="11444286" cy="6472738"/>
          </a:xfrm>
          <a:prstGeom prst="rect">
            <a:avLst/>
          </a:prstGeom>
        </p:spPr>
      </p:pic>
      <p:sp>
        <p:nvSpPr>
          <p:cNvPr id="15" name="Rectangle 14"/>
          <p:cNvSpPr/>
          <p:nvPr/>
        </p:nvSpPr>
        <p:spPr>
          <a:xfrm>
            <a:off x="500776" y="6028174"/>
            <a:ext cx="6256521" cy="369332"/>
          </a:xfrm>
          <a:prstGeom prst="rect">
            <a:avLst/>
          </a:prstGeom>
        </p:spPr>
        <p:txBody>
          <a:bodyPr wrap="none">
            <a:spAutoFit/>
          </a:bodyPr>
          <a:lstStyle/>
          <a:p>
            <a:r>
              <a:rPr lang="en-US" b="1" dirty="0">
                <a:latin typeface="UTM Avo" panose="02040603050506020204" pitchFamily="18" charset="0"/>
              </a:rPr>
              <a:t>https://www.youtube.com/watch?v=pZRzywCnn_Q</a:t>
            </a:r>
          </a:p>
        </p:txBody>
      </p:sp>
      <p:sp>
        <p:nvSpPr>
          <p:cNvPr id="16" name="Rectangle 15"/>
          <p:cNvSpPr/>
          <p:nvPr/>
        </p:nvSpPr>
        <p:spPr>
          <a:xfrm>
            <a:off x="500776" y="5658842"/>
            <a:ext cx="6027291" cy="369332"/>
          </a:xfrm>
          <a:prstGeom prst="rect">
            <a:avLst/>
          </a:prstGeom>
        </p:spPr>
        <p:txBody>
          <a:bodyPr wrap="none">
            <a:spAutoFit/>
          </a:bodyPr>
          <a:lstStyle/>
          <a:p>
            <a:r>
              <a:rPr lang="en-US" b="1" dirty="0">
                <a:latin typeface="UTM Avo" panose="02040603050506020204" pitchFamily="18" charset="0"/>
              </a:rPr>
              <a:t>https://www.youtube.com/watch?v=j1Y3Bx0yyI0</a:t>
            </a:r>
          </a:p>
        </p:txBody>
      </p:sp>
    </p:spTree>
    <p:extLst>
      <p:ext uri="{BB962C8B-B14F-4D97-AF65-F5344CB8AC3E}">
        <p14:creationId xmlns:p14="http://schemas.microsoft.com/office/powerpoint/2010/main" val="335940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36880" y="514259"/>
            <a:ext cx="6573520" cy="5909310"/>
          </a:xfrm>
          <a:prstGeom prst="rect">
            <a:avLst/>
          </a:prstGeom>
        </p:spPr>
        <p:txBody>
          <a:bodyPr wrap="square">
            <a:spAutoFit/>
          </a:bodyPr>
          <a:lstStyle/>
          <a:p>
            <a:pPr algn="just"/>
            <a:r>
              <a:rPr lang="en-US" sz="3000" b="1" dirty="0">
                <a:latin typeface="UTM Avo" panose="02040603050506020204" pitchFamily="18" charset="0"/>
              </a:rPr>
              <a:t>	</a:t>
            </a:r>
            <a:r>
              <a:rPr lang="vi-VN" sz="2900" b="1" dirty="0">
                <a:latin typeface="UTM Avo" panose="02040603050506020204" pitchFamily="18" charset="0"/>
              </a:rPr>
              <a:t>Hải Thượng Lãn Ông </a:t>
            </a:r>
            <a:r>
              <a:rPr lang="vi-VN" sz="2900" dirty="0">
                <a:latin typeface="UTM Avo" panose="02040603050506020204" pitchFamily="18" charset="0"/>
              </a:rPr>
              <a:t>(1720 -1791), </a:t>
            </a:r>
            <a:r>
              <a:rPr lang="vi-VN" sz="2900" b="1" dirty="0">
                <a:latin typeface="UTM Avo" panose="02040603050506020204" pitchFamily="18" charset="0"/>
              </a:rPr>
              <a:t>tên thật là Lê Hữu Trác</a:t>
            </a:r>
            <a:r>
              <a:rPr lang="vi-VN" sz="2900" dirty="0">
                <a:latin typeface="UTM Avo" panose="02040603050506020204" pitchFamily="18" charset="0"/>
              </a:rPr>
              <a:t> là một lang y, được coi là ông tổ của ngành y học cổ truyền Việt Nam.</a:t>
            </a:r>
            <a:r>
              <a:rPr lang="en-US" sz="2900" dirty="0">
                <a:latin typeface="UTM Avo" panose="02040603050506020204" pitchFamily="18" charset="0"/>
              </a:rPr>
              <a:t> </a:t>
            </a:r>
            <a:r>
              <a:rPr lang="en-US" sz="2900" dirty="0" err="1">
                <a:latin typeface="UTM Avo" panose="02040603050506020204" pitchFamily="18" charset="0"/>
              </a:rPr>
              <a:t>Ông</a:t>
            </a:r>
            <a:r>
              <a:rPr lang="en-US" sz="2900" dirty="0">
                <a:latin typeface="UTM Avo" panose="02040603050506020204" pitchFamily="18" charset="0"/>
              </a:rPr>
              <a:t> </a:t>
            </a:r>
            <a:r>
              <a:rPr lang="vi-VN" sz="2900" dirty="0">
                <a:latin typeface="UTM Avo" panose="02040603050506020204" pitchFamily="18" charset="0"/>
              </a:rPr>
              <a:t>là đại danh y có đóng góp lớn cho nền y học dân tộc Việt Nam, trong đó có </a:t>
            </a:r>
            <a:r>
              <a:rPr lang="vi-VN" sz="2900" b="1" dirty="0">
                <a:latin typeface="UTM Avo" panose="02040603050506020204" pitchFamily="18" charset="0"/>
              </a:rPr>
              <a:t>thuốc Nam</a:t>
            </a:r>
            <a:r>
              <a:rPr lang="vi-VN" sz="2900" dirty="0">
                <a:latin typeface="UTM Avo" panose="02040603050506020204" pitchFamily="18" charset="0"/>
              </a:rPr>
              <a:t>,</a:t>
            </a:r>
            <a:r>
              <a:rPr lang="vi-VN" sz="2900" b="1" dirty="0">
                <a:latin typeface="UTM Avo" panose="02040603050506020204" pitchFamily="18" charset="0"/>
              </a:rPr>
              <a:t> </a:t>
            </a:r>
            <a:r>
              <a:rPr lang="vi-VN" sz="2900" dirty="0">
                <a:latin typeface="UTM Avo" panose="02040603050506020204" pitchFamily="18" charset="0"/>
              </a:rPr>
              <a:t>kế thừa xuất sắc sự nghiệp "Nam dược trị Nam nhân" của Tuệ Tĩnh thiền sư. Ông để lại nhiều tác phẩm lớn như </a:t>
            </a:r>
            <a:r>
              <a:rPr lang="vi-VN" sz="2900" b="1" dirty="0">
                <a:latin typeface="UTM Avo" panose="02040603050506020204" pitchFamily="18" charset="0"/>
              </a:rPr>
              <a:t>Hải Thượng y tông tâm lĩnh </a:t>
            </a:r>
            <a:r>
              <a:rPr lang="vi-VN" sz="2900" dirty="0">
                <a:latin typeface="UTM Avo" panose="02040603050506020204" pitchFamily="18" charset="0"/>
              </a:rPr>
              <a:t>gồm 28 tập, 66 quyển chắt lọc tinh hoa của y học cổ truyền</a:t>
            </a:r>
            <a:r>
              <a:rPr lang="en-US" sz="2900" dirty="0">
                <a:latin typeface="UTM Avo" panose="02040603050506020204" pitchFamily="18" charset="0"/>
              </a:rPr>
              <a:t>.</a:t>
            </a:r>
            <a:endParaRPr lang="vi-VN" sz="2900" dirty="0">
              <a:latin typeface="UTM Avo" panose="0204060305050602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7241154" y="448679"/>
            <a:ext cx="4357234" cy="6040469"/>
          </a:xfrm>
          <a:prstGeom prst="rect">
            <a:avLst/>
          </a:prstGeom>
          <a:ln>
            <a:noFill/>
          </a:ln>
          <a:effectLst>
            <a:softEdge rad="112500"/>
          </a:effectLst>
        </p:spPr>
      </p:pic>
    </p:spTree>
    <p:extLst>
      <p:ext uri="{BB962C8B-B14F-4D97-AF65-F5344CB8AC3E}">
        <p14:creationId xmlns:p14="http://schemas.microsoft.com/office/powerpoint/2010/main" val="195782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4312"/>
            <a:ext cx="5668269" cy="56997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634" y="-377138"/>
            <a:ext cx="3908055" cy="3298944"/>
          </a:xfrm>
          <a:prstGeom prst="rect">
            <a:avLst/>
          </a:prstGeom>
        </p:spPr>
      </p:pic>
      <p:grpSp>
        <p:nvGrpSpPr>
          <p:cNvPr id="28" name="Group 27"/>
          <p:cNvGrpSpPr/>
          <p:nvPr/>
        </p:nvGrpSpPr>
        <p:grpSpPr>
          <a:xfrm>
            <a:off x="3182477" y="1022813"/>
            <a:ext cx="5328048" cy="1785104"/>
            <a:chOff x="1107386" y="787879"/>
            <a:chExt cx="5328048" cy="1785104"/>
          </a:xfrm>
        </p:grpSpPr>
        <p:sp>
          <p:nvSpPr>
            <p:cNvPr id="29" name="文本框 10"/>
            <p:cNvSpPr txBox="1"/>
            <p:nvPr/>
          </p:nvSpPr>
          <p:spPr>
            <a:xfrm>
              <a:off x="1107386" y="787879"/>
              <a:ext cx="5213287" cy="1785104"/>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GHI NHỚ</a:t>
              </a:r>
              <a:endParaRPr lang="zh-CN" altLang="en-US" sz="11000" b="1" dirty="0">
                <a:latin typeface="UTM Staccato " panose="02040603050506020204" pitchFamily="18" charset="0"/>
                <a:ea typeface="字魂55号-龙吟手书" panose="00000500000000000000" pitchFamily="2" charset="-122"/>
              </a:endParaRPr>
            </a:p>
          </p:txBody>
        </p:sp>
        <p:sp>
          <p:nvSpPr>
            <p:cNvPr id="30" name="文本框 10"/>
            <p:cNvSpPr txBox="1"/>
            <p:nvPr/>
          </p:nvSpPr>
          <p:spPr>
            <a:xfrm>
              <a:off x="1222147" y="787879"/>
              <a:ext cx="5213287" cy="1785104"/>
            </a:xfrm>
            <a:prstGeom prst="rect">
              <a:avLst/>
            </a:prstGeom>
            <a:noFill/>
          </p:spPr>
          <p:txBody>
            <a:bodyPr wrap="none" rtlCol="0">
              <a:spAutoFit/>
            </a:bodyPr>
            <a:lstStyle/>
            <a:p>
              <a:pPr algn="ctr"/>
              <a:r>
                <a:rPr lang="en-US" altLang="zh-CN" sz="11000" b="1" dirty="0">
                  <a:solidFill>
                    <a:srgbClr val="FF6774"/>
                  </a:solidFill>
                  <a:latin typeface="UTM Staccato " panose="02040603050506020204" pitchFamily="18" charset="0"/>
                  <a:ea typeface="字魂55号-龙吟手书" panose="00000500000000000000" pitchFamily="2" charset="-122"/>
                </a:rPr>
                <a:t>GHI NHỚ</a:t>
              </a:r>
              <a:endParaRPr lang="zh-CN" altLang="en-US" sz="11000" b="1" dirty="0">
                <a:solidFill>
                  <a:srgbClr val="FF6774"/>
                </a:solidFill>
                <a:latin typeface="UTM Staccato " panose="02040603050506020204" pitchFamily="18" charset="0"/>
                <a:ea typeface="字魂55号-龙吟手书" panose="00000500000000000000" pitchFamily="2" charset="-122"/>
              </a:endParaRPr>
            </a:p>
          </p:txBody>
        </p:sp>
      </p:grpSp>
      <p:sp>
        <p:nvSpPr>
          <p:cNvPr id="31" name="Text Box 4"/>
          <p:cNvSpPr txBox="1">
            <a:spLocks noChangeArrowheads="1"/>
          </p:cNvSpPr>
          <p:nvPr/>
        </p:nvSpPr>
        <p:spPr bwMode="auto">
          <a:xfrm>
            <a:off x="4114801" y="2682286"/>
            <a:ext cx="757466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a:solidFill>
                  <a:srgbClr val="002060"/>
                </a:solidFill>
                <a:latin typeface="UTM Avo" panose="02040603050506020204" pitchFamily="18" charset="0"/>
              </a:rPr>
              <a:t>- </a:t>
            </a:r>
            <a:r>
              <a:rPr lang="vi-VN" altLang="en-US" sz="3200" dirty="0">
                <a:solidFill>
                  <a:srgbClr val="002060"/>
                </a:solidFill>
                <a:latin typeface="UTM Avo" panose="02040603050506020204" pitchFamily="18" charset="0"/>
              </a:rPr>
              <a:t>Dưới thời </a:t>
            </a:r>
            <a:r>
              <a:rPr lang="vi-VN" altLang="en-US" sz="3200">
                <a:solidFill>
                  <a:srgbClr val="002060"/>
                </a:solidFill>
                <a:latin typeface="UTM Avo" panose="02040603050506020204" pitchFamily="18" charset="0"/>
              </a:rPr>
              <a:t>Hậu Lê</a:t>
            </a:r>
            <a:r>
              <a:rPr lang="en-US" altLang="en-US" sz="3200">
                <a:solidFill>
                  <a:srgbClr val="002060"/>
                </a:solidFill>
                <a:latin typeface="UTM Avo" panose="02040603050506020204" pitchFamily="18" charset="0"/>
              </a:rPr>
              <a:t> </a:t>
            </a:r>
            <a:r>
              <a:rPr lang="vi-VN" altLang="en-US" sz="3200">
                <a:solidFill>
                  <a:srgbClr val="002060"/>
                </a:solidFill>
                <a:latin typeface="UTM Avo" panose="02040603050506020204" pitchFamily="18" charset="0"/>
              </a:rPr>
              <a:t>(</a:t>
            </a:r>
            <a:r>
              <a:rPr lang="vi-VN" altLang="en-US" sz="3200" dirty="0">
                <a:solidFill>
                  <a:srgbClr val="002060"/>
                </a:solidFill>
                <a:latin typeface="UTM Avo" panose="02040603050506020204" pitchFamily="18" charset="0"/>
              </a:rPr>
              <a:t>thế kỉ XV),</a:t>
            </a:r>
            <a:r>
              <a:rPr lang="en-US" altLang="en-US" sz="3200" dirty="0">
                <a:solidFill>
                  <a:srgbClr val="002060"/>
                </a:solidFill>
                <a:latin typeface="UTM Avo" panose="02040603050506020204" pitchFamily="18" charset="0"/>
              </a:rPr>
              <a:t> </a:t>
            </a:r>
            <a:r>
              <a:rPr lang="vi-VN" altLang="en-US" sz="3200" b="1" dirty="0">
                <a:solidFill>
                  <a:srgbClr val="002060"/>
                </a:solidFill>
                <a:latin typeface="UTM Avo" panose="02040603050506020204" pitchFamily="18" charset="0"/>
              </a:rPr>
              <a:t>văn học và khoa học của nước </a:t>
            </a:r>
            <a:r>
              <a:rPr lang="vi-VN" altLang="en-US" sz="3200" b="1">
                <a:solidFill>
                  <a:srgbClr val="002060"/>
                </a:solidFill>
                <a:latin typeface="UTM Avo" panose="02040603050506020204" pitchFamily="18" charset="0"/>
              </a:rPr>
              <a:t>ta phát </a:t>
            </a:r>
            <a:r>
              <a:rPr lang="vi-VN" altLang="en-US" sz="3200" b="1" dirty="0">
                <a:solidFill>
                  <a:srgbClr val="002060"/>
                </a:solidFill>
                <a:latin typeface="UTM Avo" panose="02040603050506020204" pitchFamily="18" charset="0"/>
              </a:rPr>
              <a:t>triển </a:t>
            </a:r>
            <a:r>
              <a:rPr lang="vi-VN" altLang="en-US" sz="3200" dirty="0">
                <a:solidFill>
                  <a:srgbClr val="002060"/>
                </a:solidFill>
                <a:latin typeface="UTM Avo" panose="02040603050506020204" pitchFamily="18" charset="0"/>
              </a:rPr>
              <a:t>hơn các giai đoạn trước, đã đạt được những thành tựu đáng kể.</a:t>
            </a:r>
            <a:endParaRPr lang="en-US" altLang="en-US" sz="3200" dirty="0">
              <a:solidFill>
                <a:srgbClr val="002060"/>
              </a:solidFill>
              <a:latin typeface="UTM Avo" panose="02040603050506020204" pitchFamily="18" charset="0"/>
            </a:endParaRPr>
          </a:p>
          <a:p>
            <a:pPr algn="just">
              <a:spcBef>
                <a:spcPct val="50000"/>
              </a:spcBef>
            </a:pPr>
            <a:r>
              <a:rPr lang="en-US" altLang="en-US" sz="3200" dirty="0">
                <a:solidFill>
                  <a:srgbClr val="002060"/>
                </a:solidFill>
                <a:latin typeface="UTM Avo" panose="02040603050506020204" pitchFamily="18" charset="0"/>
              </a:rPr>
              <a:t>- </a:t>
            </a:r>
            <a:r>
              <a:rPr lang="vi-VN" altLang="en-US" sz="3200" b="1" dirty="0">
                <a:solidFill>
                  <a:srgbClr val="002060"/>
                </a:solidFill>
                <a:latin typeface="UTM Avo" panose="02040603050506020204" pitchFamily="18" charset="0"/>
              </a:rPr>
              <a:t>Nguyễn Trãi và Lê Thánh Tông </a:t>
            </a:r>
            <a:r>
              <a:rPr lang="vi-VN" altLang="en-US" sz="3200" dirty="0">
                <a:solidFill>
                  <a:srgbClr val="002060"/>
                </a:solidFill>
                <a:latin typeface="UTM Avo" panose="02040603050506020204" pitchFamily="18" charset="0"/>
              </a:rPr>
              <a:t>là những tác giả tiêu biểu </a:t>
            </a:r>
            <a:r>
              <a:rPr lang="vi-VN" altLang="en-US" sz="3200">
                <a:solidFill>
                  <a:srgbClr val="002060"/>
                </a:solidFill>
                <a:latin typeface="UTM Avo" panose="02040603050506020204" pitchFamily="18" charset="0"/>
              </a:rPr>
              <a:t>trong </a:t>
            </a:r>
            <a:br>
              <a:rPr lang="en-US" altLang="en-US" sz="3200">
                <a:solidFill>
                  <a:srgbClr val="002060"/>
                </a:solidFill>
                <a:latin typeface="UTM Avo" panose="02040603050506020204" pitchFamily="18" charset="0"/>
              </a:rPr>
            </a:br>
            <a:r>
              <a:rPr lang="vi-VN" altLang="en-US" sz="3200">
                <a:solidFill>
                  <a:srgbClr val="002060"/>
                </a:solidFill>
                <a:latin typeface="UTM Avo" panose="02040603050506020204" pitchFamily="18" charset="0"/>
              </a:rPr>
              <a:t>thời </a:t>
            </a:r>
            <a:r>
              <a:rPr lang="vi-VN" altLang="en-US" sz="3200" dirty="0">
                <a:solidFill>
                  <a:srgbClr val="002060"/>
                </a:solidFill>
                <a:latin typeface="UTM Avo" panose="02040603050506020204" pitchFamily="18" charset="0"/>
              </a:rPr>
              <a:t>kỳ đó</a:t>
            </a:r>
            <a:r>
              <a:rPr lang="en-US" altLang="en-US" sz="3200" dirty="0">
                <a:solidFill>
                  <a:srgbClr val="002060"/>
                </a:solidFill>
                <a:latin typeface="UTM Avo" panose="02040603050506020204" pitchFamily="18" charset="0"/>
              </a:rPr>
              <a:t>.</a:t>
            </a:r>
            <a:endParaRPr lang="vi-VN" altLang="en-US" sz="3200" dirty="0">
              <a:solidFill>
                <a:srgbClr val="002060"/>
              </a:solidFill>
              <a:latin typeface="UTM Avo" panose="020406030505060202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44" y="377371"/>
            <a:ext cx="3312250" cy="1420949"/>
          </a:xfrm>
          <a:prstGeom prst="rect">
            <a:avLst/>
          </a:prstGeom>
        </p:spPr>
      </p:pic>
      <p:pic>
        <p:nvPicPr>
          <p:cNvPr id="27"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01" y="377371"/>
            <a:ext cx="4332031" cy="2985589"/>
          </a:xfrm>
          <a:prstGeom prst="rect">
            <a:avLst/>
          </a:prstGeom>
        </p:spPr>
      </p:pic>
    </p:spTree>
    <p:extLst>
      <p:ext uri="{BB962C8B-B14F-4D97-AF65-F5344CB8AC3E}">
        <p14:creationId xmlns:p14="http://schemas.microsoft.com/office/powerpoint/2010/main" val="421929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0-#ppt_w/2"/>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 calcmode="lin" valueType="num">
                                      <p:cBhvr>
                                        <p:cTn id="29"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1">
                                            <p:txEl>
                                              <p:pRg st="1" end="1"/>
                                            </p:txEl>
                                          </p:spTgt>
                                        </p:tgtEl>
                                        <p:attrNameLst>
                                          <p:attrName>style.visibility</p:attrName>
                                        </p:attrNameLst>
                                      </p:cBhvr>
                                      <p:to>
                                        <p:strVal val="visible"/>
                                      </p:to>
                                    </p:set>
                                    <p:anim calcmode="lin" valueType="num">
                                      <p:cBhvr>
                                        <p:cTn id="36"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E2C1ED2-7759-4CE9-AA0D-EB4D0A03140E}"/>
              </a:ext>
            </a:extLst>
          </p:cNvPr>
          <p:cNvPicPr>
            <a:picLocks noChangeAspect="1"/>
          </p:cNvPicPr>
          <p:nvPr/>
        </p:nvPicPr>
        <p:blipFill rotWithShape="1">
          <a:blip r:embed="rId2">
            <a:extLst>
              <a:ext uri="{28A0092B-C50C-407E-A947-70E740481C1C}">
                <a14:useLocalDpi xmlns:a14="http://schemas.microsoft.com/office/drawing/2010/main" val="0"/>
              </a:ext>
            </a:extLst>
          </a:blip>
          <a:srcRect t="22772"/>
          <a:stretch/>
        </p:blipFill>
        <p:spPr>
          <a:xfrm>
            <a:off x="0" y="1847812"/>
            <a:ext cx="12207335" cy="5966535"/>
          </a:xfrm>
          <a:prstGeom prst="rect">
            <a:avLst/>
          </a:prstGeom>
        </p:spPr>
      </p:pic>
      <p:pic>
        <p:nvPicPr>
          <p:cNvPr id="3" name="图片 2">
            <a:extLst>
              <a:ext uri="{FF2B5EF4-FFF2-40B4-BE49-F238E27FC236}">
                <a16:creationId xmlns:a16="http://schemas.microsoft.com/office/drawing/2014/main" id="{4D22D761-DE87-4BDC-BCD0-424134A9C5AB}"/>
              </a:ext>
            </a:extLst>
          </p:cNvPr>
          <p:cNvPicPr>
            <a:picLocks noChangeAspect="1"/>
          </p:cNvPicPr>
          <p:nvPr/>
        </p:nvPicPr>
        <p:blipFill rotWithShape="1">
          <a:blip r:embed="rId3">
            <a:extLst>
              <a:ext uri="{28A0092B-C50C-407E-A947-70E740481C1C}">
                <a14:useLocalDpi xmlns:a14="http://schemas.microsoft.com/office/drawing/2010/main" val="0"/>
              </a:ext>
            </a:extLst>
          </a:blip>
          <a:srcRect t="48194" b="6623"/>
          <a:stretch/>
        </p:blipFill>
        <p:spPr>
          <a:xfrm>
            <a:off x="0" y="0"/>
            <a:ext cx="12216860" cy="6858000"/>
          </a:xfrm>
          <a:prstGeom prst="rect">
            <a:avLst/>
          </a:prstGeom>
        </p:spPr>
      </p:pic>
      <p:grpSp>
        <p:nvGrpSpPr>
          <p:cNvPr id="7" name="Group 6"/>
          <p:cNvGrpSpPr/>
          <p:nvPr/>
        </p:nvGrpSpPr>
        <p:grpSpPr>
          <a:xfrm>
            <a:off x="1316407" y="753913"/>
            <a:ext cx="7251901" cy="4339650"/>
            <a:chOff x="1316407" y="753913"/>
            <a:chExt cx="7251901" cy="4339650"/>
          </a:xfrm>
        </p:grpSpPr>
        <p:sp>
          <p:nvSpPr>
            <p:cNvPr id="8" name="文本框 7">
              <a:extLst>
                <a:ext uri="{FF2B5EF4-FFF2-40B4-BE49-F238E27FC236}">
                  <a16:creationId xmlns:a16="http://schemas.microsoft.com/office/drawing/2014/main" id="{7C08DD74-2F78-4E3D-885B-A52469D3D668}"/>
                </a:ext>
              </a:extLst>
            </p:cNvPr>
            <p:cNvSpPr txBox="1"/>
            <p:nvPr/>
          </p:nvSpPr>
          <p:spPr>
            <a:xfrm>
              <a:off x="1316407" y="753913"/>
              <a:ext cx="7079181" cy="4339650"/>
            </a:xfrm>
            <a:prstGeom prst="rect">
              <a:avLst/>
            </a:prstGeom>
            <a:noFill/>
          </p:spPr>
          <p:txBody>
            <a:bodyPr wrap="none" rtlCol="0">
              <a:spAutoFit/>
            </a:bodyPr>
            <a:lstStyle/>
            <a:p>
              <a:pPr algn="ctr"/>
              <a:r>
                <a:rPr lang="en-US" altLang="zh-CN" sz="13800" dirty="0">
                  <a:latin typeface="UTM Staccato " panose="02040603050506020204" pitchFamily="18" charset="0"/>
                  <a:ea typeface="字魂55号-龙吟手书" panose="00000500000000000000" pitchFamily="2" charset="-122"/>
                </a:rPr>
                <a:t>CHÀO </a:t>
              </a:r>
            </a:p>
            <a:p>
              <a:pPr algn="ctr"/>
              <a:r>
                <a:rPr lang="en-US" altLang="zh-CN" sz="13800" dirty="0">
                  <a:latin typeface="UTM Staccato " panose="02040603050506020204" pitchFamily="18" charset="0"/>
                  <a:ea typeface="字魂55号-龙吟手书" panose="00000500000000000000" pitchFamily="2" charset="-122"/>
                </a:rPr>
                <a:t>TẠM BIỆT</a:t>
              </a:r>
              <a:endParaRPr lang="zh-CN" altLang="en-US" sz="13800" dirty="0">
                <a:latin typeface="UTM Staccato " panose="02040603050506020204" pitchFamily="18" charset="0"/>
                <a:ea typeface="字魂55号-龙吟手书" panose="00000500000000000000" pitchFamily="2" charset="-122"/>
              </a:endParaRPr>
            </a:p>
          </p:txBody>
        </p:sp>
        <p:sp>
          <p:nvSpPr>
            <p:cNvPr id="11" name="文本框 7"/>
            <p:cNvSpPr txBox="1"/>
            <p:nvPr/>
          </p:nvSpPr>
          <p:spPr>
            <a:xfrm>
              <a:off x="1489127" y="753913"/>
              <a:ext cx="7079181" cy="4339650"/>
            </a:xfrm>
            <a:prstGeom prst="rect">
              <a:avLst/>
            </a:prstGeom>
            <a:noFill/>
          </p:spPr>
          <p:txBody>
            <a:bodyPr wrap="none" rtlCol="0">
              <a:spAutoFit/>
            </a:bodyPr>
            <a:lstStyle/>
            <a:p>
              <a:pPr algn="ctr"/>
              <a:r>
                <a:rPr lang="en-US" altLang="zh-CN" sz="13800" dirty="0">
                  <a:solidFill>
                    <a:schemeClr val="bg1"/>
                  </a:solidFill>
                  <a:latin typeface="UTM Staccato " panose="02040603050506020204" pitchFamily="18" charset="0"/>
                  <a:ea typeface="字魂55号-龙吟手书" panose="00000500000000000000" pitchFamily="2" charset="-122"/>
                </a:rPr>
                <a:t>CHÀO </a:t>
              </a:r>
            </a:p>
            <a:p>
              <a:pPr algn="ctr"/>
              <a:r>
                <a:rPr lang="en-US" altLang="zh-CN" sz="13800" dirty="0">
                  <a:solidFill>
                    <a:schemeClr val="bg1"/>
                  </a:solidFill>
                  <a:latin typeface="UTM Staccato " panose="02040603050506020204" pitchFamily="18" charset="0"/>
                  <a:ea typeface="字魂55号-龙吟手书" panose="00000500000000000000" pitchFamily="2" charset="-122"/>
                </a:rPr>
                <a:t>TẠM BIỆT</a:t>
              </a:r>
              <a:endParaRPr lang="zh-CN" altLang="en-US" sz="13800" dirty="0">
                <a:solidFill>
                  <a:schemeClr val="bg1"/>
                </a:solidFill>
                <a:latin typeface="UTM Staccato " panose="02040603050506020204" pitchFamily="18" charset="0"/>
                <a:ea typeface="字魂55号-龙吟手书" panose="00000500000000000000" pitchFamily="2" charset="-122"/>
              </a:endParaRPr>
            </a:p>
          </p:txBody>
        </p:sp>
      </p:grpSp>
    </p:spTree>
    <p:extLst>
      <p:ext uri="{BB962C8B-B14F-4D97-AF65-F5344CB8AC3E}">
        <p14:creationId xmlns:p14="http://schemas.microsoft.com/office/powerpoint/2010/main" val="194669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808324" y="1103766"/>
            <a:ext cx="7903531" cy="1323439"/>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Câu</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1: </a:t>
            </a:r>
            <a:r>
              <a:rPr lang="vi-VN" sz="4000" b="1" dirty="0">
                <a:solidFill>
                  <a:srgbClr val="E55B43"/>
                </a:solidFill>
                <a:effectLst>
                  <a:outerShdw blurRad="38100" dist="38100" dir="2700000" algn="tl">
                    <a:srgbClr val="000000">
                      <a:alpha val="43137"/>
                    </a:srgbClr>
                  </a:outerShdw>
                </a:effectLst>
                <a:latin typeface="UTM Avo" panose="02040603050506020204" pitchFamily="18" charset="0"/>
              </a:rPr>
              <a:t>Nội dung học tập và </a:t>
            </a:r>
            <a:endParaRPr lang="en-US" sz="4000" b="1" dirty="0">
              <a:solidFill>
                <a:srgbClr val="E55B43"/>
              </a:solidFill>
              <a:effectLst>
                <a:outerShdw blurRad="38100" dist="38100" dir="2700000" algn="tl">
                  <a:srgbClr val="000000">
                    <a:alpha val="43137"/>
                  </a:srgbClr>
                </a:outerShdw>
              </a:effectLst>
              <a:latin typeface="UTM Avo" panose="02040603050506020204" pitchFamily="18" charset="0"/>
            </a:endParaRPr>
          </a:p>
          <a:p>
            <a:pPr algn="ctr"/>
            <a:r>
              <a:rPr lang="vi-VN" sz="4000" b="1" dirty="0">
                <a:solidFill>
                  <a:srgbClr val="E55B43"/>
                </a:solidFill>
                <a:effectLst>
                  <a:outerShdw blurRad="38100" dist="38100" dir="2700000" algn="tl">
                    <a:srgbClr val="000000">
                      <a:alpha val="43137"/>
                    </a:srgbClr>
                  </a:outerShdw>
                </a:effectLst>
                <a:latin typeface="UTM Avo" panose="02040603050506020204" pitchFamily="18" charset="0"/>
              </a:rPr>
              <a:t>thi cử dưới thời Hậu Lê là gì?</a:t>
            </a:r>
            <a:endParaRPr lang="en-US"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sp>
        <p:nvSpPr>
          <p:cNvPr id="28" name="TextBox 27"/>
          <p:cNvSpPr txBox="1"/>
          <p:nvPr/>
        </p:nvSpPr>
        <p:spPr>
          <a:xfrm>
            <a:off x="3303369" y="2663910"/>
            <a:ext cx="3796602" cy="707886"/>
          </a:xfrm>
          <a:prstGeom prst="rect">
            <a:avLst/>
          </a:prstGeom>
          <a:noFill/>
        </p:spPr>
        <p:txBody>
          <a:bodyPr wrap="square" rtlCol="0">
            <a:spAutoFit/>
          </a:bodyPr>
          <a:lstStyle/>
          <a:p>
            <a:pPr algn="just"/>
            <a:r>
              <a:rPr lang="en-US" sz="4000" b="1" dirty="0">
                <a:latin typeface="UTM Avo" panose="02040603050506020204" pitchFamily="18" charset="0"/>
              </a:rPr>
              <a:t>A. </a:t>
            </a:r>
            <a:r>
              <a:rPr lang="en-US" sz="4000" b="1" dirty="0" err="1">
                <a:latin typeface="UTM Avo" panose="02040603050506020204" pitchFamily="18" charset="0"/>
              </a:rPr>
              <a:t>Nho</a:t>
            </a:r>
            <a:r>
              <a:rPr lang="en-US" sz="4000" b="1" dirty="0">
                <a:latin typeface="UTM Avo" panose="02040603050506020204" pitchFamily="18" charset="0"/>
              </a:rPr>
              <a:t> </a:t>
            </a:r>
            <a:r>
              <a:rPr lang="en-US" sz="4000" b="1" dirty="0" err="1">
                <a:latin typeface="UTM Avo" panose="02040603050506020204" pitchFamily="18" charset="0"/>
              </a:rPr>
              <a:t>giáo</a:t>
            </a:r>
            <a:endParaRPr lang="en-US" sz="4000" b="1" dirty="0">
              <a:latin typeface="UTM Avo" panose="02040603050506020204" pitchFamily="18" charset="0"/>
            </a:endParaRPr>
          </a:p>
        </p:txBody>
      </p:sp>
      <p:sp>
        <p:nvSpPr>
          <p:cNvPr id="29" name="Rectangle 28"/>
          <p:cNvSpPr/>
          <p:nvPr/>
        </p:nvSpPr>
        <p:spPr>
          <a:xfrm>
            <a:off x="3296112" y="3444735"/>
            <a:ext cx="6096000" cy="707886"/>
          </a:xfrm>
          <a:prstGeom prst="rect">
            <a:avLst/>
          </a:prstGeom>
        </p:spPr>
        <p:txBody>
          <a:bodyPr>
            <a:spAutoFit/>
          </a:bodyPr>
          <a:lstStyle/>
          <a:p>
            <a:pPr algn="just"/>
            <a:r>
              <a:rPr lang="en-US" sz="4000" b="1" dirty="0">
                <a:latin typeface="UTM Avo" panose="02040603050506020204" pitchFamily="18" charset="0"/>
              </a:rPr>
              <a:t>B. </a:t>
            </a:r>
            <a:r>
              <a:rPr lang="en-US" sz="4000" b="1" dirty="0" err="1">
                <a:latin typeface="UTM Avo" panose="02040603050506020204" pitchFamily="18" charset="0"/>
              </a:rPr>
              <a:t>Phật</a:t>
            </a:r>
            <a:r>
              <a:rPr lang="en-US" sz="4000" b="1" dirty="0">
                <a:latin typeface="UTM Avo" panose="02040603050506020204" pitchFamily="18" charset="0"/>
              </a:rPr>
              <a:t> </a:t>
            </a:r>
            <a:r>
              <a:rPr lang="en-US" sz="4000" b="1" dirty="0" err="1">
                <a:latin typeface="UTM Avo" panose="02040603050506020204" pitchFamily="18" charset="0"/>
              </a:rPr>
              <a:t>giáo</a:t>
            </a:r>
            <a:endParaRPr lang="en-US" sz="4000" b="1" dirty="0">
              <a:latin typeface="UTM Avo" panose="02040603050506020204" pitchFamily="18" charset="0"/>
            </a:endParaRPr>
          </a:p>
        </p:txBody>
      </p:sp>
      <p:sp>
        <p:nvSpPr>
          <p:cNvPr id="31" name="Rectangle 30"/>
          <p:cNvSpPr/>
          <p:nvPr/>
        </p:nvSpPr>
        <p:spPr>
          <a:xfrm>
            <a:off x="3296112" y="4228879"/>
            <a:ext cx="6096000" cy="707886"/>
          </a:xfrm>
          <a:prstGeom prst="rect">
            <a:avLst/>
          </a:prstGeom>
        </p:spPr>
        <p:txBody>
          <a:bodyPr>
            <a:spAutoFit/>
          </a:bodyPr>
          <a:lstStyle/>
          <a:p>
            <a:pPr algn="just"/>
            <a:r>
              <a:rPr lang="en-US" sz="4000" b="1" dirty="0">
                <a:latin typeface="UTM Avo" panose="02040603050506020204" pitchFamily="18" charset="0"/>
              </a:rPr>
              <a:t>C. </a:t>
            </a:r>
            <a:r>
              <a:rPr lang="en-US" sz="4000" b="1" dirty="0" err="1">
                <a:latin typeface="UTM Avo" panose="02040603050506020204" pitchFamily="18" charset="0"/>
              </a:rPr>
              <a:t>Thiên</a:t>
            </a:r>
            <a:r>
              <a:rPr lang="en-US" sz="4000" b="1" dirty="0">
                <a:latin typeface="UTM Avo" panose="02040603050506020204" pitchFamily="18" charset="0"/>
              </a:rPr>
              <a:t> </a:t>
            </a:r>
            <a:r>
              <a:rPr lang="en-US" sz="4000" b="1" dirty="0" err="1">
                <a:latin typeface="UTM Avo" panose="02040603050506020204" pitchFamily="18" charset="0"/>
              </a:rPr>
              <a:t>chúa</a:t>
            </a:r>
            <a:r>
              <a:rPr lang="en-US" sz="4000" b="1" dirty="0">
                <a:latin typeface="UTM Avo" panose="02040603050506020204" pitchFamily="18" charset="0"/>
              </a:rPr>
              <a:t> </a:t>
            </a:r>
            <a:r>
              <a:rPr lang="en-US" sz="4000" b="1" dirty="0" err="1">
                <a:latin typeface="UTM Avo" panose="02040603050506020204" pitchFamily="18" charset="0"/>
              </a:rPr>
              <a:t>giáo</a:t>
            </a:r>
            <a:r>
              <a:rPr lang="en-US" sz="4000" b="1" dirty="0">
                <a:latin typeface="UTM Avo" panose="02040603050506020204" pitchFamily="18" charset="0"/>
              </a:rPr>
              <a:t> </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3" y="399001"/>
            <a:ext cx="3630804" cy="2812146"/>
          </a:xfrm>
          <a:prstGeom prst="rect">
            <a:avLst/>
          </a:prstGeom>
        </p:spPr>
      </p:pic>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348343" y="5023072"/>
            <a:ext cx="11480800" cy="1537386"/>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46455"/>
          <a:stretch/>
        </p:blipFill>
        <p:spPr>
          <a:xfrm>
            <a:off x="4959299" y="2888343"/>
            <a:ext cx="6869844" cy="3672114"/>
          </a:xfrm>
          <a:prstGeom prst="rect">
            <a:avLst/>
          </a:prstGeom>
        </p:spPr>
      </p:pic>
    </p:spTree>
    <p:extLst>
      <p:ext uri="{BB962C8B-B14F-4D97-AF65-F5344CB8AC3E}">
        <p14:creationId xmlns:p14="http://schemas.microsoft.com/office/powerpoint/2010/main" val="269467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0-#ppt_w/2"/>
                                          </p:val>
                                        </p:tav>
                                        <p:tav tm="100000">
                                          <p:val>
                                            <p:strVal val="#ppt_x"/>
                                          </p:val>
                                        </p:tav>
                                      </p:tavLst>
                                    </p:anim>
                                    <p:anim calcmode="lin" valueType="num">
                                      <p:cBhvr additive="base">
                                        <p:cTn id="2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0-#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7" presetID="16" presetClass="exit" presetSubtype="21" fill="hold" grpId="1" nodeType="withEffect">
                                  <p:stCondLst>
                                    <p:cond delay="0"/>
                                  </p:stCondLst>
                                  <p:childTnLst>
                                    <p:animEffect transition="out" filter="barn(inVertical)">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9" grpId="1"/>
      <p:bldP spid="31" grpId="0"/>
      <p:bldP spid="3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823585" y="858921"/>
            <a:ext cx="7903531" cy="1323439"/>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Câu</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2: </a:t>
            </a:r>
            <a:r>
              <a:rPr lang="vi-VN" sz="4000" b="1" dirty="0">
                <a:solidFill>
                  <a:srgbClr val="E55B43"/>
                </a:solidFill>
                <a:effectLst>
                  <a:outerShdw blurRad="38100" dist="38100" dir="2700000" algn="tl">
                    <a:srgbClr val="000000">
                      <a:alpha val="43137"/>
                    </a:srgbClr>
                  </a:outerShdw>
                </a:effectLst>
                <a:latin typeface="UTM Avo" panose="02040603050506020204" pitchFamily="18" charset="0"/>
              </a:rPr>
              <a:t>Nhà Hậu Lê làm gì để khuyến khích việc học tập ?</a:t>
            </a:r>
          </a:p>
        </p:txBody>
      </p:sp>
      <p:sp>
        <p:nvSpPr>
          <p:cNvPr id="28" name="TextBox 27"/>
          <p:cNvSpPr txBox="1"/>
          <p:nvPr/>
        </p:nvSpPr>
        <p:spPr>
          <a:xfrm>
            <a:off x="663191" y="2329847"/>
            <a:ext cx="8219552" cy="584775"/>
          </a:xfrm>
          <a:prstGeom prst="rect">
            <a:avLst/>
          </a:prstGeom>
          <a:noFill/>
        </p:spPr>
        <p:txBody>
          <a:bodyPr wrap="square" rtlCol="0">
            <a:spAutoFit/>
          </a:bodyPr>
          <a:lstStyle/>
          <a:p>
            <a:pPr algn="just"/>
            <a:r>
              <a:rPr lang="vi-VN" sz="3200" b="1" dirty="0">
                <a:latin typeface="UTM Avo" panose="02040603050506020204" pitchFamily="18" charset="0"/>
              </a:rPr>
              <a:t>A. Tổ chức lễ xướng danh</a:t>
            </a:r>
            <a:r>
              <a:rPr lang="en-US" sz="3200" b="1" dirty="0">
                <a:latin typeface="UTM Avo" panose="02040603050506020204" pitchFamily="18" charset="0"/>
              </a:rPr>
              <a:t>,</a:t>
            </a:r>
            <a:r>
              <a:rPr lang="vi-VN" sz="3200" b="1" dirty="0">
                <a:latin typeface="UTM Avo" panose="02040603050506020204" pitchFamily="18" charset="0"/>
              </a:rPr>
              <a:t> lễ vinh quy.</a:t>
            </a:r>
          </a:p>
        </p:txBody>
      </p:sp>
      <p:sp>
        <p:nvSpPr>
          <p:cNvPr id="29" name="Rectangle 28"/>
          <p:cNvSpPr/>
          <p:nvPr/>
        </p:nvSpPr>
        <p:spPr>
          <a:xfrm>
            <a:off x="677771" y="3013360"/>
            <a:ext cx="10749437" cy="1077218"/>
          </a:xfrm>
          <a:prstGeom prst="rect">
            <a:avLst/>
          </a:prstGeom>
        </p:spPr>
        <p:txBody>
          <a:bodyPr wrap="square">
            <a:spAutoFit/>
          </a:bodyPr>
          <a:lstStyle/>
          <a:p>
            <a:pPr algn="just"/>
            <a:r>
              <a:rPr lang="en-US" sz="3200" b="1" dirty="0">
                <a:latin typeface="UTM Avo" panose="02040603050506020204" pitchFamily="18" charset="0"/>
              </a:rPr>
              <a:t>B. </a:t>
            </a:r>
            <a:r>
              <a:rPr lang="vi-VN" sz="3200" b="1" dirty="0">
                <a:latin typeface="UTM Avo" panose="02040603050506020204" pitchFamily="18" charset="0"/>
              </a:rPr>
              <a:t>Khắc tên tuổi những người đỗ cao vào bia đá dựng ở Văn Miếu để tôn vinh những người có tài.</a:t>
            </a:r>
            <a:endParaRPr lang="en-US" sz="3200" b="1" dirty="0">
              <a:latin typeface="UTM Avo" panose="02040603050506020204" pitchFamily="18" charset="0"/>
            </a:endParaRPr>
          </a:p>
        </p:txBody>
      </p:sp>
      <p:sp>
        <p:nvSpPr>
          <p:cNvPr id="31" name="Rectangle 30"/>
          <p:cNvSpPr/>
          <p:nvPr/>
        </p:nvSpPr>
        <p:spPr>
          <a:xfrm>
            <a:off x="677181" y="4123876"/>
            <a:ext cx="5693475" cy="584775"/>
          </a:xfrm>
          <a:prstGeom prst="rect">
            <a:avLst/>
          </a:prstGeom>
        </p:spPr>
        <p:txBody>
          <a:bodyPr wrap="square">
            <a:spAutoFit/>
          </a:bodyPr>
          <a:lstStyle/>
          <a:p>
            <a:pPr algn="just"/>
            <a:r>
              <a:rPr lang="en-US" sz="3200" b="1" dirty="0">
                <a:latin typeface="UTM Avo" panose="02040603050506020204" pitchFamily="18" charset="0"/>
              </a:rPr>
              <a:t>C. </a:t>
            </a:r>
            <a:r>
              <a:rPr lang="en-US" sz="3200" b="1" dirty="0" err="1">
                <a:latin typeface="UTM Avo" panose="02040603050506020204" pitchFamily="18" charset="0"/>
              </a:rPr>
              <a:t>Cả</a:t>
            </a:r>
            <a:r>
              <a:rPr lang="en-US" sz="3200" b="1" dirty="0">
                <a:latin typeface="UTM Avo" panose="02040603050506020204" pitchFamily="18" charset="0"/>
              </a:rPr>
              <a:t> </a:t>
            </a:r>
            <a:r>
              <a:rPr lang="en-US" sz="3200" b="1" dirty="0" err="1">
                <a:latin typeface="UTM Avo" panose="02040603050506020204" pitchFamily="18" charset="0"/>
              </a:rPr>
              <a:t>hai</a:t>
            </a:r>
            <a:r>
              <a:rPr lang="en-US" sz="3200" b="1" dirty="0">
                <a:latin typeface="UTM Avo" panose="02040603050506020204" pitchFamily="18" charset="0"/>
              </a:rPr>
              <a:t> ý </a:t>
            </a:r>
            <a:r>
              <a:rPr lang="en-US" sz="3200" b="1" dirty="0" err="1">
                <a:latin typeface="UTM Avo" panose="02040603050506020204" pitchFamily="18" charset="0"/>
              </a:rPr>
              <a:t>trên</a:t>
            </a:r>
            <a:r>
              <a:rPr lang="en-US" sz="3200" b="1" dirty="0">
                <a:latin typeface="UTM Avo" panose="02040603050506020204" pitchFamily="18" charset="0"/>
              </a:rPr>
              <a:t> </a:t>
            </a:r>
            <a:r>
              <a:rPr lang="en-US" sz="3200" b="1" dirty="0" err="1">
                <a:latin typeface="UTM Avo" panose="02040603050506020204" pitchFamily="18" charset="0"/>
              </a:rPr>
              <a:t>đều</a:t>
            </a:r>
            <a:r>
              <a:rPr lang="en-US" sz="3200" b="1" dirty="0">
                <a:latin typeface="UTM Avo" panose="02040603050506020204" pitchFamily="18" charset="0"/>
              </a:rPr>
              <a:t> </a:t>
            </a:r>
            <a:r>
              <a:rPr lang="en-US" sz="3200" b="1" dirty="0" err="1">
                <a:latin typeface="UTM Avo" panose="02040603050506020204" pitchFamily="18" charset="0"/>
              </a:rPr>
              <a:t>đúng</a:t>
            </a:r>
            <a:endParaRPr lang="en-US" sz="3200" b="1" dirty="0">
              <a:latin typeface="UTM Avo" panose="02040603050506020204" pitchFamily="18"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3" y="399001"/>
            <a:ext cx="2304422" cy="1784831"/>
          </a:xfrm>
          <a:prstGeom prst="rect">
            <a:avLst/>
          </a:prstGeom>
        </p:spPr>
      </p:pic>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348343" y="5023071"/>
            <a:ext cx="11480800" cy="1537386"/>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46455"/>
          <a:stretch/>
        </p:blipFill>
        <p:spPr>
          <a:xfrm>
            <a:off x="6008914" y="3449389"/>
            <a:ext cx="5820229" cy="3111067"/>
          </a:xfrm>
          <a:prstGeom prst="rect">
            <a:avLst/>
          </a:prstGeom>
        </p:spPr>
      </p:pic>
    </p:spTree>
    <p:extLst>
      <p:ext uri="{BB962C8B-B14F-4D97-AF65-F5344CB8AC3E}">
        <p14:creationId xmlns:p14="http://schemas.microsoft.com/office/powerpoint/2010/main" val="301571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0-#ppt_w/2"/>
                                          </p:val>
                                        </p:tav>
                                        <p:tav tm="100000">
                                          <p:val>
                                            <p:strVal val="#ppt_x"/>
                                          </p:val>
                                        </p:tav>
                                      </p:tavLst>
                                    </p:anim>
                                    <p:anim calcmode="lin" valueType="num">
                                      <p:cBhvr additive="base">
                                        <p:cTn id="2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0-#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7" presetID="16" presetClass="exit" presetSubtype="21" fill="hold" grpId="1" nodeType="withEffect">
                                  <p:stCondLst>
                                    <p:cond delay="0"/>
                                  </p:stCondLst>
                                  <p:childTnLst>
                                    <p:animEffect transition="out" filter="barn(inVertical)">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8" grpId="1"/>
      <p:bldP spid="29" grpId="0"/>
      <p:bldP spid="29" grpId="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579662" y="936791"/>
            <a:ext cx="7903531" cy="707886"/>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Câu</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3: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Nối</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ý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cho</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phù</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hợp</a:t>
            </a:r>
            <a:endParaRPr lang="vi-VN"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2" y="399001"/>
            <a:ext cx="2746549" cy="212726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60455175"/>
              </p:ext>
            </p:extLst>
          </p:nvPr>
        </p:nvGraphicFramePr>
        <p:xfrm>
          <a:off x="564941" y="2285569"/>
          <a:ext cx="11040904" cy="4064988"/>
        </p:xfrm>
        <a:graphic>
          <a:graphicData uri="http://schemas.openxmlformats.org/drawingml/2006/table">
            <a:tbl>
              <a:tblPr firstRow="1" bandRow="1">
                <a:tableStyleId>{5940675A-B579-460E-94D1-54222C63F5DA}</a:tableStyleId>
              </a:tblPr>
              <a:tblGrid>
                <a:gridCol w="3012272">
                  <a:extLst>
                    <a:ext uri="{9D8B030D-6E8A-4147-A177-3AD203B41FA5}">
                      <a16:colId xmlns:a16="http://schemas.microsoft.com/office/drawing/2014/main" val="118342380"/>
                    </a:ext>
                  </a:extLst>
                </a:gridCol>
                <a:gridCol w="864158">
                  <a:extLst>
                    <a:ext uri="{9D8B030D-6E8A-4147-A177-3AD203B41FA5}">
                      <a16:colId xmlns:a16="http://schemas.microsoft.com/office/drawing/2014/main" val="2815262485"/>
                    </a:ext>
                  </a:extLst>
                </a:gridCol>
                <a:gridCol w="844062">
                  <a:extLst>
                    <a:ext uri="{9D8B030D-6E8A-4147-A177-3AD203B41FA5}">
                      <a16:colId xmlns:a16="http://schemas.microsoft.com/office/drawing/2014/main" val="3104555425"/>
                    </a:ext>
                  </a:extLst>
                </a:gridCol>
                <a:gridCol w="6320412">
                  <a:extLst>
                    <a:ext uri="{9D8B030D-6E8A-4147-A177-3AD203B41FA5}">
                      <a16:colId xmlns:a16="http://schemas.microsoft.com/office/drawing/2014/main" val="3772275898"/>
                    </a:ext>
                  </a:extLst>
                </a:gridCol>
              </a:tblGrid>
              <a:tr h="1354996">
                <a:tc>
                  <a:txBody>
                    <a:bodyPr/>
                    <a:lstStyle/>
                    <a:p>
                      <a:r>
                        <a:rPr lang="en-US" sz="2800" b="0" i="0" kern="1200" dirty="0">
                          <a:solidFill>
                            <a:schemeClr val="tx1"/>
                          </a:solidFill>
                          <a:effectLst/>
                          <a:latin typeface="UTM Avo" panose="02040603050506020204" pitchFamily="18" charset="0"/>
                          <a:ea typeface="+mn-ea"/>
                          <a:cs typeface="+mn-cs"/>
                        </a:rPr>
                        <a:t>A. </a:t>
                      </a:r>
                      <a:r>
                        <a:rPr lang="en-US" sz="2800" b="0" i="0" kern="1200" dirty="0" err="1">
                          <a:solidFill>
                            <a:schemeClr val="tx1"/>
                          </a:solidFill>
                          <a:effectLst/>
                          <a:latin typeface="UTM Avo" panose="02040603050506020204" pitchFamily="18" charset="0"/>
                          <a:ea typeface="+mn-ea"/>
                          <a:cs typeface="+mn-cs"/>
                        </a:rPr>
                        <a:t>Thời</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nhà</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Lý</a:t>
                      </a:r>
                      <a:r>
                        <a:rPr lang="en-US" sz="2800" b="0" i="0" kern="1200" dirty="0">
                          <a:solidFill>
                            <a:schemeClr val="tx1"/>
                          </a:solidFill>
                          <a:effectLst/>
                          <a:latin typeface="UTM Avo" panose="02040603050506020204" pitchFamily="18" charset="0"/>
                          <a:ea typeface="+mn-ea"/>
                          <a:cs typeface="+mn-cs"/>
                        </a:rPr>
                        <a:t>     </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2800" b="0" i="0" kern="1200" dirty="0">
                          <a:solidFill>
                            <a:schemeClr val="tx1"/>
                          </a:solidFill>
                          <a:effectLst/>
                          <a:latin typeface="UTM Avo" panose="02040603050506020204" pitchFamily="18" charset="0"/>
                          <a:ea typeface="+mn-ea"/>
                          <a:cs typeface="+mn-cs"/>
                        </a:rPr>
                        <a:t>1.</a:t>
                      </a:r>
                      <a:r>
                        <a:rPr lang="en-US" sz="2800" b="0" i="0" kern="1200" baseline="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Việc</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tổ</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chức</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dạy</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học</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và</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thi</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cử</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bắt</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đầu</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có</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quy</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củ</a:t>
                      </a:r>
                      <a:r>
                        <a:rPr lang="en-US" sz="2800" b="0" i="0" kern="1200" dirty="0">
                          <a:solidFill>
                            <a:schemeClr val="tx1"/>
                          </a:solidFill>
                          <a:effectLst/>
                          <a:latin typeface="UTM Avo" panose="02040603050506020204" pitchFamily="18" charset="0"/>
                          <a:ea typeface="+mn-ea"/>
                          <a:cs typeface="+mn-cs"/>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98608575"/>
                  </a:ext>
                </a:extLst>
              </a:tr>
              <a:tr h="1354996">
                <a:tc>
                  <a:txBody>
                    <a:bodyPr/>
                    <a:lstStyle/>
                    <a:p>
                      <a:r>
                        <a:rPr lang="en-US" sz="2800" dirty="0">
                          <a:latin typeface="UTM Avo" panose="02040603050506020204" pitchFamily="18" charset="0"/>
                        </a:rPr>
                        <a:t>B. </a:t>
                      </a:r>
                      <a:r>
                        <a:rPr lang="en-US" sz="2800" dirty="0" err="1">
                          <a:latin typeface="UTM Avo" panose="02040603050506020204" pitchFamily="18" charset="0"/>
                        </a:rPr>
                        <a:t>Thời</a:t>
                      </a:r>
                      <a:r>
                        <a:rPr lang="en-US" sz="2800" dirty="0">
                          <a:latin typeface="UTM Avo" panose="02040603050506020204" pitchFamily="18" charset="0"/>
                        </a:rPr>
                        <a:t> </a:t>
                      </a:r>
                      <a:r>
                        <a:rPr lang="en-US" sz="2800" dirty="0" err="1">
                          <a:latin typeface="UTM Avo" panose="02040603050506020204" pitchFamily="18" charset="0"/>
                        </a:rPr>
                        <a:t>nhà</a:t>
                      </a:r>
                      <a:r>
                        <a:rPr lang="en-US" sz="2800" dirty="0">
                          <a:latin typeface="UTM Avo" panose="02040603050506020204" pitchFamily="18" charset="0"/>
                        </a:rPr>
                        <a:t> </a:t>
                      </a:r>
                      <a:r>
                        <a:rPr lang="en-US" sz="2800" dirty="0" err="1">
                          <a:latin typeface="UTM Avo" panose="02040603050506020204" pitchFamily="18" charset="0"/>
                        </a:rPr>
                        <a:t>Trần</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vi-VN" sz="2800" dirty="0">
                          <a:latin typeface="UTM Avo" panose="02040603050506020204" pitchFamily="18" charset="0"/>
                        </a:rPr>
                        <a:t>2.  Giáo dục phát triển, chế độ đào tạo được quy định chặt chẽ.</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1803849"/>
                  </a:ext>
                </a:extLst>
              </a:tr>
              <a:tr h="1354996">
                <a:tc>
                  <a:txBody>
                    <a:bodyPr/>
                    <a:lstStyle/>
                    <a:p>
                      <a:r>
                        <a:rPr lang="en-US" sz="2800" dirty="0">
                          <a:latin typeface="UTM Avo" panose="02040603050506020204" pitchFamily="18" charset="0"/>
                        </a:rPr>
                        <a:t>C. </a:t>
                      </a:r>
                      <a:r>
                        <a:rPr lang="en-US" sz="2800" dirty="0" err="1">
                          <a:latin typeface="UTM Avo" panose="02040603050506020204" pitchFamily="18" charset="0"/>
                        </a:rPr>
                        <a:t>Thời</a:t>
                      </a:r>
                      <a:r>
                        <a:rPr lang="en-US" sz="2800" dirty="0">
                          <a:latin typeface="UTM Avo" panose="02040603050506020204" pitchFamily="18" charset="0"/>
                        </a:rPr>
                        <a:t> </a:t>
                      </a:r>
                      <a:r>
                        <a:rPr lang="en-US" sz="2800" dirty="0" err="1">
                          <a:latin typeface="UTM Avo" panose="02040603050506020204" pitchFamily="18" charset="0"/>
                        </a:rPr>
                        <a:t>Hậu</a:t>
                      </a:r>
                      <a:r>
                        <a:rPr lang="en-US" sz="2800" dirty="0">
                          <a:latin typeface="UTM Avo" panose="02040603050506020204" pitchFamily="18" charset="0"/>
                        </a:rPr>
                        <a:t> Lê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vi-VN" sz="2800" dirty="0">
                          <a:latin typeface="UTM Avo" panose="02040603050506020204" pitchFamily="18" charset="0"/>
                        </a:rPr>
                        <a:t>3.  Lập Văn Miếu, mở Quốc Tử Giám làm trường đào tạo nhân tài.</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66132179"/>
                  </a:ext>
                </a:extLst>
              </a:tr>
            </a:tbl>
          </a:graphicData>
        </a:graphic>
      </p:graphicFrame>
      <p:pic>
        <p:nvPicPr>
          <p:cNvPr id="11" name="图片 9"/>
          <p:cNvPicPr>
            <a:picLocks noChangeAspect="1"/>
          </p:cNvPicPr>
          <p:nvPr/>
        </p:nvPicPr>
        <p:blipFill rotWithShape="1">
          <a:blip r:embed="rId4">
            <a:extLst>
              <a:ext uri="{28A0092B-C50C-407E-A947-70E740481C1C}">
                <a14:useLocalDpi xmlns:a14="http://schemas.microsoft.com/office/drawing/2010/main" val="0"/>
              </a:ext>
            </a:extLst>
          </a:blip>
          <a:srcRect t="33991" r="56505" b="9837"/>
          <a:stretch/>
        </p:blipFill>
        <p:spPr>
          <a:xfrm flipH="1">
            <a:off x="9176616" y="0"/>
            <a:ext cx="2764176" cy="2401556"/>
          </a:xfrm>
          <a:prstGeom prst="rect">
            <a:avLst/>
          </a:prstGeom>
        </p:spPr>
      </p:pic>
      <p:cxnSp>
        <p:nvCxnSpPr>
          <p:cNvPr id="5" name="Straight Arrow Connector 4"/>
          <p:cNvCxnSpPr/>
          <p:nvPr/>
        </p:nvCxnSpPr>
        <p:spPr>
          <a:xfrm>
            <a:off x="3798277" y="2984360"/>
            <a:ext cx="1286189" cy="2743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798276" y="2903974"/>
            <a:ext cx="1286190" cy="1414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778179" y="4240404"/>
            <a:ext cx="1306287" cy="14871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974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A24C3-CA69-4B9B-9C2D-5630767FE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10" name="Group 9"/>
          <p:cNvGrpSpPr/>
          <p:nvPr/>
        </p:nvGrpSpPr>
        <p:grpSpPr>
          <a:xfrm>
            <a:off x="2189364" y="1038185"/>
            <a:ext cx="6082462" cy="3826251"/>
            <a:chOff x="2279011" y="885786"/>
            <a:chExt cx="6082462" cy="3826251"/>
          </a:xfrm>
        </p:grpSpPr>
        <p:sp>
          <p:nvSpPr>
            <p:cNvPr id="15" name="TextBox 14"/>
            <p:cNvSpPr txBox="1"/>
            <p:nvPr/>
          </p:nvSpPr>
          <p:spPr>
            <a:xfrm rot="20966102">
              <a:off x="2279011" y="926385"/>
              <a:ext cx="6016095" cy="3785652"/>
            </a:xfrm>
            <a:prstGeom prst="rect">
              <a:avLst/>
            </a:prstGeom>
            <a:noFill/>
          </p:spPr>
          <p:txBody>
            <a:bodyPr wrap="square" rtlCol="0">
              <a:spAutoFit/>
            </a:bodyPr>
            <a:lstStyle/>
            <a:p>
              <a:pPr algn="ctr"/>
              <a:r>
                <a:rPr lang="en-US" sz="8000" dirty="0">
                  <a:latin typeface="UTM Staccato " panose="02040603050506020204" pitchFamily="18" charset="0"/>
                </a:rPr>
                <a:t>VĂN HỌC </a:t>
              </a:r>
            </a:p>
            <a:p>
              <a:pPr algn="ctr"/>
              <a:r>
                <a:rPr lang="en-US" sz="8000" dirty="0">
                  <a:latin typeface="UTM Staccato " panose="02040603050506020204" pitchFamily="18" charset="0"/>
                </a:rPr>
                <a:t>VÀ KHOA HỌC </a:t>
              </a:r>
            </a:p>
            <a:p>
              <a:pPr algn="ctr"/>
              <a:r>
                <a:rPr lang="en-US" sz="8000" dirty="0">
                  <a:latin typeface="UTM Staccato " panose="02040603050506020204" pitchFamily="18" charset="0"/>
                </a:rPr>
                <a:t>THỜI HẬU LÊ</a:t>
              </a:r>
            </a:p>
          </p:txBody>
        </p:sp>
        <p:sp>
          <p:nvSpPr>
            <p:cNvPr id="19" name="TextBox 18"/>
            <p:cNvSpPr txBox="1"/>
            <p:nvPr/>
          </p:nvSpPr>
          <p:spPr>
            <a:xfrm rot="20966102">
              <a:off x="2345378" y="885786"/>
              <a:ext cx="6016095" cy="3785652"/>
            </a:xfrm>
            <a:prstGeom prst="rect">
              <a:avLst/>
            </a:prstGeom>
            <a:noFill/>
          </p:spPr>
          <p:txBody>
            <a:bodyPr wrap="square" rtlCol="0">
              <a:spAutoFit/>
            </a:bodyPr>
            <a:lstStyle/>
            <a:p>
              <a:pPr algn="ctr"/>
              <a:r>
                <a:rPr lang="en-US" sz="8000" dirty="0">
                  <a:solidFill>
                    <a:schemeClr val="bg1"/>
                  </a:solidFill>
                  <a:latin typeface="UTM Staccato " panose="02040603050506020204" pitchFamily="18" charset="0"/>
                </a:rPr>
                <a:t>VĂN HỌC </a:t>
              </a:r>
            </a:p>
            <a:p>
              <a:pPr algn="ctr"/>
              <a:r>
                <a:rPr lang="en-US" sz="8000" dirty="0">
                  <a:solidFill>
                    <a:schemeClr val="bg1"/>
                  </a:solidFill>
                  <a:latin typeface="UTM Staccato " panose="02040603050506020204" pitchFamily="18" charset="0"/>
                </a:rPr>
                <a:t>VÀ KHOA HỌC </a:t>
              </a:r>
            </a:p>
            <a:p>
              <a:pPr algn="ctr"/>
              <a:r>
                <a:rPr lang="en-US" sz="8000" dirty="0">
                  <a:solidFill>
                    <a:schemeClr val="bg1"/>
                  </a:solidFill>
                  <a:latin typeface="UTM Staccato " panose="02040603050506020204" pitchFamily="18" charset="0"/>
                </a:rPr>
                <a:t>THỜI HẬU LÊ</a:t>
              </a:r>
            </a:p>
          </p:txBody>
        </p:sp>
      </p:grpSp>
      <p:sp>
        <p:nvSpPr>
          <p:cNvPr id="4" name="TextBox 3"/>
          <p:cNvSpPr txBox="1"/>
          <p:nvPr/>
        </p:nvSpPr>
        <p:spPr>
          <a:xfrm rot="20508644">
            <a:off x="1634514" y="1505556"/>
            <a:ext cx="1494691" cy="646331"/>
          </a:xfrm>
          <a:prstGeom prst="rect">
            <a:avLst/>
          </a:prstGeom>
          <a:noFill/>
        </p:spPr>
        <p:txBody>
          <a:bodyPr wrap="square" rtlCol="0">
            <a:spAutoFit/>
          </a:bodyPr>
          <a:lstStyle/>
          <a:p>
            <a:r>
              <a:rPr lang="en-US" sz="3600" b="1" dirty="0">
                <a:latin typeface="UTM A&amp;S Signwriter" panose="02040603050506020204" pitchFamily="18" charset="0"/>
              </a:rPr>
              <a:t>LỊCH SỬ</a:t>
            </a:r>
          </a:p>
        </p:txBody>
      </p:sp>
    </p:spTree>
    <p:extLst>
      <p:ext uri="{BB962C8B-B14F-4D97-AF65-F5344CB8AC3E}">
        <p14:creationId xmlns:p14="http://schemas.microsoft.com/office/powerpoint/2010/main" val="255332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rgbClr val="E55B43"/>
            </a:gs>
          </a:gsLst>
          <a:lin ang="54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b="8784"/>
          <a:stretch/>
        </p:blipFill>
        <p:spPr>
          <a:xfrm flipH="1">
            <a:off x="-3" y="0"/>
            <a:ext cx="8432801" cy="6858000"/>
          </a:xfrm>
          <a:prstGeom prst="rect">
            <a:avLst/>
          </a:prstGeom>
        </p:spPr>
      </p:pic>
      <p:pic>
        <p:nvPicPr>
          <p:cNvPr id="31" name="图片 4"/>
          <p:cNvPicPr>
            <a:picLocks noChangeAspect="1"/>
          </p:cNvPicPr>
          <p:nvPr/>
        </p:nvPicPr>
        <p:blipFill rotWithShape="1">
          <a:blip r:embed="rId3">
            <a:extLst>
              <a:ext uri="{28A0092B-C50C-407E-A947-70E740481C1C}">
                <a14:useLocalDpi xmlns:a14="http://schemas.microsoft.com/office/drawing/2010/main" val="0"/>
              </a:ext>
            </a:extLst>
          </a:blip>
          <a:srcRect t="26381" b="32552"/>
          <a:stretch/>
        </p:blipFill>
        <p:spPr>
          <a:xfrm>
            <a:off x="0" y="4978400"/>
            <a:ext cx="12194023" cy="1879600"/>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66010" t="60007" r="12246" b="11667"/>
          <a:stretch/>
        </p:blipFill>
        <p:spPr>
          <a:xfrm rot="527121">
            <a:off x="3056173" y="-242926"/>
            <a:ext cx="9515694" cy="7997486"/>
          </a:xfrm>
          <a:prstGeom prst="rect">
            <a:avLst/>
          </a:prstGeom>
        </p:spPr>
      </p:pic>
      <p:grpSp>
        <p:nvGrpSpPr>
          <p:cNvPr id="7" name="Group 6"/>
          <p:cNvGrpSpPr/>
          <p:nvPr/>
        </p:nvGrpSpPr>
        <p:grpSpPr>
          <a:xfrm>
            <a:off x="4216397" y="2016879"/>
            <a:ext cx="7535532" cy="3477875"/>
            <a:chOff x="4518" y="787879"/>
            <a:chExt cx="7535532" cy="3477875"/>
          </a:xfrm>
        </p:grpSpPr>
        <p:sp>
          <p:nvSpPr>
            <p:cNvPr id="11" name="文本框 10">
              <a:extLst>
                <a:ext uri="{FF2B5EF4-FFF2-40B4-BE49-F238E27FC236}">
                  <a16:creationId xmlns:a16="http://schemas.microsoft.com/office/drawing/2014/main" id="{AD39B987-D8F9-4D06-A255-C7397588FDD3}"/>
                </a:ext>
              </a:extLst>
            </p:cNvPr>
            <p:cNvSpPr txBox="1"/>
            <p:nvPr/>
          </p:nvSpPr>
          <p:spPr>
            <a:xfrm>
              <a:off x="4518" y="787879"/>
              <a:ext cx="7419019" cy="3477875"/>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VĂN HỌC </a:t>
              </a:r>
            </a:p>
            <a:p>
              <a:pPr algn="ctr"/>
              <a:r>
                <a:rPr lang="en-US" altLang="zh-CN" sz="11000" b="1" dirty="0">
                  <a:latin typeface="UTM Staccato " panose="02040603050506020204" pitchFamily="18" charset="0"/>
                  <a:ea typeface="字魂55号-龙吟手书" panose="00000500000000000000" pitchFamily="2" charset="-122"/>
                </a:rPr>
                <a:t>THỜI HẬU LÊ</a:t>
              </a:r>
              <a:endParaRPr lang="zh-CN" altLang="en-US" sz="11000" b="1" dirty="0">
                <a:latin typeface="UTM Staccato " panose="02040603050506020204" pitchFamily="18" charset="0"/>
                <a:ea typeface="字魂55号-龙吟手书" panose="00000500000000000000" pitchFamily="2" charset="-122"/>
              </a:endParaRPr>
            </a:p>
          </p:txBody>
        </p:sp>
        <p:sp>
          <p:nvSpPr>
            <p:cNvPr id="26" name="文本框 10"/>
            <p:cNvSpPr txBox="1"/>
            <p:nvPr/>
          </p:nvSpPr>
          <p:spPr>
            <a:xfrm>
              <a:off x="121031" y="787879"/>
              <a:ext cx="7419019" cy="3477875"/>
            </a:xfrm>
            <a:prstGeom prst="rect">
              <a:avLst/>
            </a:prstGeom>
            <a:noFill/>
          </p:spPr>
          <p:txBody>
            <a:bodyPr wrap="none" rtlCol="0">
              <a:spAutoFit/>
            </a:bodyPr>
            <a:lstStyle/>
            <a:p>
              <a:pPr algn="ctr"/>
              <a:r>
                <a:rPr lang="en-US" altLang="zh-CN" sz="11000" b="1" dirty="0">
                  <a:solidFill>
                    <a:schemeClr val="bg1"/>
                  </a:solidFill>
                  <a:latin typeface="UTM Staccato " panose="02040603050506020204" pitchFamily="18" charset="0"/>
                  <a:ea typeface="字魂55号-龙吟手书" panose="00000500000000000000" pitchFamily="2" charset="-122"/>
                </a:rPr>
                <a:t>VĂN HỌC </a:t>
              </a:r>
            </a:p>
            <a:p>
              <a:pPr algn="ctr"/>
              <a:r>
                <a:rPr lang="en-US" altLang="zh-CN" sz="11000" b="1" dirty="0">
                  <a:solidFill>
                    <a:schemeClr val="bg1"/>
                  </a:solidFill>
                  <a:latin typeface="UTM Staccato " panose="02040603050506020204" pitchFamily="18" charset="0"/>
                  <a:ea typeface="字魂55号-龙吟手书" panose="00000500000000000000" pitchFamily="2" charset="-122"/>
                </a:rPr>
                <a:t>THỜI HẬU LÊ</a:t>
              </a:r>
              <a:endParaRPr lang="zh-CN" altLang="en-US" sz="11000" b="1" dirty="0">
                <a:solidFill>
                  <a:schemeClr val="bg1"/>
                </a:solidFill>
                <a:latin typeface="UTM Staccato " panose="02040603050506020204" pitchFamily="18" charset="0"/>
                <a:ea typeface="字魂55号-龙吟手书" panose="00000500000000000000" pitchFamily="2" charset="-122"/>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72" y="3432048"/>
            <a:ext cx="3645325" cy="3639228"/>
          </a:xfrm>
          <a:prstGeom prst="rect">
            <a:avLst/>
          </a:prstGeom>
        </p:spPr>
      </p:pic>
    </p:spTree>
    <p:extLst>
      <p:ext uri="{BB962C8B-B14F-4D97-AF65-F5344CB8AC3E}">
        <p14:creationId xmlns:p14="http://schemas.microsoft.com/office/powerpoint/2010/main" val="270241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0-#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406942" y="1380926"/>
            <a:ext cx="7903531" cy="707886"/>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Đọc</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thông</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tin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trang</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51</a:t>
            </a:r>
            <a:endParaRPr lang="vi-VN"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377371"/>
            <a:ext cx="2746549" cy="2127269"/>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t="33991" r="56505" b="9837"/>
          <a:stretch/>
        </p:blipFill>
        <p:spPr>
          <a:xfrm flipH="1">
            <a:off x="8928385" y="103084"/>
            <a:ext cx="2764176" cy="24015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6222"/>
          <a:stretch/>
        </p:blipFill>
        <p:spPr>
          <a:xfrm>
            <a:off x="4429760" y="2631440"/>
            <a:ext cx="7399383" cy="3950647"/>
          </a:xfrm>
          <a:prstGeom prst="rect">
            <a:avLst/>
          </a:prstGeom>
        </p:spPr>
      </p:pic>
      <p:pic>
        <p:nvPicPr>
          <p:cNvPr id="4" name="Picture 3"/>
          <p:cNvPicPr>
            <a:picLocks noChangeAspect="1"/>
          </p:cNvPicPr>
          <p:nvPr/>
        </p:nvPicPr>
        <p:blipFill>
          <a:blip r:embed="rId5"/>
          <a:stretch>
            <a:fillRect/>
          </a:stretch>
        </p:blipFill>
        <p:spPr>
          <a:xfrm>
            <a:off x="932543" y="2423186"/>
            <a:ext cx="10312400" cy="2224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24168" y="4843209"/>
            <a:ext cx="7492757" cy="1200329"/>
          </a:xfrm>
          <a:prstGeom prst="rect">
            <a:avLst/>
          </a:prstGeom>
        </p:spPr>
        <p:txBody>
          <a:bodyPr wrap="none">
            <a:spAutoFit/>
          </a:bodyPr>
          <a:lstStyle/>
          <a:p>
            <a:pPr algn="ctr"/>
            <a:r>
              <a:rPr lang="en-US" altLang="en-US" sz="3600" b="1" dirty="0" err="1">
                <a:latin typeface="UTM Avo" panose="02040603050506020204" pitchFamily="18" charset="0"/>
              </a:rPr>
              <a:t>Dưới</a:t>
            </a:r>
            <a:r>
              <a:rPr lang="en-US" altLang="en-US" sz="3600" b="1" dirty="0">
                <a:latin typeface="UTM Avo" panose="02040603050506020204" pitchFamily="18" charset="0"/>
              </a:rPr>
              <a:t> </a:t>
            </a:r>
            <a:r>
              <a:rPr lang="en-US" altLang="en-US" sz="3600" b="1" dirty="0" err="1">
                <a:latin typeface="UTM Avo" panose="02040603050506020204" pitchFamily="18" charset="0"/>
              </a:rPr>
              <a:t>thời</a:t>
            </a:r>
            <a:r>
              <a:rPr lang="en-US" altLang="en-US" sz="3600" b="1" dirty="0">
                <a:latin typeface="UTM Avo" panose="02040603050506020204" pitchFamily="18" charset="0"/>
              </a:rPr>
              <a:t> </a:t>
            </a:r>
            <a:r>
              <a:rPr lang="en-US" altLang="en-US" sz="3600" b="1" dirty="0" err="1">
                <a:latin typeface="UTM Avo" panose="02040603050506020204" pitchFamily="18" charset="0"/>
              </a:rPr>
              <a:t>Hậu</a:t>
            </a:r>
            <a:r>
              <a:rPr lang="en-US" altLang="en-US" sz="3600" b="1" dirty="0">
                <a:latin typeface="UTM Avo" panose="02040603050506020204" pitchFamily="18" charset="0"/>
              </a:rPr>
              <a:t> Lê, </a:t>
            </a:r>
            <a:r>
              <a:rPr lang="en-US" altLang="en-US" sz="3600" b="1" dirty="0" err="1">
                <a:latin typeface="UTM Avo" panose="02040603050506020204" pitchFamily="18" charset="0"/>
              </a:rPr>
              <a:t>loại</a:t>
            </a:r>
            <a:r>
              <a:rPr lang="en-US" altLang="en-US" sz="3600" b="1" dirty="0">
                <a:latin typeface="UTM Avo" panose="02040603050506020204" pitchFamily="18" charset="0"/>
              </a:rPr>
              <a:t> </a:t>
            </a:r>
            <a:r>
              <a:rPr lang="en-US" altLang="en-US" sz="3600" b="1" dirty="0" err="1">
                <a:latin typeface="UTM Avo" panose="02040603050506020204" pitchFamily="18" charset="0"/>
              </a:rPr>
              <a:t>chữ</a:t>
            </a:r>
            <a:r>
              <a:rPr lang="en-US" altLang="en-US" sz="3600" b="1" dirty="0">
                <a:latin typeface="UTM Avo" panose="02040603050506020204" pitchFamily="18" charset="0"/>
              </a:rPr>
              <a:t> </a:t>
            </a:r>
            <a:r>
              <a:rPr lang="en-US" altLang="en-US" sz="3600" b="1" dirty="0" err="1">
                <a:latin typeface="UTM Avo" panose="02040603050506020204" pitchFamily="18" charset="0"/>
              </a:rPr>
              <a:t>nào</a:t>
            </a:r>
            <a:r>
              <a:rPr lang="en-US" altLang="en-US" sz="3600" b="1" dirty="0">
                <a:latin typeface="UTM Avo" panose="02040603050506020204" pitchFamily="18" charset="0"/>
              </a:rPr>
              <a:t> </a:t>
            </a:r>
          </a:p>
          <a:p>
            <a:pPr algn="ctr"/>
            <a:r>
              <a:rPr lang="en-US" altLang="en-US" sz="3600" b="1" dirty="0" err="1">
                <a:latin typeface="UTM Avo" panose="02040603050506020204" pitchFamily="18" charset="0"/>
              </a:rPr>
              <a:t>chiếm</a:t>
            </a:r>
            <a:r>
              <a:rPr lang="en-US" altLang="en-US" sz="3600" b="1" dirty="0">
                <a:latin typeface="UTM Avo" panose="02040603050506020204" pitchFamily="18" charset="0"/>
              </a:rPr>
              <a:t> </a:t>
            </a:r>
            <a:r>
              <a:rPr lang="en-US" altLang="en-US" sz="3600" b="1" dirty="0" err="1">
                <a:latin typeface="UTM Avo" panose="02040603050506020204" pitchFamily="18" charset="0"/>
              </a:rPr>
              <a:t>ưu</a:t>
            </a:r>
            <a:r>
              <a:rPr lang="en-US" altLang="en-US" sz="3600" b="1" dirty="0">
                <a:latin typeface="UTM Avo" panose="02040603050506020204" pitchFamily="18" charset="0"/>
              </a:rPr>
              <a:t> </a:t>
            </a:r>
            <a:r>
              <a:rPr lang="en-US" altLang="en-US" sz="3600" b="1" dirty="0" err="1">
                <a:latin typeface="UTM Avo" panose="02040603050506020204" pitchFamily="18" charset="0"/>
              </a:rPr>
              <a:t>thế</a:t>
            </a:r>
            <a:r>
              <a:rPr lang="en-US" altLang="en-US" sz="3600" b="1" dirty="0">
                <a:latin typeface="UTM Avo" panose="02040603050506020204" pitchFamily="18" charset="0"/>
              </a:rPr>
              <a:t>?</a:t>
            </a:r>
          </a:p>
        </p:txBody>
      </p:sp>
    </p:spTree>
    <p:extLst>
      <p:ext uri="{BB962C8B-B14F-4D97-AF65-F5344CB8AC3E}">
        <p14:creationId xmlns:p14="http://schemas.microsoft.com/office/powerpoint/2010/main" val="527535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512" b="6364"/>
          <a:stretch/>
        </p:blipFill>
        <p:spPr>
          <a:xfrm>
            <a:off x="601897" y="3349090"/>
            <a:ext cx="4254583" cy="3031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97" y="594182"/>
            <a:ext cx="4254583" cy="2558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110034" y="949184"/>
            <a:ext cx="6447048" cy="5262979"/>
          </a:xfrm>
          <a:prstGeom prst="rect">
            <a:avLst/>
          </a:prstGeom>
        </p:spPr>
        <p:txBody>
          <a:bodyPr wrap="square">
            <a:spAutoFit/>
          </a:bodyPr>
          <a:lstStyle/>
          <a:p>
            <a:pPr algn="just"/>
            <a:r>
              <a:rPr lang="en-US" altLang="en-US" sz="2800" dirty="0">
                <a:latin typeface="UTM Avo" panose="02040603050506020204" pitchFamily="18" charset="0"/>
              </a:rPr>
              <a:t>	</a:t>
            </a:r>
            <a:r>
              <a:rPr lang="vi-VN" altLang="en-US" sz="2800" b="1" dirty="0">
                <a:latin typeface="UTM Avo" panose="02040603050506020204" pitchFamily="18" charset="0"/>
              </a:rPr>
              <a:t>Chữ Hán hay Hán tự </a:t>
            </a:r>
            <a:r>
              <a:rPr lang="vi-VN" altLang="en-US" sz="2800" dirty="0">
                <a:latin typeface="UTM Avo" panose="02040603050506020204" pitchFamily="18" charset="0"/>
              </a:rPr>
              <a:t>là loại văn tự ngữ tố - âm tiết </a:t>
            </a:r>
            <a:r>
              <a:rPr lang="vi-VN" altLang="en-US" sz="2800" b="1" dirty="0">
                <a:latin typeface="UTM Avo" panose="02040603050506020204" pitchFamily="18" charset="0"/>
              </a:rPr>
              <a:t>xuất phát từ tiếng Trung Quốc. </a:t>
            </a:r>
            <a:r>
              <a:rPr lang="vi-VN" altLang="en-US" sz="2800" dirty="0">
                <a:latin typeface="UTM Avo" panose="02040603050506020204" pitchFamily="18" charset="0"/>
              </a:rPr>
              <a:t>Chữ Hán sau đó du nhập vào các nước lân cận trong vùng bao gồm Triều Tiên, Nhật Bản và Việt Nam, tạo thành vùng được gọi là vùng văn hóa chữ Hán hay vùng văn hóa Đông Á. Tại các quốc gia này, chữ Hán được vay mượn để tạo nên chữ viết cho ngôn ngữ của dân bản địa ở từng nước.</a:t>
            </a:r>
            <a:endParaRPr lang="en-US" altLang="en-US" sz="2800" dirty="0">
              <a:latin typeface="UTM Avo" panose="02040603050506020204" pitchFamily="18" charset="0"/>
            </a:endParaRPr>
          </a:p>
        </p:txBody>
      </p:sp>
    </p:spTree>
    <p:extLst>
      <p:ext uri="{BB962C8B-B14F-4D97-AF65-F5344CB8AC3E}">
        <p14:creationId xmlns:p14="http://schemas.microsoft.com/office/powerpoint/2010/main" val="91166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1322</Words>
  <Application>Microsoft Office PowerPoint</Application>
  <PresentationFormat>Widescreen</PresentationFormat>
  <Paragraphs>112</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等线</vt:lpstr>
      <vt:lpstr>Arial</vt:lpstr>
      <vt:lpstr>UTM Avo</vt:lpstr>
      <vt:lpstr>UTM A&amp;S Signwriter</vt:lpstr>
      <vt:lpstr>Times New Roman</vt:lpstr>
      <vt:lpstr>等线 Light</vt:lpstr>
      <vt:lpstr>UTM Staccato </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PHAN HOÀNG PHƯỚC HẠNH</cp:lastModifiedBy>
  <cp:revision>53</cp:revision>
  <dcterms:created xsi:type="dcterms:W3CDTF">2021-04-30T13:34:34Z</dcterms:created>
  <dcterms:modified xsi:type="dcterms:W3CDTF">2022-02-06T11:17:37Z</dcterms:modified>
  <cp:version>K03</cp:version>
</cp:coreProperties>
</file>