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7" r:id="rId2"/>
    <p:sldId id="282" r:id="rId3"/>
    <p:sldId id="258" r:id="rId4"/>
    <p:sldId id="284" r:id="rId5"/>
    <p:sldId id="285" r:id="rId6"/>
    <p:sldId id="286" r:id="rId7"/>
    <p:sldId id="267" r:id="rId8"/>
    <p:sldId id="272" r:id="rId9"/>
    <p:sldId id="265" r:id="rId10"/>
    <p:sldId id="283" r:id="rId11"/>
    <p:sldId id="259" r:id="rId12"/>
    <p:sldId id="268" r:id="rId13"/>
    <p:sldId id="274" r:id="rId14"/>
    <p:sldId id="281" r:id="rId15"/>
    <p:sldId id="260" r:id="rId16"/>
  </p:sldIdLst>
  <p:sldSz cx="12192000" cy="6858000"/>
  <p:notesSz cx="7104063" cy="10234613"/>
  <p:embeddedFontLst>
    <p:embeddedFont>
      <p:font typeface="Microsoft YaHei" panose="020B0503020204020204" pitchFamily="34" charset="-12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D41"/>
    <a:srgbClr val="F01085"/>
    <a:srgbClr val="C2282F"/>
    <a:srgbClr val="FF3300"/>
    <a:srgbClr val="83CBD1"/>
    <a:srgbClr val="BCE2E6"/>
    <a:srgbClr val="67C1C7"/>
    <a:srgbClr val="202020"/>
    <a:srgbClr val="32323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8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7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069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402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444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836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8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51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47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04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8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53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5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19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2CD562-AF4D-41E9-94AF-913BAE3BD5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208" y="-1278082"/>
            <a:ext cx="2958901" cy="25561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183366" y="1807027"/>
            <a:ext cx="8330045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4" y="1563952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66" y="364958"/>
            <a:ext cx="3771084" cy="3771084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540397" y="2662548"/>
            <a:ext cx="7717154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 SỐ TỰ NHIÊN TRONG HỆ THẬP PHÂN</a:t>
            </a:r>
            <a:endParaRPr lang="zh-CN" alt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8375" y="734161"/>
            <a:ext cx="23310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373DFFB7-E97E-4ACC-BF95-0175AAE8EE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9" y="4182334"/>
            <a:ext cx="4162051" cy="2819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9" y="382989"/>
            <a:ext cx="10131056" cy="564458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8446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100" b="1" dirty="0">
                <a:solidFill>
                  <a:srgbClr val="080808"/>
                </a:solidFill>
                <a:latin typeface="幼圆" panose="02010509060101010101" charset="-122"/>
                <a:ea typeface="幼圆" panose="02010509060101010101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68" y="2959202"/>
            <a:ext cx="4009424" cy="4009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864" y="1153052"/>
            <a:ext cx="9025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000" b="1" dirty="0">
                <a:solidFill>
                  <a:srgbClr val="9933FF"/>
                </a:solidFill>
                <a:latin typeface="UTM Alberta Heavy" panose="02040603050506020204" pitchFamily="18" charset="0"/>
              </a:rPr>
              <a:t>	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900.</a:t>
            </a:r>
            <a:endParaRPr lang="en-US" sz="1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118" y="3312614"/>
            <a:ext cx="84535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	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Viết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với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các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đặc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điểm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trên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được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gọi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là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viết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trong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hệ</a:t>
            </a:r>
            <a:r>
              <a:rPr lang="en-US" sz="4400" i="1" dirty="0">
                <a:solidFill>
                  <a:srgbClr val="FFC00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thập</a:t>
            </a:r>
            <a:r>
              <a:rPr lang="en-US" sz="4400" i="1" dirty="0">
                <a:solidFill>
                  <a:srgbClr val="FFC00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phân</a:t>
            </a:r>
            <a:r>
              <a:rPr lang="en-US" sz="4400" i="1" dirty="0">
                <a:solidFill>
                  <a:srgbClr val="F01085"/>
                </a:solidFill>
                <a:latin typeface="UTM Alberta Heavy" panose="02040603050506020204" pitchFamily="18" charset="0"/>
              </a:rPr>
              <a:t>.</a:t>
            </a:r>
            <a:endParaRPr lang="en-US" i="1" dirty="0">
              <a:solidFill>
                <a:srgbClr val="F01085"/>
              </a:solidFill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139" y="3871704"/>
            <a:ext cx="3251161" cy="3251161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135309" y="2948374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033712" y="2914366"/>
            <a:ext cx="58743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60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Luyện</a:t>
            </a:r>
            <a:r>
              <a:rPr lang="en-US" altLang="zh-CN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60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tập</a:t>
            </a:r>
            <a:r>
              <a:rPr lang="en-US" altLang="zh-CN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endParaRPr lang="zh-CN" altLang="en-US" sz="60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563" y="-145188"/>
            <a:ext cx="4658995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16344"/>
              </p:ext>
            </p:extLst>
          </p:nvPr>
        </p:nvGraphicFramePr>
        <p:xfrm>
          <a:off x="632408" y="617025"/>
          <a:ext cx="11189478" cy="5849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4825">
                  <a:extLst>
                    <a:ext uri="{9D8B030D-6E8A-4147-A177-3AD203B41FA5}">
                      <a16:colId xmlns:a16="http://schemas.microsoft.com/office/drawing/2014/main" val="2779774334"/>
                    </a:ext>
                  </a:extLst>
                </a:gridCol>
                <a:gridCol w="2146040">
                  <a:extLst>
                    <a:ext uri="{9D8B030D-6E8A-4147-A177-3AD203B41FA5}">
                      <a16:colId xmlns:a16="http://schemas.microsoft.com/office/drawing/2014/main" val="122361523"/>
                    </a:ext>
                  </a:extLst>
                </a:gridCol>
                <a:gridCol w="4758613">
                  <a:extLst>
                    <a:ext uri="{9D8B030D-6E8A-4147-A177-3AD203B41FA5}">
                      <a16:colId xmlns:a16="http://schemas.microsoft.com/office/drawing/2014/main" val="3503257402"/>
                    </a:ext>
                  </a:extLst>
                </a:gridCol>
              </a:tblGrid>
              <a:tr h="97484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GỒM CÓ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98194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491797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761833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142149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659797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1669874"/>
                  </a:ext>
                </a:extLst>
              </a:tr>
            </a:tbl>
          </a:graphicData>
        </a:graphic>
      </p:graphicFrame>
      <p:sp>
        <p:nvSpPr>
          <p:cNvPr id="55" name="Text Box 112"/>
          <p:cNvSpPr txBox="1">
            <a:spLocks noChangeArrowheads="1"/>
          </p:cNvSpPr>
          <p:nvPr/>
        </p:nvSpPr>
        <p:spPr bwMode="auto">
          <a:xfrm>
            <a:off x="1104624" y="1621972"/>
            <a:ext cx="3430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bảy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hai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6" name="Text Box 113"/>
          <p:cNvSpPr txBox="1">
            <a:spLocks noChangeArrowheads="1"/>
          </p:cNvSpPr>
          <p:nvPr/>
        </p:nvSpPr>
        <p:spPr bwMode="auto">
          <a:xfrm>
            <a:off x="5276712" y="1837415"/>
            <a:ext cx="15906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80 712</a:t>
            </a:r>
          </a:p>
        </p:txBody>
      </p:sp>
      <p:sp>
        <p:nvSpPr>
          <p:cNvPr id="57" name="Text Box 114"/>
          <p:cNvSpPr txBox="1">
            <a:spLocks noChangeArrowheads="1"/>
          </p:cNvSpPr>
          <p:nvPr/>
        </p:nvSpPr>
        <p:spPr bwMode="auto">
          <a:xfrm>
            <a:off x="7420915" y="1621972"/>
            <a:ext cx="39531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8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7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m,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1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 2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8" name="Text Box 119"/>
          <p:cNvSpPr txBox="1">
            <a:spLocks noChangeArrowheads="1"/>
          </p:cNvSpPr>
          <p:nvPr/>
        </p:nvSpPr>
        <p:spPr bwMode="auto">
          <a:xfrm>
            <a:off x="895212" y="2598926"/>
            <a:ext cx="38494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t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9" name="Text Box 124"/>
          <p:cNvSpPr txBox="1">
            <a:spLocks noChangeArrowheads="1"/>
          </p:cNvSpPr>
          <p:nvPr/>
        </p:nvSpPr>
        <p:spPr bwMode="auto">
          <a:xfrm>
            <a:off x="5352912" y="2783591"/>
            <a:ext cx="1264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5 864</a:t>
            </a:r>
          </a:p>
        </p:txBody>
      </p:sp>
      <p:sp>
        <p:nvSpPr>
          <p:cNvPr id="60" name="Text Box 125"/>
          <p:cNvSpPr txBox="1">
            <a:spLocks noChangeArrowheads="1"/>
          </p:cNvSpPr>
          <p:nvPr/>
        </p:nvSpPr>
        <p:spPr bwMode="auto">
          <a:xfrm>
            <a:off x="7797265" y="2574004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5 nghìn,8 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m,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6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4 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1" name="Text Box 120"/>
          <p:cNvSpPr txBox="1">
            <a:spLocks noChangeArrowheads="1"/>
          </p:cNvSpPr>
          <p:nvPr/>
        </p:nvSpPr>
        <p:spPr bwMode="auto">
          <a:xfrm>
            <a:off x="5315589" y="3729767"/>
            <a:ext cx="12798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2 020</a:t>
            </a:r>
          </a:p>
        </p:txBody>
      </p:sp>
      <p:sp>
        <p:nvSpPr>
          <p:cNvPr id="62" name="Text Box 127"/>
          <p:cNvSpPr txBox="1">
            <a:spLocks noChangeArrowheads="1"/>
          </p:cNvSpPr>
          <p:nvPr/>
        </p:nvSpPr>
        <p:spPr bwMode="auto">
          <a:xfrm>
            <a:off x="1174887" y="3575880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Hai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i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3" name="Text Box 128"/>
          <p:cNvSpPr txBox="1">
            <a:spLocks noChangeArrowheads="1"/>
          </p:cNvSpPr>
          <p:nvPr/>
        </p:nvSpPr>
        <p:spPr bwMode="auto">
          <a:xfrm>
            <a:off x="7537547" y="3729767"/>
            <a:ext cx="37198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2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4" name="Text Box 121"/>
          <p:cNvSpPr txBox="1">
            <a:spLocks noChangeArrowheads="1"/>
          </p:cNvSpPr>
          <p:nvPr/>
        </p:nvSpPr>
        <p:spPr bwMode="auto">
          <a:xfrm>
            <a:off x="1059793" y="4515007"/>
            <a:ext cx="3430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l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</a:t>
            </a:r>
          </a:p>
        </p:txBody>
      </p:sp>
      <p:sp>
        <p:nvSpPr>
          <p:cNvPr id="65" name="Text Box 129"/>
          <p:cNvSpPr txBox="1">
            <a:spLocks noChangeArrowheads="1"/>
          </p:cNvSpPr>
          <p:nvPr/>
        </p:nvSpPr>
        <p:spPr bwMode="auto">
          <a:xfrm>
            <a:off x="5159544" y="4699672"/>
            <a:ext cx="15144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55 500</a:t>
            </a:r>
          </a:p>
        </p:txBody>
      </p:sp>
      <p:sp>
        <p:nvSpPr>
          <p:cNvPr id="66" name="Text Box 130"/>
          <p:cNvSpPr txBox="1">
            <a:spLocks noChangeArrowheads="1"/>
          </p:cNvSpPr>
          <p:nvPr/>
        </p:nvSpPr>
        <p:spPr bwMode="auto">
          <a:xfrm>
            <a:off x="7579534" y="4699672"/>
            <a:ext cx="400288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5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5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5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</a:t>
            </a:r>
          </a:p>
        </p:txBody>
      </p:sp>
      <p:sp>
        <p:nvSpPr>
          <p:cNvPr id="68" name="Text Box 122"/>
          <p:cNvSpPr txBox="1">
            <a:spLocks noChangeArrowheads="1"/>
          </p:cNvSpPr>
          <p:nvPr/>
        </p:nvSpPr>
        <p:spPr bwMode="auto">
          <a:xfrm>
            <a:off x="7201645" y="5719958"/>
            <a:ext cx="4391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9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5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m, 9 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9" name="Text Box 131"/>
          <p:cNvSpPr txBox="1">
            <a:spLocks noChangeArrowheads="1"/>
          </p:cNvSpPr>
          <p:nvPr/>
        </p:nvSpPr>
        <p:spPr bwMode="auto">
          <a:xfrm>
            <a:off x="4932908" y="5689181"/>
            <a:ext cx="21040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9 000 509</a:t>
            </a:r>
          </a:p>
        </p:txBody>
      </p:sp>
      <p:sp>
        <p:nvSpPr>
          <p:cNvPr id="70" name="Text Box 132"/>
          <p:cNvSpPr txBox="1">
            <a:spLocks noChangeArrowheads="1"/>
          </p:cNvSpPr>
          <p:nvPr/>
        </p:nvSpPr>
        <p:spPr bwMode="auto">
          <a:xfrm>
            <a:off x="529896" y="5504516"/>
            <a:ext cx="449038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triệu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  <p:pic>
        <p:nvPicPr>
          <p:cNvPr id="7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65" y="155001"/>
            <a:ext cx="1140860" cy="1987420"/>
          </a:xfrm>
          <a:prstGeom prst="rect">
            <a:avLst/>
          </a:prstGeom>
        </p:spPr>
      </p:pic>
      <p:pic>
        <p:nvPicPr>
          <p:cNvPr id="7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2680">
            <a:off x="177214" y="617025"/>
            <a:ext cx="555153" cy="910742"/>
          </a:xfrm>
          <a:prstGeom prst="rect">
            <a:avLst/>
          </a:prstGeom>
        </p:spPr>
      </p:pic>
      <p:pic>
        <p:nvPicPr>
          <p:cNvPr id="7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9081">
            <a:off x="866119" y="874010"/>
            <a:ext cx="591437" cy="701327"/>
          </a:xfrm>
          <a:prstGeom prst="rect">
            <a:avLst/>
          </a:prstGeom>
        </p:spPr>
      </p:pic>
      <p:pic>
        <p:nvPicPr>
          <p:cNvPr id="79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0" y="9277"/>
            <a:ext cx="522497" cy="838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114279"/>
            <a:ext cx="11812555" cy="6596285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962">
            <a:off x="-93307" y="-84761"/>
            <a:ext cx="1857251" cy="1857251"/>
          </a:xfrm>
          <a:prstGeom prst="rect">
            <a:avLst/>
          </a:prstGeom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164771" y="1486962"/>
            <a:ext cx="99573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Viết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mỗi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sau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thành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tổng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(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theo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mẫu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): </a:t>
            </a:r>
          </a:p>
          <a:p>
            <a:pPr algn="ctr"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             387 ; 873 ; 4738 ; 10 837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230085" y="2553330"/>
            <a:ext cx="54585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99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Arial" charset="0"/>
              </a:rPr>
              <a:t>Mẫu</a:t>
            </a:r>
            <a:r>
              <a:rPr lang="en-US" sz="3200" b="1" i="1" dirty="0">
                <a:solidFill>
                  <a:srgbClr val="9933FF"/>
                </a:solidFill>
                <a:latin typeface="Arial" charset="0"/>
              </a:rPr>
              <a:t>:</a:t>
            </a:r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       387 = 300 + 80 + 7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5772136" y="3054361"/>
            <a:ext cx="16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u="sng" dirty="0" err="1">
                <a:solidFill>
                  <a:srgbClr val="3333FF"/>
                </a:solidFill>
                <a:latin typeface="Arial" charset="0"/>
              </a:rPr>
              <a:t>Bài</a:t>
            </a:r>
            <a:r>
              <a:rPr lang="en-US" sz="3200" b="1" u="sng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3333FF"/>
                </a:solidFill>
                <a:latin typeface="Arial" charset="0"/>
              </a:rPr>
              <a:t>làm</a:t>
            </a:r>
            <a:endParaRPr lang="en-US" sz="3200" b="1" u="sng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349676" y="3722880"/>
            <a:ext cx="36375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873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800 + 70 + 3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150264" y="4315029"/>
            <a:ext cx="5243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4738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4000 + 700 + 30 + 8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2808825" y="4899804"/>
            <a:ext cx="59266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10 837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10 000 + 800 + 30 + 7</a:t>
            </a:r>
          </a:p>
        </p:txBody>
      </p:sp>
      <p:pic>
        <p:nvPicPr>
          <p:cNvPr id="29" name="图片 1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522" y="3882112"/>
            <a:ext cx="2281568" cy="2281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utoUpdateAnimBg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56" y="235347"/>
            <a:ext cx="1692844" cy="71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3" y="437948"/>
            <a:ext cx="2894224" cy="12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20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507" y="3908827"/>
            <a:ext cx="3089131" cy="3089131"/>
          </a:xfrm>
          <a:prstGeom prst="rect">
            <a:avLst/>
          </a:prstGeom>
        </p:spPr>
      </p:pic>
      <p:graphicFrame>
        <p:nvGraphicFramePr>
          <p:cNvPr id="1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652683"/>
              </p:ext>
            </p:extLst>
          </p:nvPr>
        </p:nvGraphicFramePr>
        <p:xfrm>
          <a:off x="779106" y="1880635"/>
          <a:ext cx="10781522" cy="2027936"/>
        </p:xfrm>
        <a:graphic>
          <a:graphicData uri="http://schemas.openxmlformats.org/drawingml/2006/table">
            <a:tbl>
              <a:tblPr/>
              <a:tblGrid>
                <a:gridCol w="3626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0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1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898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5 842 769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66327" y="1289118"/>
            <a:ext cx="10459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Ghi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giá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chữ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Arial" charset="0"/>
              </a:rPr>
              <a:t>5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trong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mỗi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bảng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(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theo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mẫu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):</a:t>
            </a:r>
            <a:endParaRPr lang="en-US" sz="11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0" name="Text Box 98"/>
          <p:cNvSpPr txBox="1">
            <a:spLocks noChangeArrowheads="1"/>
          </p:cNvSpPr>
          <p:nvPr/>
        </p:nvSpPr>
        <p:spPr bwMode="auto">
          <a:xfrm>
            <a:off x="5499243" y="3031537"/>
            <a:ext cx="6399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50</a:t>
            </a:r>
          </a:p>
        </p:txBody>
      </p:sp>
      <p:sp>
        <p:nvSpPr>
          <p:cNvPr id="22" name="Text Box 105"/>
          <p:cNvSpPr txBox="1">
            <a:spLocks noChangeArrowheads="1"/>
          </p:cNvSpPr>
          <p:nvPr/>
        </p:nvSpPr>
        <p:spPr bwMode="auto">
          <a:xfrm>
            <a:off x="6581588" y="3031537"/>
            <a:ext cx="8972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500</a:t>
            </a:r>
          </a:p>
        </p:txBody>
      </p:sp>
      <p:sp>
        <p:nvSpPr>
          <p:cNvPr id="23" name="Text Box 106"/>
          <p:cNvSpPr txBox="1">
            <a:spLocks noChangeArrowheads="1"/>
          </p:cNvSpPr>
          <p:nvPr/>
        </p:nvSpPr>
        <p:spPr bwMode="auto">
          <a:xfrm>
            <a:off x="7553953" y="3031536"/>
            <a:ext cx="1208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5 000</a:t>
            </a:r>
          </a:p>
        </p:txBody>
      </p:sp>
      <p:sp>
        <p:nvSpPr>
          <p:cNvPr id="24" name="Text Box 107"/>
          <p:cNvSpPr txBox="1">
            <a:spLocks noChangeArrowheads="1"/>
          </p:cNvSpPr>
          <p:nvPr/>
        </p:nvSpPr>
        <p:spPr bwMode="auto">
          <a:xfrm>
            <a:off x="9258092" y="3031535"/>
            <a:ext cx="20056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5 000 000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069 L 0.01875 -1.1111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02357 0.00024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4535" y="4113193"/>
            <a:ext cx="2648585" cy="2648585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305175" y="2908300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304540" y="3056255"/>
            <a:ext cx="5874385" cy="83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GOOD  BYE</a:t>
            </a: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480" y="62865"/>
            <a:ext cx="4658995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26640" y="1727199"/>
            <a:ext cx="5775729" cy="5775729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14" y="554182"/>
            <a:ext cx="7328716" cy="532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4835" y="1922667"/>
            <a:ext cx="30480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Thế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nào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là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dãy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số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tự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33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292655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27514" y="3567609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62373" y="3571981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13142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59915" y="3594650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13142" y="361518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292655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85308" y="356954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130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20489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13142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0489" y="3550840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030848" y="356954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6869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824218" y="3691137"/>
            <a:ext cx="222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1098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99565" y="3663760"/>
            <a:ext cx="2060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50335" y="3658561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74980" y="3647472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1309" y="3691137"/>
            <a:ext cx="22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1099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17197" y="3681436"/>
            <a:ext cx="2242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1100</a:t>
            </a:r>
          </a:p>
        </p:txBody>
      </p:sp>
    </p:spTree>
    <p:extLst>
      <p:ext uri="{BB962C8B-B14F-4D97-AF65-F5344CB8AC3E}">
        <p14:creationId xmlns:p14="http://schemas.microsoft.com/office/powerpoint/2010/main" val="24350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168897" y="1900172"/>
            <a:ext cx="8330045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167" y="353917"/>
            <a:ext cx="4086399" cy="4086399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540397" y="2662548"/>
            <a:ext cx="7717154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 SỐ TỰ NHIÊN TRONG HỆ THẬP PHÂN</a:t>
            </a:r>
            <a:endParaRPr lang="zh-CN" alt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8375" y="1231720"/>
            <a:ext cx="23310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2B07466E-8856-4CF0-95D3-B43D0DF60B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9" y="4182334"/>
            <a:ext cx="4162051" cy="28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50" y="397705"/>
            <a:ext cx="11811625" cy="5920982"/>
          </a:xfrm>
          <a:prstGeom prst="rect">
            <a:avLst/>
          </a:prstGeom>
        </p:spPr>
      </p:pic>
      <p:pic>
        <p:nvPicPr>
          <p:cNvPr id="5" name="图片 4" descr="5a7a97c6144f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8481" y="4465701"/>
            <a:ext cx="3588294" cy="2392299"/>
          </a:xfrm>
          <a:prstGeom prst="rect">
            <a:avLst/>
          </a:prstGeom>
        </p:spPr>
      </p:pic>
      <p:pic>
        <p:nvPicPr>
          <p:cNvPr id="23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885222" y="156079"/>
            <a:ext cx="2176461" cy="1446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7" y="793102"/>
            <a:ext cx="629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1668239"/>
            <a:ext cx="11753353" cy="3403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1690975"/>
            <a:ext cx="4334632" cy="1481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7" y="2627123"/>
            <a:ext cx="4334632" cy="1481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3590358"/>
            <a:ext cx="4432176" cy="1481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3" y="2082075"/>
            <a:ext cx="7565313" cy="9205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74" y="3145343"/>
            <a:ext cx="6736568" cy="92165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2463282" y="4562669"/>
            <a:ext cx="8938726" cy="125030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liền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nó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775" y="1580321"/>
            <a:ext cx="5277679" cy="52776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90" y="73801"/>
            <a:ext cx="1900152" cy="1761932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311" flipH="1">
            <a:off x="-51447" y="151716"/>
            <a:ext cx="7830972" cy="6654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5343" y="1658314"/>
            <a:ext cx="50028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	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Với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mười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chữ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: 0; 1; 2; 3; 4; 5; 6; 7; 8; 9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lập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bao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43" y="345001"/>
            <a:ext cx="8017498" cy="5430648"/>
          </a:xfrm>
          <a:prstGeom prst="rect">
            <a:avLst/>
          </a:prstGeom>
        </p:spPr>
      </p:pic>
      <p:pic>
        <p:nvPicPr>
          <p:cNvPr id="5" name="图片 4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6953" y="1026368"/>
            <a:ext cx="7613281" cy="76132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857" y="66550"/>
            <a:ext cx="732790" cy="762635"/>
          </a:xfrm>
          <a:prstGeom prst="rect">
            <a:avLst/>
          </a:prstGeom>
        </p:spPr>
      </p:pic>
      <p:pic>
        <p:nvPicPr>
          <p:cNvPr id="16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878" y="1209649"/>
            <a:ext cx="732790" cy="762635"/>
          </a:xfrm>
          <a:prstGeom prst="rect">
            <a:avLst/>
          </a:prstGeom>
        </p:spPr>
      </p:pic>
      <p:pic>
        <p:nvPicPr>
          <p:cNvPr id="19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088" y="638100"/>
            <a:ext cx="732790" cy="7626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31604" y="1659941"/>
            <a:ext cx="50028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Giá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trị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của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mỗi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chữ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phụ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thuộc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vào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vị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trí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của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nó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trong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đó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.</a:t>
            </a:r>
            <a:endParaRPr lang="en-US" sz="4400" dirty="0">
              <a:solidFill>
                <a:srgbClr val="6600FF"/>
              </a:solidFill>
              <a:latin typeface="UTM Alberta Heavy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466</Words>
  <Application>Microsoft Macintosh PowerPoint</Application>
  <PresentationFormat>Widescreen</PresentationFormat>
  <Paragraphs>91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UTM Alberta Heavy</vt:lpstr>
      <vt:lpstr>Times New Roman</vt:lpstr>
      <vt:lpstr>UTM Cool Blue</vt:lpstr>
      <vt:lpstr>幼圆</vt:lpstr>
      <vt:lpstr>Calibri</vt:lpstr>
      <vt:lpstr>华文琥珀</vt:lpstr>
      <vt:lpstr>Microsoft YaHei</vt:lpstr>
      <vt:lpstr>宋体</vt:lpstr>
      <vt:lpstr>Arial</vt:lpstr>
      <vt:lpstr>UTM Guanine</vt:lpstr>
      <vt:lpstr>UTM Bienvenue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Bao</cp:keywords>
  <cp:lastModifiedBy>Microsoft Office User</cp:lastModifiedBy>
  <cp:revision>142</cp:revision>
  <dcterms:created xsi:type="dcterms:W3CDTF">2017-08-03T09:01:00Z</dcterms:created>
  <dcterms:modified xsi:type="dcterms:W3CDTF">2021-09-19T12:00:05Z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