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notesMasterIdLst>
    <p:notesMasterId r:id="rId26"/>
  </p:notesMasterIdLst>
  <p:handoutMasterIdLst>
    <p:handoutMasterId r:id="rId27"/>
  </p:handoutMasterIdLst>
  <p:sldIdLst>
    <p:sldId id="279" r:id="rId7"/>
    <p:sldId id="280" r:id="rId8"/>
    <p:sldId id="281" r:id="rId9"/>
    <p:sldId id="282" r:id="rId10"/>
    <p:sldId id="283" r:id="rId11"/>
    <p:sldId id="256" r:id="rId12"/>
    <p:sldId id="257" r:id="rId13"/>
    <p:sldId id="291" r:id="rId14"/>
    <p:sldId id="262" r:id="rId15"/>
    <p:sldId id="284" r:id="rId16"/>
    <p:sldId id="264" r:id="rId17"/>
    <p:sldId id="258" r:id="rId18"/>
    <p:sldId id="292" r:id="rId19"/>
    <p:sldId id="263" r:id="rId20"/>
    <p:sldId id="285" r:id="rId21"/>
    <p:sldId id="287" r:id="rId22"/>
    <p:sldId id="288" r:id="rId23"/>
    <p:sldId id="289" r:id="rId24"/>
    <p:sldId id="290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71"/>
    <a:srgbClr val="38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81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05F0-B533-483B-B332-39EDE45689B6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5AF6-6926-45B9-894D-5C1DBB07FB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70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54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32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82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7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6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9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8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0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4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7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3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10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17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454226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74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6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44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81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4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4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13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08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81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66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311107"/>
      </p:ext>
    </p:extLst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1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5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9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54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49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00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53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33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96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28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005746"/>
      </p:ext>
    </p:extLst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73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1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13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65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22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03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5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73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71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74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60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607434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97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48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87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5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829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09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471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59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460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6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93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02144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4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1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microsoft.com/office/2007/relationships/media" Target="../media/media2.mp3"/><Relationship Id="rId21" Type="http://schemas.openxmlformats.org/officeDocument/2006/relationships/image" Target="../media/image21.png"/><Relationship Id="rId7" Type="http://schemas.openxmlformats.org/officeDocument/2006/relationships/audio" Target="../media/audio1.wav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5.png"/><Relationship Id="rId10" Type="http://schemas.openxmlformats.org/officeDocument/2006/relationships/image" Target="../media/image2.png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emf"/><Relationship Id="rId20" Type="http://schemas.openxmlformats.org/officeDocument/2006/relationships/image" Target="../media/image21.png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6.png"/><Relationship Id="rId10" Type="http://schemas.openxmlformats.org/officeDocument/2006/relationships/image" Target="../media/image2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emf"/><Relationship Id="rId20" Type="http://schemas.openxmlformats.org/officeDocument/2006/relationships/image" Target="../media/image21.png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6.png"/><Relationship Id="rId10" Type="http://schemas.openxmlformats.org/officeDocument/2006/relationships/image" Target="../media/image2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12.png"/><Relationship Id="rId17" Type="http://schemas.openxmlformats.org/officeDocument/2006/relationships/image" Target="../media/image18.emf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5.png"/><Relationship Id="rId10" Type="http://schemas.openxmlformats.org/officeDocument/2006/relationships/image" Target="../media/image2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17" name="Text Box 5"/>
          <p:cNvSpPr txBox="1"/>
          <p:nvPr/>
        </p:nvSpPr>
        <p:spPr>
          <a:xfrm>
            <a:off x="1689100" y="1368259"/>
            <a:ext cx="4876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tính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2"/>
          <p:cNvSpPr txBox="1"/>
          <p:nvPr/>
        </p:nvSpPr>
        <p:spPr>
          <a:xfrm>
            <a:off x="1689100" y="2437586"/>
            <a:ext cx="23558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vi-VN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5916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2358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4127500" y="2437585"/>
            <a:ext cx="2133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6471 - 518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4"/>
          <p:cNvSpPr txBox="1"/>
          <p:nvPr/>
        </p:nvSpPr>
        <p:spPr>
          <a:xfrm>
            <a:off x="6236413" y="2437583"/>
            <a:ext cx="2133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4162 x 4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5"/>
          <p:cNvSpPr txBox="1"/>
          <p:nvPr/>
        </p:nvSpPr>
        <p:spPr>
          <a:xfrm>
            <a:off x="7835664" y="2437583"/>
            <a:ext cx="2133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18418 : 4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9975" y="3253067"/>
            <a:ext cx="7845273" cy="2838639"/>
            <a:chOff x="1889975" y="3253067"/>
            <a:chExt cx="7845273" cy="2838639"/>
          </a:xfrm>
        </p:grpSpPr>
        <p:sp>
          <p:nvSpPr>
            <p:cNvPr id="16" name="AutoShape 52"/>
            <p:cNvSpPr>
              <a:spLocks noChangeArrowheads="1"/>
            </p:cNvSpPr>
            <p:nvPr/>
          </p:nvSpPr>
          <p:spPr bwMode="auto">
            <a:xfrm>
              <a:off x="1889975" y="3253067"/>
              <a:ext cx="7845273" cy="2838639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mpd="thinThick">
              <a:solidFill>
                <a:schemeClr val="accent5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  <p:grpSp>
          <p:nvGrpSpPr>
            <p:cNvPr id="23" name="Group 54"/>
            <p:cNvGrpSpPr/>
            <p:nvPr/>
          </p:nvGrpSpPr>
          <p:grpSpPr>
            <a:xfrm>
              <a:off x="2412993" y="3677987"/>
              <a:ext cx="1202942" cy="1366752"/>
              <a:chOff x="752" y="2688"/>
              <a:chExt cx="736" cy="624"/>
            </a:xfrm>
          </p:grpSpPr>
          <p:sp>
            <p:nvSpPr>
              <p:cNvPr id="24" name="Text Box 16"/>
              <p:cNvSpPr txBox="1"/>
              <p:nvPr/>
            </p:nvSpPr>
            <p:spPr>
              <a:xfrm>
                <a:off x="912" y="2688"/>
                <a:ext cx="52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vi-V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5916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 Box 17"/>
              <p:cNvSpPr txBox="1"/>
              <p:nvPr/>
            </p:nvSpPr>
            <p:spPr>
              <a:xfrm>
                <a:off x="920" y="3014"/>
                <a:ext cx="56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vi-V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2358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Text Box 19"/>
              <p:cNvSpPr txBox="1"/>
              <p:nvPr/>
            </p:nvSpPr>
            <p:spPr>
              <a:xfrm>
                <a:off x="752" y="2830"/>
                <a:ext cx="28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Line 20"/>
              <p:cNvSpPr/>
              <p:nvPr/>
            </p:nvSpPr>
            <p:spPr>
              <a:xfrm>
                <a:off x="864" y="3312"/>
                <a:ext cx="52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8" name="Text Box 56"/>
            <p:cNvSpPr txBox="1"/>
            <p:nvPr/>
          </p:nvSpPr>
          <p:spPr>
            <a:xfrm>
              <a:off x="2556823" y="5057882"/>
              <a:ext cx="109833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vi-V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8274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9" name="Group 57"/>
            <p:cNvGrpSpPr/>
            <p:nvPr/>
          </p:nvGrpSpPr>
          <p:grpSpPr>
            <a:xfrm>
              <a:off x="4217406" y="3677987"/>
              <a:ext cx="1202942" cy="1366752"/>
              <a:chOff x="752" y="2688"/>
              <a:chExt cx="736" cy="624"/>
            </a:xfrm>
          </p:grpSpPr>
          <p:sp>
            <p:nvSpPr>
              <p:cNvPr id="30" name="Text Box 58"/>
              <p:cNvSpPr txBox="1"/>
              <p:nvPr/>
            </p:nvSpPr>
            <p:spPr>
              <a:xfrm>
                <a:off x="912" y="2688"/>
                <a:ext cx="52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vi-V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6471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Text Box 59"/>
              <p:cNvSpPr txBox="1"/>
              <p:nvPr/>
            </p:nvSpPr>
            <p:spPr>
              <a:xfrm>
                <a:off x="920" y="3014"/>
                <a:ext cx="56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vi-V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518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Text Box 60"/>
              <p:cNvSpPr txBox="1"/>
              <p:nvPr/>
            </p:nvSpPr>
            <p:spPr>
              <a:xfrm>
                <a:off x="752" y="2830"/>
                <a:ext cx="28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Line 61"/>
              <p:cNvSpPr/>
              <p:nvPr/>
            </p:nvSpPr>
            <p:spPr>
              <a:xfrm>
                <a:off x="912" y="3312"/>
                <a:ext cx="52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4" name="Text Box 62"/>
            <p:cNvSpPr txBox="1"/>
            <p:nvPr/>
          </p:nvSpPr>
          <p:spPr>
            <a:xfrm>
              <a:off x="4008200" y="5057882"/>
              <a:ext cx="1778263" cy="4616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</a:t>
              </a:r>
              <a:r>
                <a:rPr lang="vi-VN" altLang="en-US" sz="2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</a:t>
              </a:r>
              <a:r>
                <a:rPr lang="vi-V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5953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5" name="Group 63"/>
            <p:cNvGrpSpPr/>
            <p:nvPr/>
          </p:nvGrpSpPr>
          <p:grpSpPr>
            <a:xfrm>
              <a:off x="6200066" y="3691130"/>
              <a:ext cx="1202942" cy="1366752"/>
              <a:chOff x="752" y="2688"/>
              <a:chExt cx="736" cy="624"/>
            </a:xfrm>
          </p:grpSpPr>
          <p:sp>
            <p:nvSpPr>
              <p:cNvPr id="36" name="Text Box 64"/>
              <p:cNvSpPr txBox="1"/>
              <p:nvPr/>
            </p:nvSpPr>
            <p:spPr>
              <a:xfrm>
                <a:off x="912" y="2688"/>
                <a:ext cx="52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vi-V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4162</a:t>
                </a:r>
                <a:r>
                  <a:rPr lang="en-US" altLang="en-US" sz="2000" b="1" dirty="0">
                    <a:latin typeface=".VnAvant" panose="020B7200000000000000" pitchFamily="34" charset="0"/>
                  </a:rPr>
                  <a:t> </a:t>
                </a:r>
              </a:p>
            </p:txBody>
          </p:sp>
          <p:sp>
            <p:nvSpPr>
              <p:cNvPr id="37" name="Text Box 65"/>
              <p:cNvSpPr txBox="1"/>
              <p:nvPr/>
            </p:nvSpPr>
            <p:spPr>
              <a:xfrm>
                <a:off x="920" y="3014"/>
                <a:ext cx="568" cy="1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b="1" dirty="0">
                    <a:latin typeface=".VnAvant" panose="020B7200000000000000" pitchFamily="34" charset="0"/>
                  </a:rPr>
                  <a:t>    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Text Box 66"/>
              <p:cNvSpPr txBox="1"/>
              <p:nvPr/>
            </p:nvSpPr>
            <p:spPr>
              <a:xfrm>
                <a:off x="752" y="2830"/>
                <a:ext cx="28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9" name="Line 67"/>
              <p:cNvSpPr/>
              <p:nvPr/>
            </p:nvSpPr>
            <p:spPr>
              <a:xfrm>
                <a:off x="864" y="3312"/>
                <a:ext cx="52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" name="Text Box 68"/>
            <p:cNvSpPr txBox="1"/>
            <p:nvPr/>
          </p:nvSpPr>
          <p:spPr>
            <a:xfrm>
              <a:off x="6314025" y="5062264"/>
              <a:ext cx="109833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vi-V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16648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1" name="Group 80"/>
            <p:cNvGrpSpPr/>
            <p:nvPr/>
          </p:nvGrpSpPr>
          <p:grpSpPr>
            <a:xfrm>
              <a:off x="7773930" y="3572852"/>
              <a:ext cx="1569055" cy="1892426"/>
              <a:chOff x="4032" y="2640"/>
              <a:chExt cx="960" cy="864"/>
            </a:xfrm>
          </p:grpSpPr>
          <p:sp>
            <p:nvSpPr>
              <p:cNvPr id="42" name="Text Box 75"/>
              <p:cNvSpPr txBox="1"/>
              <p:nvPr/>
            </p:nvSpPr>
            <p:spPr>
              <a:xfrm>
                <a:off x="4032" y="2678"/>
                <a:ext cx="624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vi-V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18418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3" name="Line 76"/>
              <p:cNvSpPr/>
              <p:nvPr/>
            </p:nvSpPr>
            <p:spPr>
              <a:xfrm>
                <a:off x="4656" y="2640"/>
                <a:ext cx="0" cy="86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" name="Line 77"/>
              <p:cNvSpPr/>
              <p:nvPr/>
            </p:nvSpPr>
            <p:spPr>
              <a:xfrm>
                <a:off x="4656" y="2928"/>
                <a:ext cx="33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" name="Text Box 78"/>
              <p:cNvSpPr txBox="1"/>
              <p:nvPr/>
            </p:nvSpPr>
            <p:spPr>
              <a:xfrm>
                <a:off x="4656" y="2678"/>
                <a:ext cx="288" cy="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vi-V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6" name="Text Box 79"/>
            <p:cNvSpPr txBox="1"/>
            <p:nvPr/>
          </p:nvSpPr>
          <p:spPr>
            <a:xfrm>
              <a:off x="8790898" y="4220088"/>
              <a:ext cx="941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vi-V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4604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82"/>
            <p:cNvSpPr txBox="1"/>
            <p:nvPr/>
          </p:nvSpPr>
          <p:spPr>
            <a:xfrm>
              <a:off x="7800080" y="4039347"/>
              <a:ext cx="62762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2000" b="1" dirty="0">
                  <a:latin typeface=".VnAvant" panose="020B7200000000000000" pitchFamily="34" charset="0"/>
                </a:rPr>
                <a:t>  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Text Box 83"/>
            <p:cNvSpPr txBox="1"/>
            <p:nvPr/>
          </p:nvSpPr>
          <p:spPr>
            <a:xfrm>
              <a:off x="8128096" y="4143290"/>
              <a:ext cx="62762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 Box 84"/>
            <p:cNvSpPr txBox="1"/>
            <p:nvPr/>
          </p:nvSpPr>
          <p:spPr>
            <a:xfrm>
              <a:off x="7938155" y="4424884"/>
              <a:ext cx="62762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Text Box 85"/>
            <p:cNvSpPr txBox="1"/>
            <p:nvPr/>
          </p:nvSpPr>
          <p:spPr>
            <a:xfrm>
              <a:off x="8274842" y="4424884"/>
              <a:ext cx="62762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Text Box 86"/>
            <p:cNvSpPr txBox="1"/>
            <p:nvPr/>
          </p:nvSpPr>
          <p:spPr>
            <a:xfrm>
              <a:off x="8143194" y="4939605"/>
              <a:ext cx="62762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Text Box 87"/>
            <p:cNvSpPr txBox="1"/>
            <p:nvPr/>
          </p:nvSpPr>
          <p:spPr>
            <a:xfrm>
              <a:off x="8427702" y="4939605"/>
              <a:ext cx="62762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Text Box 88"/>
            <p:cNvSpPr txBox="1"/>
            <p:nvPr/>
          </p:nvSpPr>
          <p:spPr>
            <a:xfrm>
              <a:off x="8427702" y="5375476"/>
              <a:ext cx="62762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vi-V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39610" y="4143701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11654" y="4405501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85800" indent="-685800">
                <a:spcBef>
                  <a:spcPct val="50000"/>
                </a:spcBef>
              </a:pP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47"/>
          <p:cNvSpPr txBox="1"/>
          <p:nvPr/>
        </p:nvSpPr>
        <p:spPr>
          <a:xfrm>
            <a:off x="1583028" y="1284288"/>
            <a:ext cx="84163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lang="en-US" alt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&gt;, &lt;, =</a:t>
            </a:r>
            <a:endParaRPr lang="en-US" altLang="en-US" b="1" dirty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Text Box 54"/>
          <p:cNvSpPr txBox="1"/>
          <p:nvPr/>
        </p:nvSpPr>
        <p:spPr>
          <a:xfrm>
            <a:off x="2248297" y="3156525"/>
            <a:ext cx="37195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5870           5890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Text Box 55"/>
          <p:cNvSpPr txBox="1"/>
          <p:nvPr/>
        </p:nvSpPr>
        <p:spPr>
          <a:xfrm>
            <a:off x="2283222" y="2392144"/>
            <a:ext cx="35369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4327           3742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 Box 56"/>
          <p:cNvSpPr txBox="1"/>
          <p:nvPr/>
        </p:nvSpPr>
        <p:spPr>
          <a:xfrm>
            <a:off x="6315472" y="2392144"/>
            <a:ext cx="4267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28676           28676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Text Box 57"/>
          <p:cNvSpPr txBox="1"/>
          <p:nvPr/>
        </p:nvSpPr>
        <p:spPr>
          <a:xfrm>
            <a:off x="6373155" y="3156525"/>
            <a:ext cx="40528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97321           97400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 Box 58"/>
          <p:cNvSpPr txBox="1"/>
          <p:nvPr/>
        </p:nvSpPr>
        <p:spPr>
          <a:xfrm>
            <a:off x="3457972" y="2536865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67" name="Text Box 59"/>
          <p:cNvSpPr txBox="1"/>
          <p:nvPr/>
        </p:nvSpPr>
        <p:spPr>
          <a:xfrm>
            <a:off x="3534172" y="3343751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68" name="Text Box 60"/>
          <p:cNvSpPr txBox="1"/>
          <p:nvPr/>
        </p:nvSpPr>
        <p:spPr>
          <a:xfrm>
            <a:off x="7753429" y="2484219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69" name="Text Box 61"/>
          <p:cNvSpPr txBox="1"/>
          <p:nvPr/>
        </p:nvSpPr>
        <p:spPr>
          <a:xfrm>
            <a:off x="7802234" y="3338106"/>
            <a:ext cx="838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70" name="Text Box 62"/>
          <p:cNvSpPr txBox="1"/>
          <p:nvPr/>
        </p:nvSpPr>
        <p:spPr>
          <a:xfrm>
            <a:off x="3710183" y="3153956"/>
            <a:ext cx="5334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Text Box 63"/>
          <p:cNvSpPr txBox="1"/>
          <p:nvPr/>
        </p:nvSpPr>
        <p:spPr>
          <a:xfrm>
            <a:off x="3686572" y="2340272"/>
            <a:ext cx="5334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Text Box 64"/>
          <p:cNvSpPr txBox="1"/>
          <p:nvPr/>
        </p:nvSpPr>
        <p:spPr>
          <a:xfrm>
            <a:off x="7954634" y="2341859"/>
            <a:ext cx="5334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Text Box 65"/>
          <p:cNvSpPr txBox="1"/>
          <p:nvPr/>
        </p:nvSpPr>
        <p:spPr>
          <a:xfrm>
            <a:off x="7954634" y="3165912"/>
            <a:ext cx="5334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Text Box 57"/>
          <p:cNvSpPr txBox="1"/>
          <p:nvPr/>
        </p:nvSpPr>
        <p:spPr>
          <a:xfrm>
            <a:off x="1990328" y="3921759"/>
            <a:ext cx="40528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65 300           9530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Text Box 61"/>
          <p:cNvSpPr txBox="1"/>
          <p:nvPr/>
        </p:nvSpPr>
        <p:spPr>
          <a:xfrm>
            <a:off x="3534172" y="3997762"/>
            <a:ext cx="838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77" name="Text Box 57"/>
          <p:cNvSpPr txBox="1"/>
          <p:nvPr/>
        </p:nvSpPr>
        <p:spPr>
          <a:xfrm>
            <a:off x="6092507" y="3899280"/>
            <a:ext cx="416004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100 000          99 999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Text Box 61"/>
          <p:cNvSpPr txBox="1"/>
          <p:nvPr/>
        </p:nvSpPr>
        <p:spPr>
          <a:xfrm>
            <a:off x="7829412" y="3997762"/>
            <a:ext cx="838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79" name="Text Box 63"/>
          <p:cNvSpPr txBox="1"/>
          <p:nvPr/>
        </p:nvSpPr>
        <p:spPr>
          <a:xfrm>
            <a:off x="3686572" y="3812024"/>
            <a:ext cx="5334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Text Box 63"/>
          <p:cNvSpPr txBox="1"/>
          <p:nvPr/>
        </p:nvSpPr>
        <p:spPr>
          <a:xfrm>
            <a:off x="7958228" y="3800068"/>
            <a:ext cx="5334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15" y="1116422"/>
            <a:ext cx="5360257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 rot="21301453">
            <a:off x="2351324" y="1402101"/>
            <a:ext cx="4690776" cy="3280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 rot="21304311">
            <a:off x="2496564" y="1547410"/>
            <a:ext cx="4416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+ So sánh số các chữ số: Số nào có nhiều chữ số hơn thì số đó lớn hơn và ngược lại số nào có ít chữ số hơn thì số đó bé hơn.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+ So sánh các hàng từ trái qua phải, từ hàng cao nhất đến hàng thấp nhất.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+Nếu hai số có tất cả các cặp chữ số ở từng hàng đều bằng nhau thì hai số đó bằng nhau.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9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30363" y="1416740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36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</a:t>
            </a:r>
            <a:r>
              <a:rPr lang="en-US" alt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31825" indent="-631825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sau theo thứ tự từ bé đến lớn: </a:t>
            </a:r>
            <a:endParaRPr lang="vi-VN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65 371; 75 631; 56 731; 67 351.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9031" y="3453117"/>
            <a:ext cx="6629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56 731; 65 371; 67 351; 75 631.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9031" y="5598814"/>
            <a:ext cx="551785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92 678; 82 697; 79 862; 62 978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0364" y="4172344"/>
            <a:ext cx="85697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31825" indent="-631825" algn="ctr"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82 697; 62 978; 92 678; 79 862.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57" y="-252248"/>
            <a:ext cx="12772511" cy="74255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98786" y="319252"/>
            <a:ext cx="9564414" cy="571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48761"/>
              </p:ext>
            </p:extLst>
          </p:nvPr>
        </p:nvGraphicFramePr>
        <p:xfrm>
          <a:off x="2102069" y="1045780"/>
          <a:ext cx="7772400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kg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kg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6339" y="3426767"/>
            <a:ext cx="845820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Bác Lan mua hết tất cả bao nhiêu tiền?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Nếu có 100 000 đồng thì sau khi mua số hàng trên bác Lan còn lại bao nhiêu tiền?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57" y="-252248"/>
            <a:ext cx="12772511" cy="742555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94650"/>
              </p:ext>
            </p:extLst>
          </p:nvPr>
        </p:nvGraphicFramePr>
        <p:xfrm>
          <a:off x="1321481" y="532825"/>
          <a:ext cx="965131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3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vi-VN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kg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kg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kg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kg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517"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vi-VN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số tiền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5344" y="2950473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Tx/>
              <a:buAutoNum type="alphaLcParenR"/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Số tiền mua bát là: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2 500 x 5 = 12 500 (đồng)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Số tiền mua đường là: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6 400 x 2 = 12 800 (đồng)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Số tiền mua thịt là: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35 000 x 2 = 70 000 (đồng)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1959" y="1037723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12 500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1958" y="1499387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12 800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1959" y="1961052"/>
            <a:ext cx="1758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70 000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57" y="-252248"/>
            <a:ext cx="12772511" cy="742555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62695"/>
              </p:ext>
            </p:extLst>
          </p:nvPr>
        </p:nvGraphicFramePr>
        <p:xfrm>
          <a:off x="1321481" y="532825"/>
          <a:ext cx="965131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3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vi-VN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kg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kg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kg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kg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517"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vi-VN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số tiền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3110" y="324040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b) Bác Lan mua tất cả hết số tiền là: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12 500 + 12 800 + 70 000 = 95 300 (đồng)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1959" y="1037723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12 500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1958" y="1499387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12 800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1959" y="1961052"/>
            <a:ext cx="1758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70 000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1959" y="2422717"/>
            <a:ext cx="1758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95 300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1433" y="4440731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c) Bác Lan còn lại số tiền là: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100 000 – 95 300 = 4 700 (đồng)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Đáp số: 4 700 đồng</a:t>
            </a:r>
          </a:p>
        </p:txBody>
      </p:sp>
    </p:spTree>
    <p:extLst>
      <p:ext uri="{BB962C8B-B14F-4D97-AF65-F5344CB8AC3E}">
        <p14:creationId xmlns:p14="http://schemas.microsoft.com/office/powerpoint/2010/main" val="18022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15" y="1116422"/>
            <a:ext cx="5360257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7016966" y="218147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51324" y="1270371"/>
            <a:ext cx="4690776" cy="3412050"/>
            <a:chOff x="2351324" y="1270371"/>
            <a:chExt cx="4690776" cy="3412050"/>
          </a:xfrm>
        </p:grpSpPr>
        <p:sp>
          <p:nvSpPr>
            <p:cNvPr id="5" name="Rounded Rectangle 4"/>
            <p:cNvSpPr/>
            <p:nvPr/>
          </p:nvSpPr>
          <p:spPr>
            <a:xfrm rot="21301453">
              <a:off x="2351324" y="1402101"/>
              <a:ext cx="4690776" cy="328032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21304311">
              <a:off x="2624516" y="1270371"/>
              <a:ext cx="4416392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Dặn dò</a:t>
              </a:r>
            </a:p>
            <a:p>
              <a:pPr>
                <a:lnSpc>
                  <a:spcPct val="150000"/>
                </a:lnSpc>
              </a:pPr>
              <a:r>
                <a:rPr lang="vi-VN" sz="28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 con về nhà ôn lại bài cũ và chuẩn bị cho bài tiếp theo Ôn tập các </a:t>
              </a:r>
              <a:r>
                <a:rPr lang="vi-VN" sz="2800" b="1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 đến </a:t>
              </a:r>
              <a:r>
                <a:rPr lang="vi-VN" sz="28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100 000 (tiếp theo) trang 5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46068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664" y="2769800"/>
            <a:ext cx="7619136" cy="1828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 đã chú ý lắng nghe!</a:t>
            </a:r>
            <a:endParaRPr lang="en-US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Ba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mươi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nghìn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trăm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chín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mươi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tám</a:t>
              </a:r>
              <a:endParaRPr lang="en-US" sz="32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Ba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mươi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nghìn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chín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tám</a:t>
              </a:r>
              <a:endParaRPr lang="en-US" sz="32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Ba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mươi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nghìn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trăm</a:t>
              </a:r>
              <a:r>
                <a:rPr lang="en-US" sz="320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linh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tám</a:t>
              </a:r>
              <a:endParaRPr lang="en-US" sz="32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Ba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nghìn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không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trăm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chín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tám</a:t>
              </a:r>
              <a:endParaRPr lang="en-US" sz="32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30 198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được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đọc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64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Mười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sáu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nghìn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bốn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trăm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mươi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bốn</a:t>
              </a:r>
              <a:endParaRPr lang="en-US" sz="32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Mười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sáu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nghìn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trăm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mươi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tư</a:t>
              </a:r>
              <a:endParaRPr lang="en-US" sz="32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Mười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sáu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nghìn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bốn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bốn</a:t>
              </a:r>
              <a:endParaRPr lang="en-US" sz="32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nghìn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sáu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trăm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mươi</a:t>
              </a:r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tư</a:t>
              </a:r>
              <a:endParaRPr lang="en-US" sz="3200" dirty="0">
                <a:solidFill>
                  <a:srgbClr val="9C5043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16 424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đọc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95158"/>
              <a:ext cx="909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2363797" y="2036998"/>
            <a:ext cx="2759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2180512" y="3528341"/>
            <a:ext cx="23487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062181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46 622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46 626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36 622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46 512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Tổng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hai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30 198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16 424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 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95158"/>
              <a:ext cx="909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34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13 774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13 447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12 774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14 774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Hiệu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hai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30 198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16 424 </a:t>
                </a:r>
                <a:r>
                  <a:rPr lang="en-US" sz="4000" b="1" dirty="0" err="1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 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95158"/>
              <a:ext cx="909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4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6" name="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93" y="0"/>
            <a:ext cx="4420607" cy="1155963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1696" y="4347885"/>
            <a:ext cx="1882014" cy="1937400"/>
          </a:xfrm>
          <a:prstGeom prst="rect">
            <a:avLst/>
          </a:prstGeom>
        </p:spPr>
      </p:pic>
      <p:grpSp>
        <p:nvGrpSpPr>
          <p:cNvPr id="17" name="16"/>
          <p:cNvGrpSpPr/>
          <p:nvPr/>
        </p:nvGrpSpPr>
        <p:grpSpPr>
          <a:xfrm flipH="1">
            <a:off x="9366662" y="4068224"/>
            <a:ext cx="1838866" cy="2536417"/>
            <a:chOff x="9782175" y="3675063"/>
            <a:chExt cx="2058988" cy="2673350"/>
          </a:xfrm>
        </p:grpSpPr>
        <p:sp>
          <p:nvSpPr>
            <p:cNvPr id="19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10919" y="2130106"/>
            <a:ext cx="93459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/>
              </a:rPr>
              <a:t>T</a:t>
            </a:r>
            <a:r>
              <a: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/>
              </a:rPr>
              <a:t>hứ ba ngày 7 tháng 9 năm 2021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/>
              </a:rPr>
              <a:t>Toán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/>
              </a:rPr>
              <a:t>Ôn tập các số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/>
              </a:rPr>
              <a:t>đến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/>
              </a:rPr>
              <a:t> 100 000 (tiếp theo)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/>
              </a:rPr>
              <a:t>(tr.4)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167" y="5117397"/>
            <a:ext cx="3218571" cy="1750127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917" cy="1017431"/>
          </a:xfrm>
          <a:prstGeom prst="rect">
            <a:avLst/>
          </a:prstGeom>
        </p:spPr>
      </p:pic>
      <p:sp>
        <p:nvSpPr>
          <p:cNvPr id="4" name="3"/>
          <p:cNvSpPr txBox="1"/>
          <p:nvPr/>
        </p:nvSpPr>
        <p:spPr>
          <a:xfrm>
            <a:off x="1555274" y="1614824"/>
            <a:ext cx="380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nhẩm:</a:t>
            </a:r>
            <a:endParaRPr lang="zh-CN" alt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/>
          <p:cNvSpPr txBox="1"/>
          <p:nvPr/>
        </p:nvSpPr>
        <p:spPr>
          <a:xfrm>
            <a:off x="2410062" y="2613131"/>
            <a:ext cx="3124200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+ 2000 =</a:t>
            </a:r>
          </a:p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– 3000 =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 Box 23"/>
          <p:cNvSpPr txBox="1"/>
          <p:nvPr/>
        </p:nvSpPr>
        <p:spPr>
          <a:xfrm>
            <a:off x="4779725" y="2609347"/>
            <a:ext cx="14379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25"/>
          <p:cNvSpPr txBox="1"/>
          <p:nvPr/>
        </p:nvSpPr>
        <p:spPr>
          <a:xfrm>
            <a:off x="4731869" y="3244464"/>
            <a:ext cx="14351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37"/>
          <p:cNvSpPr txBox="1"/>
          <p:nvPr/>
        </p:nvSpPr>
        <p:spPr>
          <a:xfrm>
            <a:off x="2486262" y="4260936"/>
            <a:ext cx="2057400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: 2 = </a:t>
            </a:r>
          </a:p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x 2 =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 Box 43"/>
          <p:cNvSpPr txBox="1"/>
          <p:nvPr/>
        </p:nvSpPr>
        <p:spPr>
          <a:xfrm>
            <a:off x="4306419" y="4240761"/>
            <a:ext cx="1143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45"/>
          <p:cNvSpPr txBox="1"/>
          <p:nvPr/>
        </p:nvSpPr>
        <p:spPr>
          <a:xfrm>
            <a:off x="4306419" y="4855787"/>
            <a:ext cx="16891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 Box 37"/>
          <p:cNvSpPr txBox="1"/>
          <p:nvPr/>
        </p:nvSpPr>
        <p:spPr>
          <a:xfrm>
            <a:off x="6371528" y="2609347"/>
            <a:ext cx="2057400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16 000 : 2 = </a:t>
            </a:r>
          </a:p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x 3 =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 Box 37"/>
          <p:cNvSpPr txBox="1"/>
          <p:nvPr/>
        </p:nvSpPr>
        <p:spPr>
          <a:xfrm>
            <a:off x="6371528" y="4240761"/>
            <a:ext cx="2057400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11 000 x 3 = </a:t>
            </a:r>
          </a:p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49 000 : 7 =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 Box 23"/>
          <p:cNvSpPr txBox="1"/>
          <p:nvPr/>
        </p:nvSpPr>
        <p:spPr>
          <a:xfrm>
            <a:off x="8301440" y="2609347"/>
            <a:ext cx="11092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23"/>
          <p:cNvSpPr txBox="1"/>
          <p:nvPr/>
        </p:nvSpPr>
        <p:spPr>
          <a:xfrm>
            <a:off x="8203653" y="3250690"/>
            <a:ext cx="158302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23"/>
          <p:cNvSpPr txBox="1"/>
          <p:nvPr/>
        </p:nvSpPr>
        <p:spPr>
          <a:xfrm>
            <a:off x="8301440" y="4240761"/>
            <a:ext cx="16951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23"/>
          <p:cNvSpPr txBox="1"/>
          <p:nvPr/>
        </p:nvSpPr>
        <p:spPr>
          <a:xfrm>
            <a:off x="8370842" y="4833284"/>
            <a:ext cx="11092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31825" indent="-6318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3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17" name="Text Box 5"/>
          <p:cNvSpPr txBox="1"/>
          <p:nvPr/>
        </p:nvSpPr>
        <p:spPr>
          <a:xfrm>
            <a:off x="1689100" y="1368259"/>
            <a:ext cx="4876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None/>
            </a:pPr>
            <a:r>
              <a:rPr lang="en-US" alt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tính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2"/>
          <p:cNvSpPr txBox="1"/>
          <p:nvPr/>
        </p:nvSpPr>
        <p:spPr>
          <a:xfrm>
            <a:off x="1689100" y="2437586"/>
            <a:ext cx="23558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4637 + 8245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4044950" y="2437585"/>
            <a:ext cx="2133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7035 - 2316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4"/>
          <p:cNvSpPr txBox="1"/>
          <p:nvPr/>
        </p:nvSpPr>
        <p:spPr>
          <a:xfrm>
            <a:off x="6118366" y="2437583"/>
            <a:ext cx="2133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x 3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5"/>
          <p:cNvSpPr txBox="1"/>
          <p:nvPr/>
        </p:nvSpPr>
        <p:spPr>
          <a:xfrm>
            <a:off x="7727016" y="2437583"/>
            <a:ext cx="2133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85800" indent="-68580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25968 : 3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889975" y="3253067"/>
            <a:ext cx="7845273" cy="2838639"/>
            <a:chOff x="1889975" y="3253067"/>
            <a:chExt cx="7845273" cy="2838639"/>
          </a:xfrm>
        </p:grpSpPr>
        <p:grpSp>
          <p:nvGrpSpPr>
            <p:cNvPr id="57" name="Group 56"/>
            <p:cNvGrpSpPr/>
            <p:nvPr/>
          </p:nvGrpSpPr>
          <p:grpSpPr>
            <a:xfrm>
              <a:off x="1889975" y="3253067"/>
              <a:ext cx="7845273" cy="2838639"/>
              <a:chOff x="1889975" y="3253067"/>
              <a:chExt cx="7845273" cy="2838639"/>
            </a:xfrm>
          </p:grpSpPr>
          <p:sp>
            <p:nvSpPr>
              <p:cNvPr id="16" name="AutoShape 52"/>
              <p:cNvSpPr>
                <a:spLocks noChangeArrowheads="1"/>
              </p:cNvSpPr>
              <p:nvPr/>
            </p:nvSpPr>
            <p:spPr bwMode="auto">
              <a:xfrm>
                <a:off x="1889975" y="3253067"/>
                <a:ext cx="7845273" cy="2838639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 cmpd="thinThick">
                <a:solidFill>
                  <a:schemeClr val="accent5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0000FF"/>
                  </a:solidFill>
                  <a:latin typeface=".VnAvant" panose="020B7200000000000000" pitchFamily="34" charset="0"/>
                </a:endParaRPr>
              </a:p>
            </p:txBody>
          </p:sp>
          <p:grpSp>
            <p:nvGrpSpPr>
              <p:cNvPr id="23" name="Group 54"/>
              <p:cNvGrpSpPr/>
              <p:nvPr/>
            </p:nvGrpSpPr>
            <p:grpSpPr>
              <a:xfrm>
                <a:off x="2412993" y="3677987"/>
                <a:ext cx="1202942" cy="1366752"/>
                <a:chOff x="752" y="2688"/>
                <a:chExt cx="736" cy="624"/>
              </a:xfrm>
            </p:grpSpPr>
            <p:sp>
              <p:nvSpPr>
                <p:cNvPr id="24" name="Text Box 16"/>
                <p:cNvSpPr txBox="1"/>
                <p:nvPr/>
              </p:nvSpPr>
              <p:spPr>
                <a:xfrm>
                  <a:off x="912" y="2688"/>
                  <a:ext cx="52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4637 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17"/>
                <p:cNvSpPr txBox="1"/>
                <p:nvPr/>
              </p:nvSpPr>
              <p:spPr>
                <a:xfrm>
                  <a:off x="920" y="3014"/>
                  <a:ext cx="56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8245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19"/>
                <p:cNvSpPr txBox="1"/>
                <p:nvPr/>
              </p:nvSpPr>
              <p:spPr>
                <a:xfrm>
                  <a:off x="752" y="2830"/>
                  <a:ext cx="28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7" name="Line 20"/>
                <p:cNvSpPr/>
                <p:nvPr/>
              </p:nvSpPr>
              <p:spPr>
                <a:xfrm>
                  <a:off x="864" y="3312"/>
                  <a:ext cx="528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9" name="Group 57"/>
              <p:cNvGrpSpPr/>
              <p:nvPr/>
            </p:nvGrpSpPr>
            <p:grpSpPr>
              <a:xfrm>
                <a:off x="4217406" y="3677987"/>
                <a:ext cx="1202942" cy="1366752"/>
                <a:chOff x="752" y="2688"/>
                <a:chExt cx="736" cy="624"/>
              </a:xfrm>
            </p:grpSpPr>
            <p:sp>
              <p:nvSpPr>
                <p:cNvPr id="30" name="Text Box 58"/>
                <p:cNvSpPr txBox="1"/>
                <p:nvPr/>
              </p:nvSpPr>
              <p:spPr>
                <a:xfrm>
                  <a:off x="912" y="2688"/>
                  <a:ext cx="52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7035 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" name="Text Box 59"/>
                <p:cNvSpPr txBox="1"/>
                <p:nvPr/>
              </p:nvSpPr>
              <p:spPr>
                <a:xfrm>
                  <a:off x="920" y="3014"/>
                  <a:ext cx="56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2316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60"/>
                <p:cNvSpPr txBox="1"/>
                <p:nvPr/>
              </p:nvSpPr>
              <p:spPr>
                <a:xfrm>
                  <a:off x="752" y="2830"/>
                  <a:ext cx="28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Line 61"/>
                <p:cNvSpPr/>
                <p:nvPr/>
              </p:nvSpPr>
              <p:spPr>
                <a:xfrm>
                  <a:off x="912" y="3312"/>
                  <a:ext cx="528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5" name="Group 63"/>
              <p:cNvGrpSpPr/>
              <p:nvPr/>
            </p:nvGrpSpPr>
            <p:grpSpPr>
              <a:xfrm>
                <a:off x="6257177" y="3677987"/>
                <a:ext cx="1202942" cy="1366752"/>
                <a:chOff x="752" y="2688"/>
                <a:chExt cx="736" cy="624"/>
              </a:xfrm>
            </p:grpSpPr>
            <p:sp>
              <p:nvSpPr>
                <p:cNvPr id="36" name="Text Box 64"/>
                <p:cNvSpPr txBox="1"/>
                <p:nvPr/>
              </p:nvSpPr>
              <p:spPr>
                <a:xfrm>
                  <a:off x="912" y="2688"/>
                  <a:ext cx="52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325</a:t>
                  </a:r>
                  <a:r>
                    <a:rPr lang="en-US" altLang="en-US" sz="2000" b="1" dirty="0">
                      <a:latin typeface=".VnAvant" panose="020B7200000000000000" pitchFamily="34" charset="0"/>
                    </a:rPr>
                    <a:t> </a:t>
                  </a:r>
                </a:p>
              </p:txBody>
            </p:sp>
            <p:sp>
              <p:nvSpPr>
                <p:cNvPr id="37" name="Text Box 65"/>
                <p:cNvSpPr txBox="1"/>
                <p:nvPr/>
              </p:nvSpPr>
              <p:spPr>
                <a:xfrm>
                  <a:off x="920" y="3014"/>
                  <a:ext cx="568" cy="1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000" b="1" dirty="0">
                      <a:latin typeface=".VnAvant" panose="020B7200000000000000" pitchFamily="34" charset="0"/>
                    </a:rPr>
                    <a:t>    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Text Box 66"/>
                <p:cNvSpPr txBox="1"/>
                <p:nvPr/>
              </p:nvSpPr>
              <p:spPr>
                <a:xfrm>
                  <a:off x="752" y="2830"/>
                  <a:ext cx="28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9" name="Line 67"/>
                <p:cNvSpPr/>
                <p:nvPr/>
              </p:nvSpPr>
              <p:spPr>
                <a:xfrm>
                  <a:off x="864" y="3312"/>
                  <a:ext cx="528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1" name="Group 80"/>
              <p:cNvGrpSpPr/>
              <p:nvPr/>
            </p:nvGrpSpPr>
            <p:grpSpPr>
              <a:xfrm>
                <a:off x="7773930" y="3572852"/>
                <a:ext cx="1569055" cy="1892426"/>
                <a:chOff x="4032" y="2640"/>
                <a:chExt cx="960" cy="864"/>
              </a:xfrm>
            </p:grpSpPr>
            <p:sp>
              <p:nvSpPr>
                <p:cNvPr id="42" name="Text Box 75"/>
                <p:cNvSpPr txBox="1"/>
                <p:nvPr/>
              </p:nvSpPr>
              <p:spPr>
                <a:xfrm>
                  <a:off x="4032" y="2678"/>
                  <a:ext cx="624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25968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76"/>
                <p:cNvSpPr/>
                <p:nvPr/>
              </p:nvSpPr>
              <p:spPr>
                <a:xfrm>
                  <a:off x="4656" y="2640"/>
                  <a:ext cx="0" cy="86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4" name="Line 77"/>
                <p:cNvSpPr/>
                <p:nvPr/>
              </p:nvSpPr>
              <p:spPr>
                <a:xfrm>
                  <a:off x="4656" y="2928"/>
                  <a:ext cx="33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" name="Text Box 78"/>
                <p:cNvSpPr txBox="1"/>
                <p:nvPr/>
              </p:nvSpPr>
              <p:spPr>
                <a:xfrm>
                  <a:off x="4656" y="2678"/>
                  <a:ext cx="288" cy="2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685800" indent="-68580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Text Box 82"/>
              <p:cNvSpPr txBox="1"/>
              <p:nvPr/>
            </p:nvSpPr>
            <p:spPr>
              <a:xfrm>
                <a:off x="7800080" y="4039347"/>
                <a:ext cx="627622" cy="5520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00FF"/>
                    </a:solidFill>
                    <a:latin typeface=".VnAvant" panose="020B7200000000000000" pitchFamily="34" charset="0"/>
                  </a:rPr>
                  <a:t>  </a:t>
                </a:r>
                <a:endPara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8" name="Text Box 83"/>
              <p:cNvSpPr txBox="1"/>
              <p:nvPr/>
            </p:nvSpPr>
            <p:spPr>
              <a:xfrm>
                <a:off x="8128096" y="4143290"/>
                <a:ext cx="627622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9" name="Text Box 84"/>
              <p:cNvSpPr txBox="1"/>
              <p:nvPr/>
            </p:nvSpPr>
            <p:spPr>
              <a:xfrm>
                <a:off x="7938155" y="4424884"/>
                <a:ext cx="627622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None/>
                </a:pP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0" name="Text Box 85"/>
              <p:cNvSpPr txBox="1"/>
              <p:nvPr/>
            </p:nvSpPr>
            <p:spPr>
              <a:xfrm>
                <a:off x="8274842" y="4431422"/>
                <a:ext cx="627622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" name="Text Box 86"/>
              <p:cNvSpPr txBox="1"/>
              <p:nvPr/>
            </p:nvSpPr>
            <p:spPr>
              <a:xfrm>
                <a:off x="8087741" y="4939605"/>
                <a:ext cx="627622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None/>
                </a:pP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Text Box 87"/>
              <p:cNvSpPr txBox="1"/>
              <p:nvPr/>
            </p:nvSpPr>
            <p:spPr>
              <a:xfrm>
                <a:off x="8427702" y="4939605"/>
                <a:ext cx="627622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3" name="Text Box 88"/>
              <p:cNvSpPr txBox="1"/>
              <p:nvPr/>
            </p:nvSpPr>
            <p:spPr>
              <a:xfrm>
                <a:off x="8427702" y="5375476"/>
                <a:ext cx="627622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685800" indent="-685800" eaLnBrk="1" hangingPunct="1">
                  <a:spcBef>
                    <a:spcPct val="50000"/>
                  </a:spcBef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939610" y="4143701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845491" y="4379683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indent="-685800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8" name="Text Box 56"/>
            <p:cNvSpPr txBox="1"/>
            <p:nvPr/>
          </p:nvSpPr>
          <p:spPr>
            <a:xfrm>
              <a:off x="2556823" y="5044739"/>
              <a:ext cx="109833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12882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Text Box 62"/>
            <p:cNvSpPr txBox="1"/>
            <p:nvPr/>
          </p:nvSpPr>
          <p:spPr>
            <a:xfrm>
              <a:off x="4008199" y="5030142"/>
              <a:ext cx="1778263" cy="4616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</a:t>
              </a:r>
              <a:r>
                <a:rPr lang="vi-VN" altLang="en-US" sz="2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4719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Text Box 68"/>
            <p:cNvSpPr txBox="1"/>
            <p:nvPr/>
          </p:nvSpPr>
          <p:spPr>
            <a:xfrm>
              <a:off x="6507243" y="5030141"/>
              <a:ext cx="109833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975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Text Box 79"/>
            <p:cNvSpPr txBox="1"/>
            <p:nvPr/>
          </p:nvSpPr>
          <p:spPr>
            <a:xfrm>
              <a:off x="8793815" y="4216472"/>
              <a:ext cx="941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685800" indent="-68580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8656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60&quot;/&gt;&lt;/object&gt;&lt;object type=&quot;3&quot; unique_id=&quot;10026&quot;&gt;&lt;property id=&quot;20148&quot; value=&quot;5&quot;/&gt;&lt;property id=&quot;20300&quot; value=&quot;Slide 14&quot;/&gt;&lt;property id=&quot;20307&quot; value=&quot;277&quot;/&gt;&lt;/object&gt;&lt;object type=&quot;3&quot; unique_id=&quot;10027&quot;&gt;&lt;property id=&quot;20148&quot; value=&quot;5&quot;/&gt;&lt;property id=&quot;20300&quot; value=&quot;Slide 15&quot;/&gt;&lt;property id=&quot;20307&quot; value=&quot;278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815</Words>
  <Application>Microsoft Office PowerPoint</Application>
  <PresentationFormat>Widescreen</PresentationFormat>
  <Paragraphs>206</Paragraphs>
  <Slides>19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等线</vt:lpstr>
      <vt:lpstr>微软雅黑</vt:lpstr>
      <vt:lpstr>.VnAvant</vt:lpstr>
      <vt:lpstr>Arial</vt:lpstr>
      <vt:lpstr>Calibri</vt:lpstr>
      <vt:lpstr>Calibri Light</vt:lpstr>
      <vt:lpstr>HP001 5 hàng</vt:lpstr>
      <vt:lpstr>Times New Roman</vt:lpstr>
      <vt:lpstr>Office 主题​​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tú nguyễn</cp:lastModifiedBy>
  <cp:revision>54</cp:revision>
  <dcterms:created xsi:type="dcterms:W3CDTF">2017-02-15T08:28:00Z</dcterms:created>
  <dcterms:modified xsi:type="dcterms:W3CDTF">2021-09-06T18:05:16Z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