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2.xml" ContentType="application/vnd.openxmlformats-officedocument.theme+xml"/>
  <Override PartName="/ppt/tags/tag59.xml" ContentType="application/vnd.openxmlformats-officedocument.presentationml.tags+xml"/>
  <Override PartName="/ppt/notesSlides/notesSlide1.xml" ContentType="application/vnd.openxmlformats-officedocument.presentationml.notesSlide+xml"/>
  <Override PartName="/ppt/tags/tag60.xml" ContentType="application/vnd.openxmlformats-officedocument.presentationml.tags+xml"/>
  <Override PartName="/ppt/notesSlides/notesSlide2.xml" ContentType="application/vnd.openxmlformats-officedocument.presentationml.notesSlide+xml"/>
  <Override PartName="/ppt/tags/tag61.xml" ContentType="application/vnd.openxmlformats-officedocument.presentationml.tags+xml"/>
  <Override PartName="/ppt/notesSlides/notesSlide3.xml" ContentType="application/vnd.openxmlformats-officedocument.presentationml.notesSlide+xml"/>
  <Override PartName="/ppt/tags/tag62.xml" ContentType="application/vnd.openxmlformats-officedocument.presentationml.tags+xml"/>
  <Override PartName="/ppt/notesSlides/notesSlide4.xml" ContentType="application/vnd.openxmlformats-officedocument.presentationml.notesSlide+xml"/>
  <Override PartName="/ppt/tags/tag63.xml" ContentType="application/vnd.openxmlformats-officedocument.presentationml.tags+xml"/>
  <Override PartName="/ppt/notesSlides/notesSlide5.xml" ContentType="application/vnd.openxmlformats-officedocument.presentationml.notesSlide+xml"/>
  <Override PartName="/ppt/tags/tag64.xml" ContentType="application/vnd.openxmlformats-officedocument.presentationml.tags+xml"/>
  <Override PartName="/ppt/notesSlides/notesSlide6.xml" ContentType="application/vnd.openxmlformats-officedocument.presentationml.notesSlide+xml"/>
  <Override PartName="/ppt/tags/tag65.xml" ContentType="application/vnd.openxmlformats-officedocument.presentationml.tags+xml"/>
  <Override PartName="/ppt/notesSlides/notesSlide7.xml" ContentType="application/vnd.openxmlformats-officedocument.presentationml.notesSlide+xml"/>
  <Override PartName="/ppt/tags/tag66.xml" ContentType="application/vnd.openxmlformats-officedocument.presentationml.tags+xml"/>
  <Override PartName="/ppt/notesSlides/notesSlide8.xml" ContentType="application/vnd.openxmlformats-officedocument.presentationml.notesSlide+xml"/>
  <Override PartName="/ppt/tags/tag67.xml" ContentType="application/vnd.openxmlformats-officedocument.presentationml.tags+xml"/>
  <Override PartName="/ppt/notesSlides/notesSlide9.xml" ContentType="application/vnd.openxmlformats-officedocument.presentationml.notesSlide+xml"/>
  <Override PartName="/ppt/tags/tag68.xml" ContentType="application/vnd.openxmlformats-officedocument.presentationml.tags+xml"/>
  <Override PartName="/ppt/notesSlides/notesSlide10.xml" ContentType="application/vnd.openxmlformats-officedocument.presentationml.notesSlide+xml"/>
  <Override PartName="/ppt/tags/tag69.xml" ContentType="application/vnd.openxmlformats-officedocument.presentationml.tags+xml"/>
  <Override PartName="/ppt/notesSlides/notesSlide11.xml" ContentType="application/vnd.openxmlformats-officedocument.presentationml.notesSlide+xml"/>
  <Override PartName="/ppt/tags/tag70.xml" ContentType="application/vnd.openxmlformats-officedocument.presentationml.tags+xml"/>
  <Override PartName="/ppt/notesSlides/notesSlide12.xml" ContentType="application/vnd.openxmlformats-officedocument.presentationml.notesSlide+xml"/>
  <Override PartName="/ppt/tags/tag71.xml" ContentType="application/vnd.openxmlformats-officedocument.presentationml.tags+xml"/>
  <Override PartName="/ppt/notesSlides/notesSlide13.xml" ContentType="application/vnd.openxmlformats-officedocument.presentationml.notesSlide+xml"/>
  <Override PartName="/ppt/tags/tag72.xml" ContentType="application/vnd.openxmlformats-officedocument.presentationml.tags+xml"/>
  <Override PartName="/ppt/notesSlides/notesSlide14.xml" ContentType="application/vnd.openxmlformats-officedocument.presentationml.notesSlide+xml"/>
  <Override PartName="/ppt/tags/tag73.xml" ContentType="application/vnd.openxmlformats-officedocument.presentationml.tags+xml"/>
  <Override PartName="/ppt/notesSlides/notesSlide15.xml" ContentType="application/vnd.openxmlformats-officedocument.presentationml.notesSlide+xml"/>
  <Override PartName="/ppt/tags/tag74.xml" ContentType="application/vnd.openxmlformats-officedocument.presentationml.tags+xml"/>
  <Override PartName="/ppt/notesSlides/notesSlide16.xml" ContentType="application/vnd.openxmlformats-officedocument.presentationml.notesSlide+xml"/>
  <Override PartName="/ppt/tags/tag75.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431" r:id="rId2"/>
    <p:sldId id="414" r:id="rId3"/>
    <p:sldId id="432" r:id="rId4"/>
    <p:sldId id="411" r:id="rId5"/>
    <p:sldId id="430" r:id="rId6"/>
    <p:sldId id="433" r:id="rId7"/>
    <p:sldId id="417" r:id="rId8"/>
    <p:sldId id="435" r:id="rId9"/>
    <p:sldId id="436" r:id="rId10"/>
    <p:sldId id="409" r:id="rId11"/>
    <p:sldId id="443" r:id="rId12"/>
    <p:sldId id="437" r:id="rId13"/>
    <p:sldId id="438" r:id="rId14"/>
    <p:sldId id="412" r:id="rId15"/>
    <p:sldId id="439" r:id="rId16"/>
    <p:sldId id="440" r:id="rId17"/>
    <p:sldId id="441" r:id="rId18"/>
    <p:sldId id="442"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UTM Deutsch Gothic" panose="02040603050506020204" pitchFamily="18" charset="0"/>
      <p:regular r:id="rId25"/>
    </p:embeddedFont>
    <p:embeddedFont>
      <p:font typeface="UTM French Vanilla" panose="02040603050506020204" pitchFamily="18" charset="0"/>
      <p:regular r:id="rId26"/>
    </p:embeddedFont>
    <p:embeddedFont>
      <p:font typeface="UTM Futura Extra" panose="02040603050506020204" pitchFamily="18" charset="0"/>
      <p:bold r:id="rId27"/>
    </p:embeddedFont>
    <p:embeddedFont>
      <p:font typeface="UTM Iron Gothic" panose="02040603050506020204" pitchFamily="18" charset="0"/>
      <p:regular r:id="rId28"/>
    </p:embeddedFont>
    <p:embeddedFont>
      <p:font typeface="UTM Rockwell" panose="02040603050506020204" pitchFamily="18" charset="0"/>
      <p:bold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5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74D"/>
    <a:srgbClr val="497567"/>
    <a:srgbClr val="88DEF5"/>
    <a:srgbClr val="CFF2F3"/>
    <a:srgbClr val="E2D4BC"/>
    <a:srgbClr val="C6AA7A"/>
    <a:srgbClr val="C7AF7F"/>
    <a:srgbClr val="B8A676"/>
    <a:srgbClr val="646464"/>
    <a:srgbClr val="819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p:scale>
          <a:sx n="91" d="100"/>
          <a:sy n="91" d="100"/>
        </p:scale>
        <p:origin x="350" y="-120"/>
      </p:cViewPr>
      <p:guideLst>
        <p:guide orient="horz" pos="2160"/>
        <p:guide pos="375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649171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505687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34584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267047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361225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3564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55662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258260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837977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23245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4053681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42293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328244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430359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300383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49784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485190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462103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slideMaster" Target="../slideMasters/slideMaster1.xml"/><Relationship Id="rId4" Type="http://schemas.openxmlformats.org/officeDocument/2006/relationships/tags" Target="../tags/tag5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Master" Target="../slideMasters/slideMaster1.xml"/><Relationship Id="rId4" Type="http://schemas.openxmlformats.org/officeDocument/2006/relationships/tags" Target="../tags/tag3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1.xml"/><Relationship Id="rId5" Type="http://schemas.openxmlformats.org/officeDocument/2006/relationships/tags" Target="../tags/tag49.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ransition spd="slow" advClick="0" advTm="3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spd="slow" advClick="0" advTm="3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transition spd="slow" advClick="0" advTm="3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2021/12/11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lvl1pPr>
              <a:defRPr baseline="0"/>
            </a:lvl1pPr>
          </a:lstStyle>
          <a:p>
            <a:r>
              <a:rPr lang="zh-CN" altLang="en-US"/>
              <a:t>单击此处编辑母版标题样式</a:t>
            </a:r>
          </a:p>
        </p:txBody>
      </p:sp>
    </p:spTree>
  </p:cSld>
  <p:clrMapOvr>
    <a:masterClrMapping/>
  </p:clrMapOvr>
  <p:transition spd="slow" advClick="0" advTm="3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97567"/>
        </a:solidFill>
        <a:effectLst/>
      </p:bgPr>
    </p:bg>
    <p:spTree>
      <p:nvGrpSpPr>
        <p:cNvPr id="1" name=""/>
        <p:cNvGrpSpPr/>
        <p:nvPr/>
      </p:nvGrpSpPr>
      <p:grpSpPr>
        <a:xfrm>
          <a:off x="0" y="0"/>
          <a:ext cx="0" cy="0"/>
          <a:chOff x="0" y="0"/>
          <a:chExt cx="0" cy="0"/>
        </a:xfrm>
      </p:grpSpPr>
      <p:sp>
        <p:nvSpPr>
          <p:cNvPr id="7" name="TextBox 6"/>
          <p:cNvSpPr txBox="1"/>
          <p:nvPr userDrawn="1"/>
        </p:nvSpPr>
        <p:spPr>
          <a:xfrm>
            <a:off x="0" y="-81917"/>
            <a:ext cx="1298777" cy="461665"/>
          </a:xfrm>
          <a:prstGeom prst="rect">
            <a:avLst/>
          </a:prstGeom>
          <a:noFill/>
        </p:spPr>
        <p:txBody>
          <a:bodyPr wrap="square" rtlCol="0">
            <a:spAutoFit/>
          </a:bodyPr>
          <a:lstStyle/>
          <a:p>
            <a:r>
              <a:rPr lang="en-US" sz="2400" dirty="0" err="1">
                <a:solidFill>
                  <a:srgbClr val="37574D"/>
                </a:solidFill>
                <a:latin typeface="UTM Deutsch Gothic" panose="02040603050506020204" pitchFamily="18" charset="0"/>
              </a:rPr>
              <a:t>ktuts</a:t>
            </a:r>
            <a:endParaRPr lang="en-US" sz="2400" dirty="0">
              <a:solidFill>
                <a:srgbClr val="37574D"/>
              </a:solidFill>
              <a:latin typeface="UTM Deutsch Gothic" panose="02040603050506020204" pitchFamily="18" charset="0"/>
            </a:endParaRPr>
          </a:p>
        </p:txBody>
      </p:sp>
      <p:sp>
        <p:nvSpPr>
          <p:cNvPr id="8" name="TextBox 7"/>
          <p:cNvSpPr txBox="1"/>
          <p:nvPr userDrawn="1"/>
        </p:nvSpPr>
        <p:spPr>
          <a:xfrm>
            <a:off x="11542611" y="6314400"/>
            <a:ext cx="1298777" cy="461665"/>
          </a:xfrm>
          <a:prstGeom prst="rect">
            <a:avLst/>
          </a:prstGeom>
          <a:noFill/>
        </p:spPr>
        <p:txBody>
          <a:bodyPr wrap="square" rtlCol="0">
            <a:spAutoFit/>
          </a:bodyPr>
          <a:lstStyle/>
          <a:p>
            <a:r>
              <a:rPr lang="en-US" sz="2400" dirty="0" err="1">
                <a:solidFill>
                  <a:srgbClr val="37574D"/>
                </a:solidFill>
                <a:latin typeface="UTM Deutsch Gothic" panose="02040603050506020204" pitchFamily="18" charset="0"/>
              </a:rPr>
              <a:t>ktuts</a:t>
            </a:r>
            <a:endParaRPr lang="en-US" sz="2400" dirty="0">
              <a:solidFill>
                <a:srgbClr val="37574D"/>
              </a:solidFill>
              <a:latin typeface="UTM Deutsch Gothic" panose="02040603050506020204" pitchFamily="18" charset="0"/>
            </a:endParaRPr>
          </a:p>
        </p:txBody>
      </p:sp>
      <p:pic>
        <p:nvPicPr>
          <p:cNvPr id="9" name="Picture 8" descr="A picture containing diagram&#10;&#10;Description automatically generated">
            <a:extLst>
              <a:ext uri="{FF2B5EF4-FFF2-40B4-BE49-F238E27FC236}">
                <a16:creationId xmlns:a16="http://schemas.microsoft.com/office/drawing/2014/main" id="{A3A0756F-B849-4170-AAA7-1B14F0B0DA9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21840" y="12639336"/>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F2E4D066-AC7F-4C8D-907F-559C92D972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97360" y="13451987"/>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856F9F46-5D53-4F81-A6DC-080CB1B6BC5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97360" y="-12516973"/>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EB9574A-6673-475A-BDF4-E19EAD07F0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3" name="TextBox 12">
            <a:extLst>
              <a:ext uri="{FF2B5EF4-FFF2-40B4-BE49-F238E27FC236}">
                <a16:creationId xmlns:a16="http://schemas.microsoft.com/office/drawing/2014/main" id="{F37BFC65-1538-4B2F-B86E-19C1444BF4C3}"/>
              </a:ext>
            </a:extLst>
          </p:cNvPr>
          <p:cNvSpPr txBox="1"/>
          <p:nvPr userDrawn="1"/>
        </p:nvSpPr>
        <p:spPr>
          <a:xfrm>
            <a:off x="1896358" y="10649875"/>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long liên hệ page hoặc SĐT: 0922 645 654</a:t>
            </a:r>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3000">
    <p:randomBar dir="ver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1.xml"/><Relationship Id="rId7" Type="http://schemas.microsoft.com/office/2007/relationships/hdphoto" Target="../media/hdphoto7.wdp"/><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19.png"/><Relationship Id="rId11"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1.JPG"/><Relationship Id="rId4" Type="http://schemas.openxmlformats.org/officeDocument/2006/relationships/image" Target="../media/image7.png"/><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70.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3" Type="http://schemas.openxmlformats.org/officeDocument/2006/relationships/audio" Target="../media/media4.mp3"/><Relationship Id="rId7" Type="http://schemas.openxmlformats.org/officeDocument/2006/relationships/notesSlide" Target="../notesSlides/notesSlide14.xml"/><Relationship Id="rId12" Type="http://schemas.openxmlformats.org/officeDocument/2006/relationships/image" Target="../media/image27.png"/><Relationship Id="rId2" Type="http://schemas.microsoft.com/office/2007/relationships/media" Target="../media/media4.mp3"/><Relationship Id="rId16" Type="http://schemas.openxmlformats.org/officeDocument/2006/relationships/image" Target="../media/image25.png"/><Relationship Id="rId1" Type="http://schemas.openxmlformats.org/officeDocument/2006/relationships/tags" Target="../tags/tag72.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3" Type="http://schemas.openxmlformats.org/officeDocument/2006/relationships/audio" Target="../media/media4.mp3"/><Relationship Id="rId7" Type="http://schemas.openxmlformats.org/officeDocument/2006/relationships/notesSlide" Target="../notesSlides/notesSlide15.xml"/><Relationship Id="rId12" Type="http://schemas.openxmlformats.org/officeDocument/2006/relationships/image" Target="../media/image27.png"/><Relationship Id="rId2" Type="http://schemas.microsoft.com/office/2007/relationships/media" Target="../media/media4.mp3"/><Relationship Id="rId16" Type="http://schemas.openxmlformats.org/officeDocument/2006/relationships/image" Target="../media/image25.png"/><Relationship Id="rId1" Type="http://schemas.openxmlformats.org/officeDocument/2006/relationships/tags" Target="../tags/tag73.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18" Type="http://schemas.openxmlformats.org/officeDocument/2006/relationships/image" Target="../media/image30.png"/><Relationship Id="rId3" Type="http://schemas.openxmlformats.org/officeDocument/2006/relationships/audio" Target="../media/media4.mp3"/><Relationship Id="rId7" Type="http://schemas.openxmlformats.org/officeDocument/2006/relationships/notesSlide" Target="../notesSlides/notesSlide16.xml"/><Relationship Id="rId12" Type="http://schemas.openxmlformats.org/officeDocument/2006/relationships/image" Target="../media/image27.png"/><Relationship Id="rId17" Type="http://schemas.microsoft.com/office/2007/relationships/hdphoto" Target="../media/hdphoto12.wdp"/><Relationship Id="rId2" Type="http://schemas.microsoft.com/office/2007/relationships/media" Target="../media/media4.mp3"/><Relationship Id="rId16" Type="http://schemas.openxmlformats.org/officeDocument/2006/relationships/image" Target="../media/image29.png"/><Relationship Id="rId20" Type="http://schemas.openxmlformats.org/officeDocument/2006/relationships/image" Target="../media/image25.png"/><Relationship Id="rId1" Type="http://schemas.openxmlformats.org/officeDocument/2006/relationships/tags" Target="../tags/tag74.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19" Type="http://schemas.microsoft.com/office/2007/relationships/hdphoto" Target="../media/hdphoto13.wdp"/><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75.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60.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notesSlide" Target="../notesSlides/notesSlide3.xml"/><Relationship Id="rId2" Type="http://schemas.microsoft.com/office/2007/relationships/media" Target="../media/media1.mp3"/><Relationship Id="rId1" Type="http://schemas.openxmlformats.org/officeDocument/2006/relationships/tags" Target="../tags/tag61.xml"/><Relationship Id="rId6" Type="http://schemas.openxmlformats.org/officeDocument/2006/relationships/slideLayout" Target="../slideLayouts/slideLayout1.xml"/><Relationship Id="rId11" Type="http://schemas.openxmlformats.org/officeDocument/2006/relationships/image" Target="../media/image4.png"/><Relationship Id="rId5" Type="http://schemas.openxmlformats.org/officeDocument/2006/relationships/audio" Target="../media/media2.mp3"/><Relationship Id="rId10" Type="http://schemas.openxmlformats.org/officeDocument/2006/relationships/image" Target="../media/image2.png"/><Relationship Id="rId4" Type="http://schemas.microsoft.com/office/2007/relationships/media" Target="../media/media2.mp3"/><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8.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5.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media1.mp3"/><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tags" Target="../tags/tag66.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media1.mp3"/><Relationship Id="rId7" Type="http://schemas.openxmlformats.org/officeDocument/2006/relationships/image" Target="../media/image14.png"/><Relationship Id="rId2" Type="http://schemas.microsoft.com/office/2007/relationships/media" Target="../media/media1.mp3"/><Relationship Id="rId1" Type="http://schemas.openxmlformats.org/officeDocument/2006/relationships/tags" Target="../tags/tag67.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46442ac69ea677f54d2e9339c5d383d3"/>
          <p:cNvPicPr>
            <a:picLocks noChangeAspect="1"/>
          </p:cNvPicPr>
          <p:nvPr/>
        </p:nvPicPr>
        <p:blipFill>
          <a:blip r:embed="rId4"/>
          <a:stretch>
            <a:fillRect/>
          </a:stretch>
        </p:blipFill>
        <p:spPr>
          <a:xfrm>
            <a:off x="5904812" y="407362"/>
            <a:ext cx="6450637" cy="6450637"/>
          </a:xfrm>
          <a:prstGeom prst="rect">
            <a:avLst/>
          </a:prstGeom>
        </p:spPr>
      </p:pic>
      <p:sp>
        <p:nvSpPr>
          <p:cNvPr id="11" name="矩形 23"/>
          <p:cNvSpPr/>
          <p:nvPr/>
        </p:nvSpPr>
        <p:spPr>
          <a:xfrm>
            <a:off x="323850" y="1613118"/>
            <a:ext cx="6164281" cy="3631763"/>
          </a:xfrm>
          <a:prstGeom prst="rect">
            <a:avLst/>
          </a:prstGeom>
        </p:spPr>
        <p:txBody>
          <a:bodyPr wrap="square">
            <a:spAutoFit/>
          </a:bodyPr>
          <a:lstStyle/>
          <a:p>
            <a:pPr algn="ctr">
              <a:defRPr/>
            </a:pPr>
            <a:r>
              <a:rPr lang="en-US" altLang="zh-CN"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KHỞI</a:t>
            </a:r>
          </a:p>
          <a:p>
            <a:pPr algn="ctr">
              <a:defRPr/>
            </a:pPr>
            <a:r>
              <a:rPr lang="en-US" altLang="zh-CN"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ĐỘNG</a:t>
            </a:r>
            <a:endParaRPr lang="zh-CN" altLang="en-US"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358250743"/>
      </p:ext>
    </p:extLst>
  </p:cSld>
  <p:clrMapOvr>
    <a:masterClrMapping/>
  </p:clrMapOvr>
  <mc:AlternateContent xmlns:mc="http://schemas.openxmlformats.org/markup-compatibility/2006" xmlns:p14="http://schemas.microsoft.com/office/powerpoint/2010/main">
    <mc:Choice Requires="p14">
      <p:transition spd="slow" p14:dur="1500" advTm="8137">
        <p:random/>
      </p:transition>
    </mc:Choice>
    <mc:Fallback xmlns="">
      <p:transition spd="slow" advTm="813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缺角矩形 5"/>
          <p:cNvSpPr/>
          <p:nvPr/>
        </p:nvSpPr>
        <p:spPr>
          <a:xfrm>
            <a:off x="309245"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804" t="3105" r="4190" b="4794"/>
          <a:stretch/>
        </p:blipFill>
        <p:spPr>
          <a:xfrm>
            <a:off x="668392" y="1063687"/>
            <a:ext cx="6552875" cy="4730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矩形 23"/>
          <p:cNvSpPr/>
          <p:nvPr/>
        </p:nvSpPr>
        <p:spPr>
          <a:xfrm>
            <a:off x="7452738" y="1166839"/>
            <a:ext cx="4113350" cy="4524315"/>
          </a:xfrm>
          <a:prstGeom prst="rect">
            <a:avLst/>
          </a:prstGeom>
        </p:spPr>
        <p:txBody>
          <a:bodyPr wrap="square">
            <a:spAutoFit/>
          </a:bodyPr>
          <a:lstStyle/>
          <a:p>
            <a:pPr algn="just">
              <a:defRPr/>
            </a:pP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vua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cũng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tự</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mình</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nom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Do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vậy</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sử</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ghi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rằng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nhà</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triều</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đại</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635" y="4001543"/>
            <a:ext cx="3916606" cy="308097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1267" y="4734520"/>
            <a:ext cx="5782657" cy="27353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3867">
        <p:random/>
      </p:transition>
    </mc:Choice>
    <mc:Fallback xmlns="">
      <p:transition spd="slow" advTm="2386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1000"/>
                                        <p:tgtEl>
                                          <p:spTgt spid="7"/>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childTnLst>
                          </p:cTn>
                        </p:par>
                        <p:par>
                          <p:cTn id="19" fill="hold">
                            <p:stCondLst>
                              <p:cond delay="3000"/>
                            </p:stCondLst>
                            <p:childTnLst>
                              <p:par>
                                <p:cTn id="20" presetID="14" presetClass="entr" presetSubtype="1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1000"/>
                                        <p:tgtEl>
                                          <p:spTgt spid="2"/>
                                        </p:tgtEl>
                                      </p:cBhvr>
                                    </p:animEffect>
                                  </p:childTnLst>
                                </p:cTn>
                              </p:par>
                            </p:childTnLst>
                          </p:cTn>
                        </p:par>
                        <p:par>
                          <p:cTn id="23" fill="hold">
                            <p:stCondLst>
                              <p:cond delay="4000"/>
                            </p:stCondLst>
                            <p:childTnLst>
                              <p:par>
                                <p:cTn id="24" presetID="22" presetClass="entr" presetSubtype="8"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13_ Nhà trần và việc đắp đê">
            <a:hlinkClick r:id="" action="ppaction://media"/>
          </p:cNvPr>
          <p:cNvPicPr>
            <a:picLocks noChangeAspect="1"/>
          </p:cNvPicPr>
          <p:nvPr>
            <a:videoFile r:link="rId1"/>
            <p:extLst>
              <p:ext uri="{DAA4B4D4-6D71-4841-9C94-3DE7FCFB9230}">
                <p14:media xmlns:p14="http://schemas.microsoft.com/office/powerpoint/2010/main" r:embed="rId2">
                  <p14:trim st="30228" end="28272.37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001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4738703" y="384545"/>
            <a:ext cx="7129447" cy="1200329"/>
          </a:xfrm>
          <a:prstGeom prst="rect">
            <a:avLst/>
          </a:prstGeom>
          <a:noFill/>
        </p:spPr>
        <p:txBody>
          <a:bodyPr wrap="square" rtlCol="0">
            <a:spAutoFit/>
          </a:bodyPr>
          <a:lstStyle/>
          <a:p>
            <a:pPr>
              <a:lnSpc>
                <a:spcPct val="90000"/>
              </a:lnSpc>
            </a:pPr>
            <a:r>
              <a:rPr lang="en-US" altLang="zh-CN" sz="8000" b="1" dirty="0" err="1">
                <a:solidFill>
                  <a:srgbClr val="A9E4D7"/>
                </a:solidFill>
                <a:latin typeface="UTM French Vanilla" panose="02040603050506020204" pitchFamily="18" charset="0"/>
                <a:ea typeface="字魂56号-洪亮毛笔隶书简体" panose="00000500000000000000" charset="-122"/>
              </a:rPr>
              <a:t>Ghi</a:t>
            </a:r>
            <a:r>
              <a:rPr lang="en-US" altLang="zh-CN" sz="8000" b="1" dirty="0">
                <a:solidFill>
                  <a:srgbClr val="A9E4D7"/>
                </a:solidFill>
                <a:latin typeface="UTM French Vanilla" panose="02040603050506020204" pitchFamily="18" charset="0"/>
                <a:ea typeface="字魂56号-洪亮毛笔隶书简体" panose="00000500000000000000" charset="-122"/>
              </a:rPr>
              <a:t> </a:t>
            </a:r>
            <a:r>
              <a:rPr lang="en-US" altLang="zh-CN" sz="8000" b="1" dirty="0" err="1">
                <a:solidFill>
                  <a:srgbClr val="A9E4D7"/>
                </a:solidFill>
                <a:latin typeface="UTM French Vanilla" panose="02040603050506020204" pitchFamily="18" charset="0"/>
                <a:ea typeface="字魂56号-洪亮毛笔隶书简体" panose="00000500000000000000" charset="-122"/>
              </a:rPr>
              <a:t>nhớ</a:t>
            </a:r>
            <a:endParaRPr lang="zh-CN" altLang="en-US" sz="80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48854" y="1791321"/>
            <a:ext cx="11056969" cy="1938992"/>
          </a:xfrm>
          <a:prstGeom prst="rect">
            <a:avLst/>
          </a:prstGeom>
        </p:spPr>
        <p:txBody>
          <a:bodyPr wrap="square">
            <a:spAutoFit/>
          </a:bodyPr>
          <a:lstStyle/>
          <a:p>
            <a:pPr algn="just"/>
            <a:r>
              <a:rPr lang="en-US" sz="4000" b="1" dirty="0">
                <a:solidFill>
                  <a:schemeClr val="bg1"/>
                </a:solidFill>
              </a:rPr>
              <a:t>	</a:t>
            </a:r>
            <a:r>
              <a:rPr lang="en-US" sz="4000" b="1" dirty="0" err="1">
                <a:solidFill>
                  <a:schemeClr val="bg1"/>
                </a:solidFill>
              </a:rPr>
              <a:t>Nhà</a:t>
            </a:r>
            <a:r>
              <a:rPr lang="en-US" sz="4000" b="1" dirty="0">
                <a:solidFill>
                  <a:schemeClr val="bg1"/>
                </a:solidFill>
              </a:rPr>
              <a:t> </a:t>
            </a:r>
            <a:r>
              <a:rPr lang="en-US" sz="4000" b="1" dirty="0" err="1">
                <a:solidFill>
                  <a:schemeClr val="bg1"/>
                </a:solidFill>
              </a:rPr>
              <a:t>Trần</a:t>
            </a:r>
            <a:r>
              <a:rPr lang="en-US" sz="4000" b="1" dirty="0">
                <a:solidFill>
                  <a:schemeClr val="bg1"/>
                </a:solidFill>
              </a:rPr>
              <a:t> </a:t>
            </a:r>
            <a:r>
              <a:rPr lang="en-US" sz="4000" b="1" dirty="0" err="1">
                <a:solidFill>
                  <a:schemeClr val="bg1"/>
                </a:solidFill>
              </a:rPr>
              <a:t>rất</a:t>
            </a:r>
            <a:r>
              <a:rPr lang="en-US" sz="4000" b="1" dirty="0">
                <a:solidFill>
                  <a:schemeClr val="bg1"/>
                </a:solidFill>
              </a:rPr>
              <a:t> </a:t>
            </a:r>
            <a:r>
              <a:rPr lang="en-US" sz="4000" b="1" dirty="0" err="1">
                <a:solidFill>
                  <a:schemeClr val="bg1"/>
                </a:solidFill>
              </a:rPr>
              <a:t>coi</a:t>
            </a:r>
            <a:r>
              <a:rPr lang="en-US" sz="4000" b="1" dirty="0">
                <a:solidFill>
                  <a:schemeClr val="bg1"/>
                </a:solidFill>
              </a:rPr>
              <a:t> </a:t>
            </a:r>
            <a:r>
              <a:rPr lang="en-US" sz="4000" b="1" dirty="0" err="1">
                <a:solidFill>
                  <a:schemeClr val="bg1"/>
                </a:solidFill>
              </a:rPr>
              <a:t>trọng</a:t>
            </a:r>
            <a:r>
              <a:rPr lang="en-US" sz="4000" b="1" dirty="0">
                <a:solidFill>
                  <a:schemeClr val="bg1"/>
                </a:solidFill>
              </a:rPr>
              <a:t> </a:t>
            </a:r>
            <a:r>
              <a:rPr lang="en-US" sz="4000" b="1" dirty="0" err="1">
                <a:solidFill>
                  <a:schemeClr val="bg1"/>
                </a:solidFill>
              </a:rPr>
              <a:t>việc</a:t>
            </a:r>
            <a:r>
              <a:rPr lang="en-US" sz="4000" b="1" dirty="0">
                <a:solidFill>
                  <a:schemeClr val="bg1"/>
                </a:solidFill>
              </a:rPr>
              <a:t> </a:t>
            </a:r>
            <a:r>
              <a:rPr lang="en-US" sz="4000" b="1" dirty="0" err="1">
                <a:solidFill>
                  <a:schemeClr val="bg1"/>
                </a:solidFill>
              </a:rPr>
              <a:t>đắp</a:t>
            </a:r>
            <a:r>
              <a:rPr lang="en-US" sz="4000" b="1" dirty="0">
                <a:solidFill>
                  <a:schemeClr val="bg1"/>
                </a:solidFill>
              </a:rPr>
              <a:t> </a:t>
            </a:r>
            <a:r>
              <a:rPr lang="en-US" sz="4000" b="1" dirty="0" err="1">
                <a:solidFill>
                  <a:schemeClr val="bg1"/>
                </a:solidFill>
              </a:rPr>
              <a:t>đê</a:t>
            </a:r>
            <a:r>
              <a:rPr lang="en-US" sz="4000" b="1" dirty="0">
                <a:solidFill>
                  <a:schemeClr val="bg1"/>
                </a:solidFill>
              </a:rPr>
              <a:t> </a:t>
            </a:r>
            <a:r>
              <a:rPr lang="en-US" sz="4000" b="1" dirty="0" err="1">
                <a:solidFill>
                  <a:schemeClr val="bg1"/>
                </a:solidFill>
              </a:rPr>
              <a:t>phòng</a:t>
            </a:r>
            <a:r>
              <a:rPr lang="en-US" sz="4000" b="1" dirty="0">
                <a:solidFill>
                  <a:schemeClr val="bg1"/>
                </a:solidFill>
              </a:rPr>
              <a:t> </a:t>
            </a:r>
            <a:r>
              <a:rPr lang="en-US" sz="4000" b="1" dirty="0" err="1">
                <a:solidFill>
                  <a:schemeClr val="bg1"/>
                </a:solidFill>
              </a:rPr>
              <a:t>chống</a:t>
            </a:r>
            <a:r>
              <a:rPr lang="en-US" sz="4000" b="1" dirty="0">
                <a:solidFill>
                  <a:schemeClr val="bg1"/>
                </a:solidFill>
              </a:rPr>
              <a:t> </a:t>
            </a:r>
            <a:r>
              <a:rPr lang="en-US" sz="4000" b="1" dirty="0" err="1">
                <a:solidFill>
                  <a:schemeClr val="bg1"/>
                </a:solidFill>
              </a:rPr>
              <a:t>lũ</a:t>
            </a:r>
            <a:r>
              <a:rPr lang="en-US" sz="4000" b="1" dirty="0">
                <a:solidFill>
                  <a:schemeClr val="bg1"/>
                </a:solidFill>
              </a:rPr>
              <a:t> </a:t>
            </a:r>
            <a:r>
              <a:rPr lang="en-US" sz="4000" b="1" dirty="0" err="1">
                <a:solidFill>
                  <a:schemeClr val="bg1"/>
                </a:solidFill>
              </a:rPr>
              <a:t>lụt</a:t>
            </a:r>
            <a:r>
              <a:rPr lang="en-US" sz="4000" b="1" dirty="0">
                <a:solidFill>
                  <a:schemeClr val="bg1"/>
                </a:solidFill>
              </a:rPr>
              <a:t>. </a:t>
            </a:r>
            <a:r>
              <a:rPr lang="en-US" sz="4000" b="1" dirty="0" err="1">
                <a:solidFill>
                  <a:schemeClr val="bg1"/>
                </a:solidFill>
              </a:rPr>
              <a:t>Nhờ</a:t>
            </a:r>
            <a:r>
              <a:rPr lang="en-US" sz="4000" b="1" dirty="0">
                <a:solidFill>
                  <a:schemeClr val="bg1"/>
                </a:solidFill>
              </a:rPr>
              <a:t> </a:t>
            </a:r>
            <a:r>
              <a:rPr lang="en-US" sz="4000" b="1" dirty="0" err="1">
                <a:solidFill>
                  <a:schemeClr val="bg1"/>
                </a:solidFill>
              </a:rPr>
              <a:t>vậy</a:t>
            </a:r>
            <a:r>
              <a:rPr lang="en-US" sz="4000" b="1" dirty="0">
                <a:solidFill>
                  <a:schemeClr val="bg1"/>
                </a:solidFill>
              </a:rPr>
              <a:t> </a:t>
            </a:r>
            <a:r>
              <a:rPr lang="en-US" sz="4000" b="1" dirty="0" err="1">
                <a:solidFill>
                  <a:schemeClr val="bg1"/>
                </a:solidFill>
              </a:rPr>
              <a:t>nền</a:t>
            </a:r>
            <a:r>
              <a:rPr lang="en-US" sz="4000" b="1" dirty="0">
                <a:solidFill>
                  <a:schemeClr val="bg1"/>
                </a:solidFill>
              </a:rPr>
              <a:t> </a:t>
            </a:r>
            <a:r>
              <a:rPr lang="en-US" sz="4000" b="1" dirty="0" err="1">
                <a:solidFill>
                  <a:schemeClr val="bg1"/>
                </a:solidFill>
              </a:rPr>
              <a:t>kinh</a:t>
            </a:r>
            <a:r>
              <a:rPr lang="en-US" sz="4000" b="1" dirty="0">
                <a:solidFill>
                  <a:schemeClr val="bg1"/>
                </a:solidFill>
              </a:rPr>
              <a:t> </a:t>
            </a:r>
            <a:r>
              <a:rPr lang="en-US" sz="4000" b="1" dirty="0" err="1">
                <a:solidFill>
                  <a:schemeClr val="bg1"/>
                </a:solidFill>
              </a:rPr>
              <a:t>tế</a:t>
            </a:r>
            <a:r>
              <a:rPr lang="en-US" sz="4000" b="1" dirty="0">
                <a:solidFill>
                  <a:schemeClr val="bg1"/>
                </a:solidFill>
              </a:rPr>
              <a:t> </a:t>
            </a:r>
            <a:r>
              <a:rPr lang="en-US" sz="4000" b="1" dirty="0" err="1">
                <a:solidFill>
                  <a:schemeClr val="bg1"/>
                </a:solidFill>
              </a:rPr>
              <a:t>nông</a:t>
            </a:r>
            <a:r>
              <a:rPr lang="en-US" sz="4000" b="1" dirty="0">
                <a:solidFill>
                  <a:schemeClr val="bg1"/>
                </a:solidFill>
              </a:rPr>
              <a:t> </a:t>
            </a:r>
            <a:r>
              <a:rPr lang="en-US" sz="4000" b="1" dirty="0" err="1">
                <a:solidFill>
                  <a:schemeClr val="bg1"/>
                </a:solidFill>
              </a:rPr>
              <a:t>nghiệp</a:t>
            </a:r>
            <a:r>
              <a:rPr lang="en-US" sz="4000" b="1" dirty="0">
                <a:solidFill>
                  <a:schemeClr val="bg1"/>
                </a:solidFill>
              </a:rPr>
              <a:t> </a:t>
            </a:r>
            <a:r>
              <a:rPr lang="en-US" sz="4000" b="1" dirty="0" err="1">
                <a:solidFill>
                  <a:schemeClr val="bg1"/>
                </a:solidFill>
              </a:rPr>
              <a:t>phát</a:t>
            </a:r>
            <a:r>
              <a:rPr lang="en-US" sz="4000" b="1" dirty="0">
                <a:solidFill>
                  <a:schemeClr val="bg1"/>
                </a:solidFill>
              </a:rPr>
              <a:t> </a:t>
            </a:r>
            <a:r>
              <a:rPr lang="en-US" sz="4000" b="1" dirty="0" err="1">
                <a:solidFill>
                  <a:schemeClr val="bg1"/>
                </a:solidFill>
              </a:rPr>
              <a:t>triển</a:t>
            </a:r>
            <a:r>
              <a:rPr lang="en-US" sz="4000" b="1" dirty="0">
                <a:solidFill>
                  <a:schemeClr val="bg1"/>
                </a:solidFill>
              </a:rPr>
              <a:t>, </a:t>
            </a:r>
            <a:r>
              <a:rPr lang="en-US" sz="4000" b="1" dirty="0" err="1">
                <a:solidFill>
                  <a:schemeClr val="bg1"/>
                </a:solidFill>
              </a:rPr>
              <a:t>đời</a:t>
            </a:r>
            <a:r>
              <a:rPr lang="en-US" sz="4000" b="1" dirty="0">
                <a:solidFill>
                  <a:schemeClr val="bg1"/>
                </a:solidFill>
              </a:rPr>
              <a:t> </a:t>
            </a:r>
            <a:r>
              <a:rPr lang="en-US" sz="4000" b="1" dirty="0" err="1">
                <a:solidFill>
                  <a:schemeClr val="bg1"/>
                </a:solidFill>
              </a:rPr>
              <a:t>sống</a:t>
            </a:r>
            <a:r>
              <a:rPr lang="en-US" sz="4000" b="1" dirty="0">
                <a:solidFill>
                  <a:schemeClr val="bg1"/>
                </a:solidFill>
              </a:rPr>
              <a:t> </a:t>
            </a:r>
            <a:r>
              <a:rPr lang="en-US" sz="4000" b="1" dirty="0" err="1">
                <a:solidFill>
                  <a:schemeClr val="bg1"/>
                </a:solidFill>
              </a:rPr>
              <a:t>nhân</a:t>
            </a:r>
            <a:r>
              <a:rPr lang="en-US" sz="4000" b="1" dirty="0">
                <a:solidFill>
                  <a:schemeClr val="bg1"/>
                </a:solidFill>
              </a:rPr>
              <a:t> </a:t>
            </a:r>
            <a:r>
              <a:rPr lang="en-US" sz="4000" b="1" dirty="0" err="1">
                <a:solidFill>
                  <a:schemeClr val="bg1"/>
                </a:solidFill>
              </a:rPr>
              <a:t>dân</a:t>
            </a:r>
            <a:r>
              <a:rPr lang="en-US" sz="4000" b="1" dirty="0">
                <a:solidFill>
                  <a:schemeClr val="bg1"/>
                </a:solidFill>
              </a:rPr>
              <a:t> </a:t>
            </a:r>
            <a:r>
              <a:rPr lang="en-US" sz="4000" b="1" dirty="0" err="1">
                <a:solidFill>
                  <a:schemeClr val="bg1"/>
                </a:solidFill>
              </a:rPr>
              <a:t>ấm</a:t>
            </a:r>
            <a:r>
              <a:rPr lang="en-US" sz="4000" b="1" dirty="0">
                <a:solidFill>
                  <a:schemeClr val="bg1"/>
                </a:solidFill>
              </a:rPr>
              <a:t> no. </a:t>
            </a:r>
            <a:endParaRPr lang="vi-VN" sz="4000" b="1" dirty="0">
              <a:solidFill>
                <a:srgbClr val="FFFF00"/>
              </a:solidFill>
            </a:endParaRPr>
          </a:p>
        </p:txBody>
      </p:sp>
      <p:sp>
        <p:nvSpPr>
          <p:cNvPr id="18" name="文本框 20"/>
          <p:cNvSpPr txBox="1"/>
          <p:nvPr/>
        </p:nvSpPr>
        <p:spPr>
          <a:xfrm>
            <a:off x="4476376" y="395840"/>
            <a:ext cx="7129447" cy="1200329"/>
          </a:xfrm>
          <a:prstGeom prst="rect">
            <a:avLst/>
          </a:prstGeom>
          <a:noFill/>
        </p:spPr>
        <p:txBody>
          <a:bodyPr wrap="square" rtlCol="0">
            <a:spAutoFit/>
          </a:bodyPr>
          <a:lstStyle/>
          <a:p>
            <a:pPr>
              <a:lnSpc>
                <a:spcPct val="90000"/>
              </a:lnSpc>
            </a:pPr>
            <a:r>
              <a:rPr lang="en-US" altLang="zh-CN" sz="8000" b="1" dirty="0" err="1">
                <a:solidFill>
                  <a:srgbClr val="A9E4D7"/>
                </a:solidFill>
                <a:latin typeface="UTM French Vanilla" panose="02040603050506020204" pitchFamily="18" charset="0"/>
                <a:ea typeface="字魂56号-洪亮毛笔隶书简体" panose="00000500000000000000" charset="-122"/>
              </a:rPr>
              <a:t>Kết</a:t>
            </a:r>
            <a:r>
              <a:rPr lang="en-US" altLang="zh-CN" sz="8000" b="1" dirty="0">
                <a:solidFill>
                  <a:srgbClr val="A9E4D7"/>
                </a:solidFill>
                <a:latin typeface="UTM French Vanilla" panose="02040603050506020204" pitchFamily="18" charset="0"/>
                <a:ea typeface="字魂56号-洪亮毛笔隶书简体" panose="00000500000000000000" charset="-122"/>
              </a:rPr>
              <a:t> </a:t>
            </a:r>
            <a:r>
              <a:rPr lang="en-US" altLang="zh-CN" sz="8000" b="1" dirty="0" err="1">
                <a:solidFill>
                  <a:srgbClr val="A9E4D7"/>
                </a:solidFill>
                <a:latin typeface="UTM French Vanilla" panose="02040603050506020204" pitchFamily="18" charset="0"/>
                <a:ea typeface="字魂56号-洪亮毛笔隶书简体" panose="00000500000000000000" charset="-122"/>
              </a:rPr>
              <a:t>quả</a:t>
            </a:r>
            <a:endParaRPr lang="zh-CN" altLang="en-US" sz="8000" b="1" dirty="0">
              <a:solidFill>
                <a:srgbClr val="A9E4D7"/>
              </a:solidFill>
              <a:latin typeface="UTM French Vanilla" panose="02040603050506020204" pitchFamily="18" charset="0"/>
              <a:ea typeface="字魂56号-洪亮毛笔隶书简体" panose="00000500000000000000" charset="-122"/>
            </a:endParaRPr>
          </a:p>
        </p:txBody>
      </p:sp>
      <p:pic>
        <p:nvPicPr>
          <p:cNvPr id="19" name="Picture 18"/>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3382178" y="506964"/>
            <a:ext cx="1381749" cy="1372537"/>
          </a:xfrm>
          <a:prstGeom prst="rect">
            <a:avLst/>
          </a:prstGeom>
        </p:spPr>
      </p:pic>
      <p:pic>
        <p:nvPicPr>
          <p:cNvPr id="20" name="Picture 19"/>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7764921" y="606749"/>
            <a:ext cx="1295044" cy="1286410"/>
          </a:xfrm>
          <a:prstGeom prst="rect">
            <a:avLst/>
          </a:prstGeom>
        </p:spPr>
      </p:pic>
      <p:pic>
        <p:nvPicPr>
          <p:cNvPr id="22" name="Picture 21"/>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8983480" y="785507"/>
            <a:ext cx="650551" cy="646214"/>
          </a:xfrm>
          <a:prstGeom prst="rect">
            <a:avLst/>
          </a:prstGeom>
        </p:spPr>
      </p:pic>
      <p:pic>
        <p:nvPicPr>
          <p:cNvPr id="24" name="Picture 23"/>
          <p:cNvPicPr>
            <a:picLocks noChangeAspect="1"/>
          </p:cNvPicPr>
          <p:nvPr/>
        </p:nvPicPr>
        <p:blipFill>
          <a:blip r:embed="rId8" cstate="print">
            <a:biLevel thresh="25000"/>
            <a:extLst>
              <a:ext uri="{BEBA8EAE-BF5A-486C-A8C5-ECC9F3942E4B}">
                <a14:imgProps xmlns:a14="http://schemas.microsoft.com/office/drawing/2010/main">
                  <a14:imgLayer r:embed="rId9">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2788958" y="705137"/>
            <a:ext cx="694106" cy="689479"/>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467" y="1841204"/>
            <a:ext cx="11043066" cy="1306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2689" y="3730313"/>
            <a:ext cx="15307265" cy="3453851"/>
          </a:xfrm>
          <a:prstGeom prst="rect">
            <a:avLst/>
          </a:prstGeom>
        </p:spPr>
      </p:pic>
    </p:spTree>
    <p:custDataLst>
      <p:tags r:id="rId1"/>
    </p:custDataLst>
    <p:extLst>
      <p:ext uri="{BB962C8B-B14F-4D97-AF65-F5344CB8AC3E}">
        <p14:creationId xmlns:p14="http://schemas.microsoft.com/office/powerpoint/2010/main" val="4195860173"/>
      </p:ext>
    </p:extLst>
  </p:cSld>
  <p:clrMapOvr>
    <a:masterClrMapping/>
  </p:clrMapOvr>
  <mc:AlternateContent xmlns:mc="http://schemas.openxmlformats.org/markup-compatibility/2006" xmlns:p14="http://schemas.microsoft.com/office/powerpoint/2010/main">
    <mc:Choice Requires="p14">
      <p:transition spd="slow" p14:dur="1500" advTm="43867">
        <p:random/>
      </p:transition>
    </mc:Choice>
    <mc:Fallback xmlns="">
      <p:transition spd="slow" advTm="4386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0-#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0-#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1+#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1+#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1000"/>
                                        <p:tgtEl>
                                          <p:spTgt spid="18"/>
                                        </p:tgtEl>
                                      </p:cBhvr>
                                    </p:animEffect>
                                  </p:childTnLst>
                                </p:cTn>
                              </p:par>
                            </p:childTnLst>
                          </p:cTn>
                        </p:par>
                        <p:par>
                          <p:cTn id="29" fill="hold">
                            <p:stCondLst>
                              <p:cond delay="3000"/>
                            </p:stCondLst>
                            <p:childTnLst>
                              <p:par>
                                <p:cTn id="30" presetID="14" presetClass="entr" presetSubtype="1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linds(horizontal)">
                                      <p:cBhvr>
                                        <p:cTn id="37" dur="1000"/>
                                        <p:tgtEl>
                                          <p:spTgt spid="21"/>
                                        </p:tgtEl>
                                      </p:cBhvr>
                                    </p:animEffect>
                                  </p:childTnLst>
                                </p:cTn>
                              </p:par>
                              <p:par>
                                <p:cTn id="38" presetID="1" presetClass="exit"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8"/>
                                        </p:tgtEl>
                                        <p:attrNameLst>
                                          <p:attrName>style.visibility</p:attrName>
                                        </p:attrNameLst>
                                      </p:cBhvr>
                                      <p:to>
                                        <p:strVal val="hidden"/>
                                      </p:to>
                                    </p:se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20"/>
          <p:cNvSpPr txBox="1"/>
          <p:nvPr/>
        </p:nvSpPr>
        <p:spPr>
          <a:xfrm>
            <a:off x="7521055" y="1002671"/>
            <a:ext cx="3151340" cy="1089529"/>
          </a:xfrm>
          <a:prstGeom prst="rect">
            <a:avLst/>
          </a:prstGeom>
          <a:noFill/>
        </p:spPr>
        <p:txBody>
          <a:bodyPr wrap="square" rtlCol="0">
            <a:spAutoFit/>
          </a:bodyPr>
          <a:lstStyle/>
          <a:p>
            <a:pPr>
              <a:lnSpc>
                <a:spcPct val="90000"/>
              </a:lnSpc>
            </a:pPr>
            <a:r>
              <a:rPr lang="en-US" altLang="zh-CN" sz="7200" b="1" dirty="0" err="1">
                <a:solidFill>
                  <a:schemeClr val="bg1"/>
                </a:solidFill>
                <a:latin typeface="UTM French Vanilla" panose="02040603050506020204" pitchFamily="18" charset="0"/>
                <a:ea typeface="字魂56号-洪亮毛笔隶书简体" panose="00000500000000000000" charset="-122"/>
              </a:rPr>
              <a:t>Trò</a:t>
            </a:r>
            <a:r>
              <a:rPr lang="en-US" altLang="zh-CN" sz="7200" b="1" dirty="0">
                <a:solidFill>
                  <a:schemeClr val="bg1"/>
                </a:solidFill>
                <a:latin typeface="UTM French Vanilla" panose="02040603050506020204" pitchFamily="18" charset="0"/>
                <a:ea typeface="字魂56号-洪亮毛笔隶书简体" panose="00000500000000000000" charset="-122"/>
              </a:rPr>
              <a:t> </a:t>
            </a:r>
            <a:r>
              <a:rPr lang="en-US" altLang="zh-CN" sz="7200" b="1" dirty="0" err="1">
                <a:solidFill>
                  <a:schemeClr val="bg1"/>
                </a:solidFill>
                <a:latin typeface="UTM French Vanilla" panose="02040603050506020204" pitchFamily="18" charset="0"/>
                <a:ea typeface="字魂56号-洪亮毛笔隶书简体" panose="00000500000000000000" charset="-122"/>
              </a:rPr>
              <a:t>chơi</a:t>
            </a:r>
            <a:endParaRPr lang="zh-CN" altLang="en-US" sz="7200" b="1" dirty="0">
              <a:solidFill>
                <a:schemeClr val="bg1"/>
              </a:solidFill>
              <a:latin typeface="UTM French Vanilla" panose="02040603050506020204" pitchFamily="18" charset="0"/>
              <a:ea typeface="字魂56号-洪亮毛笔隶书简体" panose="00000500000000000000" charset="-122"/>
            </a:endParaRPr>
          </a:p>
        </p:txBody>
      </p:sp>
      <p:pic>
        <p:nvPicPr>
          <p:cNvPr id="5" name="图片 1" descr="a29dd7404c1dda0acc8464d827f47bdd"/>
          <p:cNvPicPr>
            <a:picLocks noChangeAspect="1"/>
          </p:cNvPicPr>
          <p:nvPr/>
        </p:nvPicPr>
        <p:blipFill>
          <a:blip r:embed="rId4"/>
          <a:srcRect/>
          <a:stretch>
            <a:fillRect/>
          </a:stretch>
        </p:blipFill>
        <p:spPr>
          <a:xfrm>
            <a:off x="-196770" y="344805"/>
            <a:ext cx="6498855" cy="6306538"/>
          </a:xfrm>
          <a:prstGeom prst="rect">
            <a:avLst/>
          </a:prstGeom>
        </p:spPr>
      </p:pic>
      <p:sp>
        <p:nvSpPr>
          <p:cNvPr id="11" name="矩形 23"/>
          <p:cNvSpPr/>
          <p:nvPr/>
        </p:nvSpPr>
        <p:spPr>
          <a:xfrm>
            <a:off x="4340264" y="1812909"/>
            <a:ext cx="8287715" cy="3046988"/>
          </a:xfrm>
          <a:prstGeom prst="rect">
            <a:avLst/>
          </a:prstGeom>
        </p:spPr>
        <p:txBody>
          <a:bodyPr wrap="square">
            <a:spAutoFit/>
          </a:bodyPr>
          <a:lstStyle/>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ĐẮP ĐÊ NGĂN LŨ</a:t>
            </a:r>
            <a:endParaRPr lang="zh-CN" altLang="en-US"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371135705"/>
      </p:ext>
    </p:extLst>
  </p:cSld>
  <p:clrMapOvr>
    <a:masterClrMapping/>
  </p:clrMapOvr>
  <mc:AlternateContent xmlns:mc="http://schemas.openxmlformats.org/markup-compatibility/2006" xmlns:p14="http://schemas.microsoft.com/office/powerpoint/2010/main">
    <mc:Choice Requires="p14">
      <p:transition spd="slow" p14:dur="1500" advTm="14221">
        <p:random/>
      </p:transition>
    </mc:Choice>
    <mc:Fallback xmlns="">
      <p:transition spd="slow" advTm="1422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 y="-3470616"/>
            <a:ext cx="12296503" cy="10328616"/>
          </a:xfrm>
          <a:prstGeom prst="rect">
            <a:avLst/>
          </a:prstGeom>
        </p:spPr>
      </p:pic>
      <p:grpSp>
        <p:nvGrpSpPr>
          <p:cNvPr id="16" name="Group 15"/>
          <p:cNvGrpSpPr/>
          <p:nvPr/>
        </p:nvGrpSpPr>
        <p:grpSpPr>
          <a:xfrm>
            <a:off x="242944" y="520862"/>
            <a:ext cx="11667404" cy="3842794"/>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68339"/>
              <a:ext cx="11318235" cy="3498547"/>
            </a:xfrm>
            <a:prstGeom prst="rect">
              <a:avLst/>
            </a:prstGeom>
            <a:noFill/>
            <a:ln w="38100">
              <a:solidFill>
                <a:srgbClr val="497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矩形 23"/>
          <p:cNvSpPr/>
          <p:nvPr/>
        </p:nvSpPr>
        <p:spPr>
          <a:xfrm>
            <a:off x="-219917" y="714640"/>
            <a:ext cx="3565001" cy="1015663"/>
          </a:xfrm>
          <a:prstGeom prst="rect">
            <a:avLst/>
          </a:prstGeom>
        </p:spPr>
        <p:txBody>
          <a:bodyPr wrap="square">
            <a:spAutoFit/>
          </a:bodyPr>
          <a:lstStyle/>
          <a:p>
            <a:pPr algn="ctr">
              <a:defRPr/>
            </a:pPr>
            <a:r>
              <a:rPr lang="en-US" altLang="zh-CN" sz="6000" kern="100" dirty="0">
                <a:solidFill>
                  <a:srgbClr val="46756B"/>
                </a:solidFill>
                <a:latin typeface="UTM Iron Gothic" panose="02040603050506020204" pitchFamily="18" charset="0"/>
                <a:ea typeface="字魂56号-洪亮毛笔隶书简体" panose="00000500000000000000" charset="-122"/>
                <a:cs typeface="Times New Roman" panose="02020603050405020304" pitchFamily="18" charset="0"/>
              </a:rPr>
              <a:t>CÁCH CHƠI:</a:t>
            </a:r>
            <a:endParaRPr lang="zh-CN" altLang="en-US" sz="6000" kern="100" dirty="0">
              <a:solidFill>
                <a:srgbClr val="46756B"/>
              </a:solidFill>
              <a:latin typeface="UTM Iron Gothic" panose="02040603050506020204" pitchFamily="18" charset="0"/>
              <a:ea typeface="字魂56号-洪亮毛笔隶书简体" panose="00000500000000000000" charset="-122"/>
              <a:cs typeface="Times New Roman" panose="02020603050405020304" pitchFamily="18" charset="0"/>
            </a:endParaRPr>
          </a:p>
        </p:txBody>
      </p:sp>
      <p:sp>
        <p:nvSpPr>
          <p:cNvPr id="23" name="矩形 23"/>
          <p:cNvSpPr/>
          <p:nvPr/>
        </p:nvSpPr>
        <p:spPr>
          <a:xfrm>
            <a:off x="662776" y="1650741"/>
            <a:ext cx="10783369" cy="2308324"/>
          </a:xfrm>
          <a:prstGeom prst="rect">
            <a:avLst/>
          </a:prstGeom>
        </p:spPr>
        <p:txBody>
          <a:bodyPr wrap="square">
            <a:spAutoFit/>
          </a:bodyPr>
          <a:lstStyle/>
          <a:p>
            <a:pPr algn="just">
              <a:defRPr/>
            </a:pPr>
            <a:r>
              <a:rPr lang="en-US" altLang="zh-CN" sz="3600" kern="100" dirty="0">
                <a:solidFill>
                  <a:srgbClr val="497567"/>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Đoạn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dưới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đây</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vẫn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còn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dang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dở</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do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thiếu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nhân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lực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em</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hãy</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giúp</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vua</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Thái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Tông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hoàn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thành</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còn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lại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bằng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cách</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trả</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lời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đúng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câu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hỏi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sau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Cố</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gắng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lên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nhé</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39346"/>
            <a:ext cx="12374882" cy="288953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5062">
        <p:random/>
      </p:transition>
    </mc:Choice>
    <mc:Fallback xmlns="">
      <p:transition spd="slow" advTm="1506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793" y="-3474258"/>
            <a:ext cx="12361919" cy="10332258"/>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50614" y="1185672"/>
            <a:ext cx="10783369" cy="1446550"/>
          </a:xfrm>
          <a:prstGeom prst="rect">
            <a:avLst/>
          </a:prstGeom>
        </p:spPr>
        <p:txBody>
          <a:bodyPr wrap="square">
            <a:spAutoFit/>
          </a:bodyPr>
          <a:lstStyle/>
          <a:p>
            <a:pPr algn="ctr">
              <a:defRPr/>
            </a:pP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Thời Trần, nghề chính của nhân dân ta </a:t>
            </a:r>
            <a:endPar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endParaRPr>
          </a:p>
          <a:p>
            <a:pPr algn="ctr">
              <a:defRPr/>
            </a:pP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vẫn là trồng lúa nước. </a:t>
            </a:r>
            <a:endPar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9" name="矩形: 圆角 15"/>
          <p:cNvSpPr/>
          <p:nvPr/>
        </p:nvSpPr>
        <p:spPr>
          <a:xfrm>
            <a:off x="2389202" y="280485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83101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939346"/>
            <a:ext cx="12374882" cy="2889535"/>
          </a:xfrm>
          <a:prstGeom prst="rect">
            <a:avLst/>
          </a:prstGeom>
        </p:spPr>
      </p:pic>
    </p:spTree>
    <p:custDataLst>
      <p:tags r:id="rId1"/>
    </p:custDataLst>
    <p:extLst>
      <p:ext uri="{BB962C8B-B14F-4D97-AF65-F5344CB8AC3E}">
        <p14:creationId xmlns:p14="http://schemas.microsoft.com/office/powerpoint/2010/main" val="1515249320"/>
      </p:ext>
    </p:extLst>
  </p:cSld>
  <p:clrMapOvr>
    <a:masterClrMapping/>
  </p:clrMapOvr>
  <mc:AlternateContent xmlns:mc="http://schemas.openxmlformats.org/markup-compatibility/2006" xmlns:p14="http://schemas.microsoft.com/office/powerpoint/2010/main">
    <mc:Choice Requires="p14">
      <p:transition spd="slow" p14:dur="1500" advTm="20996">
        <p:random/>
      </p:transition>
    </mc:Choice>
    <mc:Fallback xmlns="">
      <p:transition spd="slow" advTm="2099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1" nodeType="clickEffect">
                                  <p:stCondLst>
                                    <p:cond delay="0"/>
                                  </p:stCondLst>
                                  <p:childTnLst>
                                    <p:animEffect transition="out" filter="fade">
                                      <p:cBhvr>
                                        <p:cTn id="26" dur="1000"/>
                                        <p:tgtEl>
                                          <p:spTgt spid="10"/>
                                        </p:tgtEl>
                                      </p:cBhvr>
                                    </p:animEffect>
                                    <p:anim calcmode="lin" valueType="num">
                                      <p:cBhvr>
                                        <p:cTn id="27" dur="1000"/>
                                        <p:tgtEl>
                                          <p:spTgt spid="10"/>
                                        </p:tgtEl>
                                        <p:attrNameLst>
                                          <p:attrName>ppt_x</p:attrName>
                                        </p:attrNameLst>
                                      </p:cBhvr>
                                      <p:tavLst>
                                        <p:tav tm="0">
                                          <p:val>
                                            <p:strVal val="ppt_x"/>
                                          </p:val>
                                        </p:tav>
                                        <p:tav tm="100000">
                                          <p:val>
                                            <p:strVal val="ppt_x"/>
                                          </p:val>
                                        </p:tav>
                                      </p:tavLst>
                                    </p:anim>
                                    <p:anim calcmode="lin" valueType="num">
                                      <p:cBhvr>
                                        <p:cTn id="28" dur="1000"/>
                                        <p:tgtEl>
                                          <p:spTgt spid="10"/>
                                        </p:tgtEl>
                                        <p:attrNameLst>
                                          <p:attrName>ppt_y</p:attrName>
                                        </p:attrNameLst>
                                      </p:cBhvr>
                                      <p:tavLst>
                                        <p:tav tm="0">
                                          <p:val>
                                            <p:strVal val="ppt_y"/>
                                          </p:val>
                                        </p:tav>
                                        <p:tav tm="100000">
                                          <p:val>
                                            <p:strVal val="ppt_y+.1"/>
                                          </p:val>
                                        </p:tav>
                                      </p:tavLst>
                                    </p:anim>
                                    <p:set>
                                      <p:cBhvr>
                                        <p:cTn id="29" dur="1" fill="hold">
                                          <p:stCondLst>
                                            <p:cond delay="999"/>
                                          </p:stCondLst>
                                        </p:cTn>
                                        <p:tgtEl>
                                          <p:spTgt spid="10"/>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3056" fill="hold"/>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audio>
              <p:cMediaNode vol="80000">
                <p:cTn id="46"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1" animBg="1"/>
      <p:bldP spid="9" grpId="2" animBg="1"/>
      <p:bldP spid="10" grpId="0" animBg="1"/>
      <p:bldP spid="10" grpId="1" animBg="1"/>
    </p:bldLst>
  </p:timing>
  <p:extLst>
    <p:ext uri="{E180D4A7-C9FB-4DFB-919C-405C955672EB}">
      <p14:showEvtLst xmlns:p14="http://schemas.microsoft.com/office/powerpoint/2010/main">
        <p14:playEvt time="9604" objId="2"/>
        <p14:stopEvt time="12674" objId="2"/>
        <p14:playEvt time="15883" objId="5"/>
        <p14:stopEvt time="17555"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15" y="-3529221"/>
            <a:ext cx="12326415" cy="10387222"/>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50614" y="1185672"/>
            <a:ext cx="10783369" cy="1446550"/>
          </a:xfrm>
          <a:prstGeom prst="rect">
            <a:avLst/>
          </a:prstGeom>
        </p:spPr>
        <p:txBody>
          <a:bodyPr wrap="square">
            <a:spAutoFit/>
          </a:bodyPr>
          <a:lstStyle/>
          <a:p>
            <a:pPr algn="ctr">
              <a:defRPr/>
            </a:pP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a:t>
            </a: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iệc đắp đê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dẫn</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vào</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đồng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ruộng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tưới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tiêu</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sp>
        <p:nvSpPr>
          <p:cNvPr id="9" name="矩形: 圆角 15"/>
          <p:cNvSpPr/>
          <p:nvPr/>
        </p:nvSpPr>
        <p:spPr>
          <a:xfrm>
            <a:off x="2389202" y="280485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83101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sp>
        <p:nvSpPr>
          <p:cNvPr id="21" name="矩形 23"/>
          <p:cNvSpPr/>
          <p:nvPr/>
        </p:nvSpPr>
        <p:spPr>
          <a:xfrm>
            <a:off x="750614" y="1514498"/>
            <a:ext cx="10783369" cy="769441"/>
          </a:xfrm>
          <a:prstGeom prst="rect">
            <a:avLst/>
          </a:prstGeom>
        </p:spPr>
        <p:txBody>
          <a:bodyPr wrap="square">
            <a:spAutoFit/>
          </a:bodyPr>
          <a:lstStyle/>
          <a:p>
            <a:pPr algn="ctr">
              <a:defRPr/>
            </a:pP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a:t>
            </a: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iệc đắp đê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phòng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chống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lũ</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lụt</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grpSp>
        <p:nvGrpSpPr>
          <p:cNvPr id="22" name="Group 21"/>
          <p:cNvGrpSpPr/>
          <p:nvPr/>
        </p:nvGrpSpPr>
        <p:grpSpPr>
          <a:xfrm>
            <a:off x="3475749" y="3492357"/>
            <a:ext cx="5585771" cy="2809101"/>
            <a:chOff x="-1124387" y="3432796"/>
            <a:chExt cx="4904199" cy="2466337"/>
          </a:xfrm>
        </p:grpSpPr>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gr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539" y="3985061"/>
            <a:ext cx="12434724" cy="2903508"/>
          </a:xfrm>
          <a:prstGeom prst="rect">
            <a:avLst/>
          </a:prstGeom>
        </p:spPr>
      </p:pic>
    </p:spTree>
    <p:custDataLst>
      <p:tags r:id="rId1"/>
    </p:custDataLst>
    <p:extLst>
      <p:ext uri="{BB962C8B-B14F-4D97-AF65-F5344CB8AC3E}">
        <p14:creationId xmlns:p14="http://schemas.microsoft.com/office/powerpoint/2010/main" val="1076296976"/>
      </p:ext>
    </p:extLst>
  </p:cSld>
  <p:clrMapOvr>
    <a:masterClrMapping/>
  </p:clrMapOvr>
  <mc:AlternateContent xmlns:mc="http://schemas.openxmlformats.org/markup-compatibility/2006" xmlns:p14="http://schemas.microsoft.com/office/powerpoint/2010/main">
    <mc:Choice Requires="p14">
      <p:transition p14:dur="0" advTm="27749"/>
    </mc:Choice>
    <mc:Fallback xmlns="">
      <p:transition advTm="2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2"/>
                                        </p:tgtEl>
                                      </p:cBhvr>
                                    </p:cmd>
                                  </p:childTnLst>
                                </p:cTn>
                              </p:par>
                              <p:par>
                                <p:cTn id="27" presetID="42" presetClass="exit" presetSubtype="0" fill="hold" grpId="1" nodeType="withEffect">
                                  <p:stCondLst>
                                    <p:cond delay="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childTnLst>
                          </p:cTn>
                        </p:par>
                        <p:par>
                          <p:cTn id="36" fill="hold">
                            <p:stCondLst>
                              <p:cond delay="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1000"/>
                                        <p:tgtEl>
                                          <p:spTgt spid="21"/>
                                        </p:tgtEl>
                                      </p:cBhvr>
                                    </p:animEffect>
                                  </p:childTnLst>
                                </p:cTn>
                              </p:par>
                              <p:par>
                                <p:cTn id="40" presetID="1" presetClass="exit"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6"/>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1"/>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645" fill="hold"/>
                                        <p:tgtEl>
                                          <p:spTgt spid="5"/>
                                        </p:tgtEl>
                                      </p:cBhvr>
                                    </p:cmd>
                                  </p:childTnLst>
                                </p:cTn>
                              </p:par>
                              <p:par>
                                <p:cTn id="50" presetID="22" presetClass="entr" presetSubtype="4"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audio>
              <p:cMediaNode vol="80000">
                <p:cTn id="54"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0" animBg="1"/>
      <p:bldP spid="9" grpId="1" animBg="1"/>
      <p:bldP spid="10" grpId="0" animBg="1"/>
      <p:bldP spid="10" grpId="1" animBg="1"/>
      <p:bldP spid="21" grpId="0"/>
      <p:bldP spid="21" grpId="1"/>
    </p:bldLst>
  </p:timing>
  <p:extLst>
    <p:ext uri="{E180D4A7-C9FB-4DFB-919C-405C955672EB}">
      <p14:showEvtLst xmlns:p14="http://schemas.microsoft.com/office/powerpoint/2010/main">
        <p14:playEvt time="11349" objId="2"/>
        <p14:stopEvt time="14407" objId="2"/>
        <p14:playEvt time="23442" objId="5"/>
        <p14:stopEvt time="25115"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15" y="-3529221"/>
            <a:ext cx="12326415" cy="10387222"/>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96912" y="1556079"/>
            <a:ext cx="10783369" cy="769441"/>
          </a:xfrm>
          <a:prstGeom prst="rect">
            <a:avLst/>
          </a:prstGeom>
        </p:spPr>
        <p:txBody>
          <a:bodyPr wrap="square">
            <a:spAutoFit/>
          </a:bodyPr>
          <a:lstStyle/>
          <a:p>
            <a:pPr algn="ctr">
              <a:defRPr/>
            </a:pP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Sử</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cũ</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gọi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triều</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đại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9" name="矩形: 圆角 15"/>
          <p:cNvSpPr/>
          <p:nvPr/>
        </p:nvSpPr>
        <p:spPr>
          <a:xfrm>
            <a:off x="2389202" y="258493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61109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grpSp>
        <p:nvGrpSpPr>
          <p:cNvPr id="22" name="Group 21"/>
          <p:cNvGrpSpPr/>
          <p:nvPr/>
        </p:nvGrpSpPr>
        <p:grpSpPr>
          <a:xfrm>
            <a:off x="3475749" y="3492357"/>
            <a:ext cx="5585771" cy="2809101"/>
            <a:chOff x="-1124387" y="3432796"/>
            <a:chExt cx="4904199" cy="2466337"/>
          </a:xfrm>
        </p:grpSpPr>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grpSp>
      <p:grpSp>
        <p:nvGrpSpPr>
          <p:cNvPr id="3" name="Group 2"/>
          <p:cNvGrpSpPr/>
          <p:nvPr/>
        </p:nvGrpSpPr>
        <p:grpSpPr>
          <a:xfrm>
            <a:off x="7162660" y="3555234"/>
            <a:ext cx="6954502" cy="3547983"/>
            <a:chOff x="7162660" y="3555234"/>
            <a:chExt cx="6954502" cy="3547983"/>
          </a:xfrm>
        </p:grpSpPr>
        <p:pic>
          <p:nvPicPr>
            <p:cNvPr id="27" name="Picture 26"/>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a:off x="7162660" y="4221934"/>
              <a:ext cx="2773670" cy="1849645"/>
            </a:xfrm>
            <a:prstGeom prst="rect">
              <a:avLst/>
            </a:prstGeom>
          </p:spPr>
        </p:pic>
        <p:pic>
          <p:nvPicPr>
            <p:cNvPr id="28" name="Picture 27"/>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7564009" y="4798508"/>
              <a:ext cx="3519217" cy="2247068"/>
            </a:xfrm>
            <a:prstGeom prst="rect">
              <a:avLst/>
            </a:prstGeom>
          </p:spPr>
        </p:pic>
        <p:pic>
          <p:nvPicPr>
            <p:cNvPr id="29" name="Picture 28"/>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a:off x="8796717" y="3555234"/>
              <a:ext cx="5320445" cy="3547983"/>
            </a:xfrm>
            <a:prstGeom prst="rect">
              <a:avLst/>
            </a:prstGeom>
          </p:spPr>
        </p:pic>
      </p:grpSp>
      <p:pic>
        <p:nvPicPr>
          <p:cNvPr id="31" name="Picture 3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539" y="3985061"/>
            <a:ext cx="12434724" cy="2903508"/>
          </a:xfrm>
          <a:prstGeom prst="rect">
            <a:avLst/>
          </a:prstGeom>
        </p:spPr>
      </p:pic>
    </p:spTree>
    <p:custDataLst>
      <p:tags r:id="rId1"/>
    </p:custDataLst>
    <p:extLst>
      <p:ext uri="{BB962C8B-B14F-4D97-AF65-F5344CB8AC3E}">
        <p14:creationId xmlns:p14="http://schemas.microsoft.com/office/powerpoint/2010/main" val="3691627843"/>
      </p:ext>
    </p:extLst>
  </p:cSld>
  <p:clrMapOvr>
    <a:masterClrMapping/>
  </p:clrMapOvr>
  <mc:AlternateContent xmlns:mc="http://schemas.openxmlformats.org/markup-compatibility/2006" xmlns:p14="http://schemas.microsoft.com/office/powerpoint/2010/main">
    <mc:Choice Requires="p14">
      <p:transition p14:dur="0" advTm="25785"/>
    </mc:Choice>
    <mc:Fallback xmlns="">
      <p:transition advTm="2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2"/>
                                        </p:tgtEl>
                                      </p:cBhvr>
                                    </p:cmd>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1645" fill="hold"/>
                                        <p:tgtEl>
                                          <p:spTgt spid="5"/>
                                        </p:tgtEl>
                                      </p:cBhvr>
                                    </p:cmd>
                                  </p:childTnLst>
                                </p:cTn>
                              </p:par>
                              <p:par>
                                <p:cTn id="39" presetID="2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audio>
              <p:cMediaNode vol="80000">
                <p:cTn id="43"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0" animBg="1"/>
      <p:bldP spid="9" grpId="1" animBg="1"/>
      <p:bldP spid="10" grpId="0" animBg="1"/>
      <p:bldP spid="10" grpId="1" animBg="1"/>
    </p:bldLst>
  </p:timing>
  <p:extLst>
    <p:ext uri="{E180D4A7-C9FB-4DFB-919C-405C955672EB}">
      <p14:showEvtLst xmlns:p14="http://schemas.microsoft.com/office/powerpoint/2010/main">
        <p14:playEvt time="8489" objId="2"/>
        <p14:stopEvt time="11566" objId="2"/>
        <p14:playEvt time="13219" objId="5"/>
        <p14:stopEvt time="14876"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23"/>
          <p:cNvSpPr/>
          <p:nvPr/>
        </p:nvSpPr>
        <p:spPr>
          <a:xfrm>
            <a:off x="6023397" y="495607"/>
            <a:ext cx="6164281" cy="4524315"/>
          </a:xfrm>
          <a:prstGeom prst="rect">
            <a:avLst/>
          </a:prstGeom>
        </p:spPr>
        <p:txBody>
          <a:bodyPr wrap="square">
            <a:spAutoFit/>
          </a:bodyPr>
          <a:lstStyle/>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CHÀO</a:t>
            </a:r>
          </a:p>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TẠM</a:t>
            </a:r>
          </a:p>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BIỆT</a:t>
            </a:r>
            <a:endParaRPr lang="zh-CN" altLang="en-US"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674" y="0"/>
            <a:ext cx="13672101" cy="7759337"/>
          </a:xfrm>
          <a:prstGeom prst="rect">
            <a:avLst/>
          </a:prstGeom>
        </p:spPr>
      </p:pic>
    </p:spTree>
    <p:custDataLst>
      <p:tags r:id="rId1"/>
    </p:custDataLst>
    <p:extLst>
      <p:ext uri="{BB962C8B-B14F-4D97-AF65-F5344CB8AC3E}">
        <p14:creationId xmlns:p14="http://schemas.microsoft.com/office/powerpoint/2010/main" val="3002699293"/>
      </p:ext>
    </p:extLst>
  </p:cSld>
  <p:clrMapOvr>
    <a:masterClrMapping/>
  </p:clrMapOvr>
  <mc:AlternateContent xmlns:mc="http://schemas.openxmlformats.org/markup-compatibility/2006" xmlns:p14="http://schemas.microsoft.com/office/powerpoint/2010/main">
    <mc:Choice Requires="p14">
      <p:transition spd="slow" p14:dur="1500" advTm="17868">
        <p:random/>
      </p:transition>
    </mc:Choice>
    <mc:Fallback xmlns="">
      <p:transition spd="slow" advTm="1786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1" descr="ff2555c7aaa53a57c59eafde6715d835"/>
          <p:cNvPicPr>
            <a:picLocks noChangeAspect="1"/>
          </p:cNvPicPr>
          <p:nvPr/>
        </p:nvPicPr>
        <p:blipFill>
          <a:blip r:embed="rId6"/>
          <a:stretch>
            <a:fillRect/>
          </a:stretch>
        </p:blipFill>
        <p:spPr>
          <a:xfrm>
            <a:off x="4933625" y="3167054"/>
            <a:ext cx="3269505" cy="3269505"/>
          </a:xfrm>
          <a:prstGeom prst="rect">
            <a:avLst/>
          </a:prstGeom>
        </p:spPr>
      </p:pic>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699798" y="1278332"/>
            <a:ext cx="10973190" cy="707886"/>
          </a:xfrm>
          <a:prstGeom prst="rect">
            <a:avLst/>
          </a:prstGeom>
        </p:spPr>
        <p:txBody>
          <a:bodyPr wrap="square">
            <a:spAutoFit/>
          </a:bodyPr>
          <a:lstStyle/>
          <a:p>
            <a:pPr>
              <a:defRPr/>
            </a:pP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ra</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đời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trong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khoảng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thời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gian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nào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240974" y="242301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2089670" y="2461573"/>
            <a:ext cx="3695311"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1226</a:t>
            </a:r>
          </a:p>
        </p:txBody>
      </p:sp>
      <p:sp>
        <p:nvSpPr>
          <p:cNvPr id="25" name="Oval 24"/>
          <p:cNvSpPr/>
          <p:nvPr/>
        </p:nvSpPr>
        <p:spPr>
          <a:xfrm>
            <a:off x="1240974" y="350363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2089670" y="3542198"/>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1226</a:t>
            </a:r>
          </a:p>
        </p:txBody>
      </p:sp>
      <p:sp>
        <p:nvSpPr>
          <p:cNvPr id="27" name="Oval 26"/>
          <p:cNvSpPr/>
          <p:nvPr/>
        </p:nvSpPr>
        <p:spPr>
          <a:xfrm>
            <a:off x="6703852" y="242060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7552548" y="2459168"/>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1262</a:t>
            </a:r>
          </a:p>
        </p:txBody>
      </p:sp>
      <p:sp>
        <p:nvSpPr>
          <p:cNvPr id="29" name="Oval 28"/>
          <p:cNvSpPr/>
          <p:nvPr/>
        </p:nvSpPr>
        <p:spPr>
          <a:xfrm>
            <a:off x="6712795" y="3465072"/>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7561491" y="3503635"/>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1262</a:t>
            </a:r>
          </a:p>
        </p:txBody>
      </p:sp>
      <p:sp>
        <p:nvSpPr>
          <p:cNvPr id="32" name="矩形 23"/>
          <p:cNvSpPr/>
          <p:nvPr/>
        </p:nvSpPr>
        <p:spPr>
          <a:xfrm>
            <a:off x="1328060" y="2459504"/>
            <a:ext cx="10973190" cy="1323439"/>
          </a:xfrm>
          <a:prstGeom prst="rect">
            <a:avLst/>
          </a:prstGeom>
        </p:spPr>
        <p:txBody>
          <a:bodyPr wrap="square">
            <a:spAutoFit/>
          </a:bodyPr>
          <a:lstStyle/>
          <a:p>
            <a:pPr>
              <a:defRPr/>
            </a:pP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Lý</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Chiêu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Hoàng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nhường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ngôi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chồng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Cảnh</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pic>
        <p:nvPicPr>
          <p:cNvPr id="33"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87363" y="101123"/>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0056">
        <p:random/>
      </p:transition>
    </mc:Choice>
    <mc:Fallback xmlns="">
      <p:transition spd="slow" advTm="4005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1000"/>
                                        <p:tgtEl>
                                          <p:spTgt spid="3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10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1000"/>
                                        <p:tgtEl>
                                          <p:spTgt spid="24"/>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1000"/>
                                        <p:tgtEl>
                                          <p:spTgt spid="2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Effect transition="in" filter="fade">
                                      <p:cBhvr>
                                        <p:cTn id="32" dur="1000"/>
                                        <p:tgtEl>
                                          <p:spTgt spid="25"/>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1000"/>
                                        <p:tgtEl>
                                          <p:spTgt spid="2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Effect transition="in" filter="fade">
                                      <p:cBhvr>
                                        <p:cTn id="41" dur="1000"/>
                                        <p:tgtEl>
                                          <p:spTgt spid="27"/>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1000"/>
                                        <p:tgtEl>
                                          <p:spTgt spid="3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1000" fill="hold"/>
                                        <p:tgtEl>
                                          <p:spTgt spid="29"/>
                                        </p:tgtEl>
                                        <p:attrNameLst>
                                          <p:attrName>ppt_w</p:attrName>
                                        </p:attrNameLst>
                                      </p:cBhvr>
                                      <p:tavLst>
                                        <p:tav tm="0">
                                          <p:val>
                                            <p:fltVal val="0"/>
                                          </p:val>
                                        </p:tav>
                                        <p:tav tm="100000">
                                          <p:val>
                                            <p:strVal val="#ppt_w"/>
                                          </p:val>
                                        </p:tav>
                                      </p:tavLst>
                                    </p:anim>
                                    <p:anim calcmode="lin" valueType="num">
                                      <p:cBhvr>
                                        <p:cTn id="49" dur="1000" fill="hold"/>
                                        <p:tgtEl>
                                          <p:spTgt spid="29"/>
                                        </p:tgtEl>
                                        <p:attrNameLst>
                                          <p:attrName>ppt_h</p:attrName>
                                        </p:attrNameLst>
                                      </p:cBhvr>
                                      <p:tavLst>
                                        <p:tav tm="0">
                                          <p:val>
                                            <p:fltVal val="0"/>
                                          </p:val>
                                        </p:tav>
                                        <p:tav tm="100000">
                                          <p:val>
                                            <p:strVal val="#ppt_h"/>
                                          </p:val>
                                        </p:tav>
                                      </p:tavLst>
                                    </p:anim>
                                    <p:animEffect transition="in" filter="fade">
                                      <p:cBhvr>
                                        <p:cTn id="50" dur="10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8"/>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9"/>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4414" fill="hold"/>
                                        <p:tgtEl>
                                          <p:spTgt spid="33"/>
                                        </p:tgtEl>
                                      </p:cBhvr>
                                    </p:cmd>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3"/>
                </p:tgtEl>
              </p:cMediaNode>
            </p:audio>
          </p:childTnLst>
        </p:cTn>
      </p:par>
    </p:tnLst>
    <p:bldLst>
      <p:bldP spid="2" grpId="0" animBg="1"/>
      <p:bldP spid="23" grpId="0"/>
      <p:bldP spid="7" grpId="0" animBg="1"/>
      <p:bldP spid="24" grpId="0"/>
      <p:bldP spid="25" grpId="0" animBg="1"/>
      <p:bldP spid="25" grpId="1" animBg="1"/>
      <p:bldP spid="26" grpId="0"/>
      <p:bldP spid="26" grpId="1"/>
      <p:bldP spid="27" grpId="0" animBg="1"/>
      <p:bldP spid="27" grpId="1" animBg="1"/>
      <p:bldP spid="28" grpId="0"/>
      <p:bldP spid="28" grpId="1"/>
      <p:bldP spid="29" grpId="0" animBg="1"/>
      <p:bldP spid="29" grpId="1" animBg="1"/>
      <p:bldP spid="30" grpId="0"/>
      <p:bldP spid="30" grpId="1"/>
      <p:bldP spid="32" grpId="0"/>
    </p:bldLst>
  </p:timing>
  <p:extLst>
    <p:ext uri="{E180D4A7-C9FB-4DFB-919C-405C955672EB}">
      <p14:showEvtLst xmlns:p14="http://schemas.microsoft.com/office/powerpoint/2010/main">
        <p14:playEvt time="22382" objId="33"/>
        <p14:stopEvt time="26826" objId="3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755780" y="680952"/>
            <a:ext cx="10963468" cy="1200329"/>
          </a:xfrm>
          <a:prstGeom prst="rect">
            <a:avLst/>
          </a:prstGeom>
        </p:spPr>
        <p:txBody>
          <a:bodyPr wrap="square">
            <a:spAutoFit/>
          </a:bodyPr>
          <a:lstStyle/>
          <a:p>
            <a:pPr algn="ctr">
              <a:defRPr/>
            </a:pPr>
            <a:r>
              <a:rPr lang="vi-VN"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những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làm</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gì</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a:p>
            <a:pPr algn="ctr">
              <a:defRPr/>
            </a:pP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củng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cố</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xây</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dựng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đất</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341138098"/>
              </p:ext>
            </p:extLst>
          </p:nvPr>
        </p:nvGraphicFramePr>
        <p:xfrm>
          <a:off x="1540458" y="2161442"/>
          <a:ext cx="9394113" cy="3639536"/>
        </p:xfrm>
        <a:graphic>
          <a:graphicData uri="http://schemas.openxmlformats.org/drawingml/2006/table">
            <a:tbl>
              <a:tblPr firstRow="1" bandRow="1">
                <a:tableStyleId>{5940675A-B579-460E-94D1-54222C63F5DA}</a:tableStyleId>
              </a:tblPr>
              <a:tblGrid>
                <a:gridCol w="1352023">
                  <a:extLst>
                    <a:ext uri="{9D8B030D-6E8A-4147-A177-3AD203B41FA5}">
                      <a16:colId xmlns:a16="http://schemas.microsoft.com/office/drawing/2014/main" val="586084130"/>
                    </a:ext>
                  </a:extLst>
                </a:gridCol>
                <a:gridCol w="8042090">
                  <a:extLst>
                    <a:ext uri="{9D8B030D-6E8A-4147-A177-3AD203B41FA5}">
                      <a16:colId xmlns:a16="http://schemas.microsoft.com/office/drawing/2014/main" val="2953126850"/>
                    </a:ext>
                  </a:extLst>
                </a:gridCol>
              </a:tblGrid>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vi-VN" sz="3600" b="0" i="0" kern="1200" dirty="0">
                          <a:solidFill>
                            <a:schemeClr val="bg1"/>
                          </a:solidFill>
                          <a:effectLst/>
                          <a:latin typeface="+mn-lt"/>
                          <a:ea typeface="+mn-ea"/>
                          <a:cs typeface="+mn-cs"/>
                        </a:rPr>
                        <a:t>Xây dựng lực lượng quân đội</a:t>
                      </a:r>
                      <a:r>
                        <a:rPr lang="en-US" sz="3600" b="0" i="0" kern="1200" dirty="0">
                          <a:solidFill>
                            <a:schemeClr val="bg1"/>
                          </a:solidFill>
                          <a:effectLst/>
                          <a:latin typeface="+mn-lt"/>
                          <a:ea typeface="+mn-ea"/>
                          <a:cs typeface="+mn-cs"/>
                        </a:rPr>
                        <a:t>.</a:t>
                      </a:r>
                      <a:r>
                        <a:rPr lang="vi-VN" sz="3600" b="0" i="0" kern="1200" dirty="0">
                          <a:solidFill>
                            <a:schemeClr val="bg1"/>
                          </a:solidFill>
                          <a:effectLst/>
                          <a:latin typeface="+mn-lt"/>
                          <a:ea typeface="+mn-ea"/>
                          <a:cs typeface="+mn-cs"/>
                        </a:rPr>
                        <a:t>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3899185"/>
                  </a:ext>
                </a:extLst>
              </a:tr>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kern="1200" dirty="0">
                          <a:solidFill>
                            <a:schemeClr val="bg1"/>
                          </a:solidFill>
                          <a:effectLst/>
                          <a:latin typeface="+mn-lt"/>
                          <a:ea typeface="+mn-ea"/>
                          <a:cs typeface="+mn-cs"/>
                        </a:rPr>
                        <a:t>T</a:t>
                      </a:r>
                      <a:r>
                        <a:rPr lang="vi-VN" sz="3600" b="0" i="0" kern="1200" dirty="0">
                          <a:solidFill>
                            <a:schemeClr val="bg1"/>
                          </a:solidFill>
                          <a:effectLst/>
                          <a:latin typeface="+mn-lt"/>
                          <a:ea typeface="+mn-ea"/>
                          <a:cs typeface="+mn-cs"/>
                        </a:rPr>
                        <a:t>ăng gia sản xuất</a:t>
                      </a:r>
                      <a:r>
                        <a:rPr lang="en-US" sz="3600" b="0" i="0" kern="1200" dirty="0">
                          <a:solidFill>
                            <a:schemeClr val="bg1"/>
                          </a:solidFill>
                          <a:effectLst/>
                          <a:latin typeface="+mn-lt"/>
                          <a:ea typeface="+mn-ea"/>
                          <a:cs typeface="+mn-cs"/>
                        </a:rPr>
                        <a:t>,</a:t>
                      </a:r>
                      <a:r>
                        <a:rPr lang="en-US" sz="3600" b="0" i="0" kern="1200" baseline="0" dirty="0">
                          <a:solidFill>
                            <a:schemeClr val="bg1"/>
                          </a:solidFill>
                          <a:effectLst/>
                          <a:latin typeface="+mn-lt"/>
                          <a:ea typeface="+mn-ea"/>
                          <a:cs typeface="+mn-cs"/>
                        </a:rPr>
                        <a:t> </a:t>
                      </a:r>
                      <a:r>
                        <a:rPr lang="vi-VN" sz="3600" b="0" i="0" kern="1200" dirty="0">
                          <a:solidFill>
                            <a:schemeClr val="bg1"/>
                          </a:solidFill>
                          <a:effectLst/>
                          <a:latin typeface="+mn-lt"/>
                          <a:ea typeface="+mn-ea"/>
                          <a:cs typeface="+mn-cs"/>
                        </a:rPr>
                        <a:t>mở rộng đồn điền</a:t>
                      </a:r>
                      <a:r>
                        <a:rPr lang="en-US" sz="3600" b="0" i="0" kern="1200" dirty="0">
                          <a:solidFill>
                            <a:schemeClr val="bg1"/>
                          </a:solidFill>
                          <a:effectLst/>
                          <a:latin typeface="+mn-lt"/>
                          <a:ea typeface="+mn-ea"/>
                          <a:cs typeface="+mn-cs"/>
                        </a:rPr>
                        <a:t>.</a:t>
                      </a:r>
                      <a:endParaRPr lang="vi-VN" sz="3600" b="0" i="0" kern="1200" dirty="0">
                        <a:solidFill>
                          <a:schemeClr val="bg1"/>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6402995"/>
                  </a:ext>
                </a:extLst>
              </a:tr>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r>
                        <a:rPr lang="vi-VN" sz="3600" b="0" i="0" kern="1200" dirty="0">
                          <a:solidFill>
                            <a:schemeClr val="bg1"/>
                          </a:solidFill>
                          <a:effectLst/>
                          <a:latin typeface="+mn-lt"/>
                          <a:ea typeface="+mn-ea"/>
                          <a:cs typeface="+mn-cs"/>
                        </a:rPr>
                        <a:t>Đắp </a:t>
                      </a:r>
                      <a:r>
                        <a:rPr lang="en-US" sz="3600" b="0" i="0" kern="1200" dirty="0" err="1">
                          <a:solidFill>
                            <a:schemeClr val="bg1"/>
                          </a:solidFill>
                          <a:effectLst/>
                          <a:latin typeface="+mn-lt"/>
                          <a:ea typeface="+mn-ea"/>
                          <a:cs typeface="+mn-cs"/>
                        </a:rPr>
                        <a:t>đê</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và</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bảo</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vệ</a:t>
                      </a:r>
                      <a:r>
                        <a:rPr lang="en-US" sz="3600" b="0" i="0" kern="1200" baseline="0" dirty="0">
                          <a:solidFill>
                            <a:schemeClr val="bg1"/>
                          </a:solidFill>
                          <a:effectLst/>
                          <a:latin typeface="+mn-lt"/>
                          <a:ea typeface="+mn-ea"/>
                          <a:cs typeface="+mn-cs"/>
                        </a:rPr>
                        <a:t> </a:t>
                      </a:r>
                      <a:r>
                        <a:rPr lang="vi-VN" sz="3600" b="0" i="0" kern="1200" dirty="0">
                          <a:solidFill>
                            <a:schemeClr val="bg1"/>
                          </a:solidFill>
                          <a:effectLst/>
                          <a:latin typeface="+mn-lt"/>
                          <a:ea typeface="+mn-ea"/>
                          <a:cs typeface="+mn-cs"/>
                        </a:rPr>
                        <a:t>đê điều</a:t>
                      </a:r>
                      <a:r>
                        <a:rPr lang="en-US" sz="3600" b="0" i="0" kern="1200" dirty="0">
                          <a:solidFill>
                            <a:schemeClr val="bg1"/>
                          </a:solidFill>
                          <a:effectLst/>
                          <a:latin typeface="+mn-lt"/>
                          <a:ea typeface="+mn-ea"/>
                          <a:cs typeface="+mn-cs"/>
                        </a:rPr>
                        <a:t>.</a:t>
                      </a:r>
                      <a:r>
                        <a:rPr lang="vi-VN" sz="3600" b="0" i="0" kern="1200" dirty="0">
                          <a:solidFill>
                            <a:schemeClr val="bg1"/>
                          </a:solidFill>
                          <a:effectLst/>
                          <a:latin typeface="+mn-lt"/>
                          <a:ea typeface="+mn-ea"/>
                          <a:cs typeface="+mn-cs"/>
                        </a:rPr>
                        <a:t>    </a:t>
                      </a:r>
                      <a:endParaRPr lang="en-US" sz="3600"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6484065"/>
                  </a:ext>
                </a:extLst>
              </a:tr>
              <a:tr h="909884">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r>
                        <a:rPr lang="en-US" sz="3600" dirty="0" err="1">
                          <a:solidFill>
                            <a:schemeClr val="bg1"/>
                          </a:solidFill>
                        </a:rPr>
                        <a:t>Xóa</a:t>
                      </a:r>
                      <a:r>
                        <a:rPr lang="en-US" sz="3600" baseline="0" dirty="0">
                          <a:solidFill>
                            <a:schemeClr val="bg1"/>
                          </a:solidFill>
                        </a:rPr>
                        <a:t> </a:t>
                      </a:r>
                      <a:r>
                        <a:rPr lang="en-US" sz="3600" baseline="0" dirty="0" err="1">
                          <a:solidFill>
                            <a:schemeClr val="bg1"/>
                          </a:solidFill>
                        </a:rPr>
                        <a:t>bỏ</a:t>
                      </a:r>
                      <a:r>
                        <a:rPr lang="en-US" sz="3600" baseline="0" dirty="0">
                          <a:solidFill>
                            <a:schemeClr val="bg1"/>
                          </a:solidFill>
                        </a:rPr>
                        <a:t> </a:t>
                      </a:r>
                      <a:r>
                        <a:rPr lang="en-US" sz="3600" baseline="0" dirty="0" err="1">
                          <a:solidFill>
                            <a:schemeClr val="bg1"/>
                          </a:solidFill>
                        </a:rPr>
                        <a:t>một</a:t>
                      </a:r>
                      <a:r>
                        <a:rPr lang="en-US" sz="3600" baseline="0" dirty="0">
                          <a:solidFill>
                            <a:schemeClr val="bg1"/>
                          </a:solidFill>
                        </a:rPr>
                        <a:t> </a:t>
                      </a:r>
                      <a:r>
                        <a:rPr lang="en-US" sz="3600" baseline="0" dirty="0" err="1">
                          <a:solidFill>
                            <a:schemeClr val="bg1"/>
                          </a:solidFill>
                        </a:rPr>
                        <a:t>số</a:t>
                      </a:r>
                      <a:r>
                        <a:rPr lang="en-US" sz="3600" baseline="0" dirty="0">
                          <a:solidFill>
                            <a:schemeClr val="bg1"/>
                          </a:solidFill>
                        </a:rPr>
                        <a:t> </a:t>
                      </a:r>
                      <a:r>
                        <a:rPr lang="en-US" sz="3600" baseline="0" dirty="0" err="1">
                          <a:solidFill>
                            <a:schemeClr val="bg1"/>
                          </a:solidFill>
                        </a:rPr>
                        <a:t>chức</a:t>
                      </a:r>
                      <a:r>
                        <a:rPr lang="en-US" sz="3600" baseline="0" dirty="0">
                          <a:solidFill>
                            <a:schemeClr val="bg1"/>
                          </a:solidFill>
                        </a:rPr>
                        <a:t> </a:t>
                      </a:r>
                      <a:r>
                        <a:rPr lang="en-US" sz="3600" baseline="0" dirty="0" err="1">
                          <a:solidFill>
                            <a:schemeClr val="bg1"/>
                          </a:solidFill>
                        </a:rPr>
                        <a:t>quan</a:t>
                      </a:r>
                      <a:r>
                        <a:rPr lang="en-US" sz="3600" baseline="0" dirty="0">
                          <a:solidFill>
                            <a:schemeClr val="bg1"/>
                          </a:solidFill>
                        </a:rPr>
                        <a:t>. </a:t>
                      </a:r>
                      <a:endParaRPr lang="en-US" sz="3600"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66972920"/>
                  </a:ext>
                </a:extLst>
              </a:tr>
            </a:tbl>
          </a:graphicData>
        </a:graphic>
      </p:graphicFrame>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8" y="2086734"/>
            <a:ext cx="1370693" cy="948645"/>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7" y="2985784"/>
            <a:ext cx="1370693" cy="948645"/>
          </a:xfrm>
          <a:prstGeom prst="rect">
            <a:avLst/>
          </a:prstGeom>
        </p:spPr>
      </p:pic>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7" y="3929663"/>
            <a:ext cx="1370693" cy="948645"/>
          </a:xfrm>
          <a:prstGeom prst="rect">
            <a:avLst/>
          </a:prstGeom>
        </p:spPr>
      </p:pic>
      <p:pic>
        <p:nvPicPr>
          <p:cNvPr id="6" name="Picture 5"/>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1912462" y="5038932"/>
            <a:ext cx="653456" cy="649100"/>
          </a:xfrm>
          <a:prstGeom prst="rect">
            <a:avLst/>
          </a:prstGeom>
        </p:spPr>
      </p:pic>
      <p:pic>
        <p:nvPicPr>
          <p:cNvPr id="33" name="图片 2" descr="46442ac69ea677f54d2e9339c5d383d3"/>
          <p:cNvPicPr>
            <a:picLocks noChangeAspect="1"/>
          </p:cNvPicPr>
          <p:nvPr/>
        </p:nvPicPr>
        <p:blipFill>
          <a:blip r:embed="rId10"/>
          <a:stretch>
            <a:fillRect/>
          </a:stretch>
        </p:blipFill>
        <p:spPr>
          <a:xfrm>
            <a:off x="9167149" y="3879678"/>
            <a:ext cx="2773597" cy="2773597"/>
          </a:xfrm>
          <a:prstGeom prst="rect">
            <a:avLst/>
          </a:prstGeom>
        </p:spPr>
      </p:pic>
      <p:pic>
        <p:nvPicPr>
          <p:cNvPr id="8"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3" y="101123"/>
            <a:ext cx="487363" cy="487363"/>
          </a:xfrm>
          <a:prstGeom prst="rect">
            <a:avLst/>
          </a:prstGeom>
        </p:spPr>
      </p:pic>
      <p:pic>
        <p:nvPicPr>
          <p:cNvPr id="3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4" y="680952"/>
            <a:ext cx="487363" cy="487363"/>
          </a:xfrm>
          <a:prstGeom prst="rect">
            <a:avLst/>
          </a:prstGeom>
        </p:spPr>
      </p:pic>
      <p:pic>
        <p:nvPicPr>
          <p:cNvPr id="35"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5" y="1260781"/>
            <a:ext cx="487363" cy="487363"/>
          </a:xfrm>
          <a:prstGeom prst="rect">
            <a:avLst/>
          </a:prstGeom>
        </p:spPr>
      </p:pic>
      <p:pic>
        <p:nvPicPr>
          <p:cNvPr id="9" name="Am-thanh-that-vong-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502916" y="1823746"/>
            <a:ext cx="487363" cy="487363"/>
          </a:xfrm>
          <a:prstGeom prst="rect">
            <a:avLst/>
          </a:prstGeom>
        </p:spPr>
      </p:pic>
    </p:spTree>
    <p:custDataLst>
      <p:tags r:id="rId1"/>
    </p:custDataLst>
    <p:extLst>
      <p:ext uri="{BB962C8B-B14F-4D97-AF65-F5344CB8AC3E}">
        <p14:creationId xmlns:p14="http://schemas.microsoft.com/office/powerpoint/2010/main" val="3056490570"/>
      </p:ext>
    </p:extLst>
  </p:cSld>
  <p:clrMapOvr>
    <a:masterClrMapping/>
  </p:clrMapOvr>
  <mc:AlternateContent xmlns:mc="http://schemas.openxmlformats.org/markup-compatibility/2006" xmlns:p14="http://schemas.microsoft.com/office/powerpoint/2010/main">
    <mc:Choice Requires="p14">
      <p:transition spd="slow" p14:dur="1500" advTm="82989">
        <p:random/>
      </p:transition>
    </mc:Choice>
    <mc:Fallback xmlns="">
      <p:transition spd="slow" advTm="8298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1000" fill="hold"/>
                                        <p:tgtEl>
                                          <p:spTgt spid="33"/>
                                        </p:tgtEl>
                                        <p:attrNameLst>
                                          <p:attrName>ppt_w</p:attrName>
                                        </p:attrNameLst>
                                      </p:cBhvr>
                                      <p:tavLst>
                                        <p:tav tm="0">
                                          <p:val>
                                            <p:fltVal val="0"/>
                                          </p:val>
                                        </p:tav>
                                        <p:tav tm="100000">
                                          <p:val>
                                            <p:strVal val="#ppt_w"/>
                                          </p:val>
                                        </p:tav>
                                      </p:tavLst>
                                    </p:anim>
                                    <p:anim calcmode="lin" valueType="num">
                                      <p:cBhvr>
                                        <p:cTn id="11" dur="1000" fill="hold"/>
                                        <p:tgtEl>
                                          <p:spTgt spid="33"/>
                                        </p:tgtEl>
                                        <p:attrNameLst>
                                          <p:attrName>ppt_h</p:attrName>
                                        </p:attrNameLst>
                                      </p:cBhvr>
                                      <p:tavLst>
                                        <p:tav tm="0">
                                          <p:val>
                                            <p:fltVal val="0"/>
                                          </p:val>
                                        </p:tav>
                                        <p:tav tm="100000">
                                          <p:val>
                                            <p:strVal val="#ppt_h"/>
                                          </p:val>
                                        </p:tav>
                                      </p:tavLst>
                                    </p:anim>
                                    <p:anim calcmode="lin" valueType="num">
                                      <p:cBhvr>
                                        <p:cTn id="12" dur="1000" fill="hold"/>
                                        <p:tgtEl>
                                          <p:spTgt spid="33"/>
                                        </p:tgtEl>
                                        <p:attrNameLst>
                                          <p:attrName>style.rotation</p:attrName>
                                        </p:attrNameLst>
                                      </p:cBhvr>
                                      <p:tavLst>
                                        <p:tav tm="0">
                                          <p:val>
                                            <p:fltVal val="90"/>
                                          </p:val>
                                        </p:tav>
                                        <p:tav tm="100000">
                                          <p:val>
                                            <p:fltVal val="0"/>
                                          </p:val>
                                        </p:tav>
                                      </p:tavLst>
                                    </p:anim>
                                    <p:animEffect transition="in" filter="fade">
                                      <p:cBhvr>
                                        <p:cTn id="13" dur="1000"/>
                                        <p:tgtEl>
                                          <p:spTgt spid="3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1000"/>
                                        <p:tgtEl>
                                          <p:spTgt spid="23"/>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Effect transition="in" filter="fade">
                                      <p:cBhvr>
                                        <p:cTn id="28" dur="1000"/>
                                        <p:tgtEl>
                                          <p:spTgt spid="5"/>
                                        </p:tgtEl>
                                      </p:cBhvr>
                                    </p:animEffect>
                                  </p:childTnLst>
                                </p:cTn>
                              </p:par>
                              <p:par>
                                <p:cTn id="29" presetID="1" presetClass="mediacall" presetSubtype="0" fill="hold" nodeType="withEffect">
                                  <p:stCondLst>
                                    <p:cond delay="0"/>
                                  </p:stCondLst>
                                  <p:childTnLst>
                                    <p:cmd type="call" cmd="playFrom(0.0)">
                                      <p:cBhvr>
                                        <p:cTn id="30" dur="4414"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Effect transition="in" filter="fade">
                                      <p:cBhvr>
                                        <p:cTn id="37" dur="1000"/>
                                        <p:tgtEl>
                                          <p:spTgt spid="20"/>
                                        </p:tgtEl>
                                      </p:cBhvr>
                                    </p:animEffect>
                                  </p:childTnLst>
                                </p:cTn>
                              </p:par>
                              <p:par>
                                <p:cTn id="38" presetID="1" presetClass="mediacall" presetSubtype="0" fill="hold" nodeType="withEffect">
                                  <p:stCondLst>
                                    <p:cond delay="0"/>
                                  </p:stCondLst>
                                  <p:childTnLst>
                                    <p:cmd type="call" cmd="playFrom(0.0)">
                                      <p:cBhvr>
                                        <p:cTn id="39" dur="4414" fill="hold"/>
                                        <p:tgtEl>
                                          <p:spTgt spid="34"/>
                                        </p:tgtEl>
                                      </p:cBhvr>
                                    </p:cmd>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fltVal val="0"/>
                                          </p:val>
                                        </p:tav>
                                        <p:tav tm="100000">
                                          <p:val>
                                            <p:strVal val="#ppt_w"/>
                                          </p:val>
                                        </p:tav>
                                      </p:tavLst>
                                    </p:anim>
                                    <p:anim calcmode="lin" valueType="num">
                                      <p:cBhvr>
                                        <p:cTn id="45" dur="1000" fill="hold"/>
                                        <p:tgtEl>
                                          <p:spTgt spid="21"/>
                                        </p:tgtEl>
                                        <p:attrNameLst>
                                          <p:attrName>ppt_h</p:attrName>
                                        </p:attrNameLst>
                                      </p:cBhvr>
                                      <p:tavLst>
                                        <p:tav tm="0">
                                          <p:val>
                                            <p:fltVal val="0"/>
                                          </p:val>
                                        </p:tav>
                                        <p:tav tm="100000">
                                          <p:val>
                                            <p:strVal val="#ppt_h"/>
                                          </p:val>
                                        </p:tav>
                                      </p:tavLst>
                                    </p:anim>
                                    <p:animEffect transition="in" filter="fade">
                                      <p:cBhvr>
                                        <p:cTn id="46" dur="1000"/>
                                        <p:tgtEl>
                                          <p:spTgt spid="21"/>
                                        </p:tgtEl>
                                      </p:cBhvr>
                                    </p:animEffect>
                                  </p:childTnLst>
                                </p:cTn>
                              </p:par>
                              <p:par>
                                <p:cTn id="47" presetID="1" presetClass="mediacall" presetSubtype="0" fill="hold" nodeType="withEffect">
                                  <p:stCondLst>
                                    <p:cond delay="0"/>
                                  </p:stCondLst>
                                  <p:childTnLst>
                                    <p:cmd type="call" cmd="playFrom(0.0)">
                                      <p:cBhvr>
                                        <p:cTn id="48" dur="4414" fill="hold"/>
                                        <p:tgtEl>
                                          <p:spTgt spid="35"/>
                                        </p:tgtEl>
                                      </p:cBhvr>
                                    </p:cmd>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1000" fill="hold"/>
                                        <p:tgtEl>
                                          <p:spTgt spid="6"/>
                                        </p:tgtEl>
                                        <p:attrNameLst>
                                          <p:attrName>ppt_w</p:attrName>
                                        </p:attrNameLst>
                                      </p:cBhvr>
                                      <p:tavLst>
                                        <p:tav tm="0">
                                          <p:val>
                                            <p:fltVal val="0"/>
                                          </p:val>
                                        </p:tav>
                                        <p:tav tm="100000">
                                          <p:val>
                                            <p:strVal val="#ppt_w"/>
                                          </p:val>
                                        </p:tav>
                                      </p:tavLst>
                                    </p:anim>
                                    <p:anim calcmode="lin" valueType="num">
                                      <p:cBhvr>
                                        <p:cTn id="54" dur="1000" fill="hold"/>
                                        <p:tgtEl>
                                          <p:spTgt spid="6"/>
                                        </p:tgtEl>
                                        <p:attrNameLst>
                                          <p:attrName>ppt_h</p:attrName>
                                        </p:attrNameLst>
                                      </p:cBhvr>
                                      <p:tavLst>
                                        <p:tav tm="0">
                                          <p:val>
                                            <p:fltVal val="0"/>
                                          </p:val>
                                        </p:tav>
                                        <p:tav tm="100000">
                                          <p:val>
                                            <p:strVal val="#ppt_h"/>
                                          </p:val>
                                        </p:tav>
                                      </p:tavLst>
                                    </p:anim>
                                    <p:animEffect transition="in" filter="fade">
                                      <p:cBhvr>
                                        <p:cTn id="55" dur="1000"/>
                                        <p:tgtEl>
                                          <p:spTgt spid="6"/>
                                        </p:tgtEl>
                                      </p:cBhvr>
                                    </p:animEffect>
                                  </p:childTnLst>
                                </p:cTn>
                              </p:par>
                              <p:par>
                                <p:cTn id="56" presetID="1" presetClass="mediacall" presetSubtype="0" fill="hold" nodeType="withEffect">
                                  <p:stCondLst>
                                    <p:cond delay="0"/>
                                  </p:stCondLst>
                                  <p:childTnLst>
                                    <p:cmd type="call" cmd="playFrom(0.0)">
                                      <p:cBhvr>
                                        <p:cTn id="57" dur="69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8"/>
                </p:tgtEl>
              </p:cMediaNode>
            </p:audio>
            <p:audio>
              <p:cMediaNode vol="80000">
                <p:cTn id="59" fill="hold" display="0">
                  <p:stCondLst>
                    <p:cond delay="indefinite"/>
                  </p:stCondLst>
                  <p:endCondLst>
                    <p:cond evt="onStopAudio" delay="0">
                      <p:tgtEl>
                        <p:sldTgt/>
                      </p:tgtEl>
                    </p:cond>
                  </p:endCondLst>
                </p:cTn>
                <p:tgtEl>
                  <p:spTgt spid="34"/>
                </p:tgtEl>
              </p:cMediaNode>
            </p:audio>
            <p:audio>
              <p:cMediaNode vol="80000">
                <p:cTn id="60" fill="hold" display="0">
                  <p:stCondLst>
                    <p:cond delay="indefinite"/>
                  </p:stCondLst>
                  <p:endCondLst>
                    <p:cond evt="onStopAudio" delay="0">
                      <p:tgtEl>
                        <p:sldTgt/>
                      </p:tgtEl>
                    </p:cond>
                  </p:endCondLst>
                </p:cTn>
                <p:tgtEl>
                  <p:spTgt spid="35"/>
                </p:tgtEl>
              </p:cMediaNode>
            </p:audio>
            <p:audio>
              <p:cMediaNode vol="80000">
                <p:cTn id="61" fill="hold" display="0">
                  <p:stCondLst>
                    <p:cond delay="indefinite"/>
                  </p:stCondLst>
                  <p:endCondLst>
                    <p:cond evt="onStopAudio" delay="0">
                      <p:tgtEl>
                        <p:sldTgt/>
                      </p:tgtEl>
                    </p:cond>
                  </p:endCondLst>
                </p:cTn>
                <p:tgtEl>
                  <p:spTgt spid="9"/>
                </p:tgtEl>
              </p:cMediaNode>
            </p:audio>
          </p:childTnLst>
        </p:cTn>
      </p:par>
    </p:tnLst>
    <p:bldLst>
      <p:bldP spid="2" grpId="0" animBg="1"/>
      <p:bldP spid="23" grpId="0"/>
    </p:bldLst>
  </p:timing>
  <p:extLst>
    <p:ext uri="{E180D4A7-C9FB-4DFB-919C-405C955672EB}">
      <p14:showEvtLst xmlns:p14="http://schemas.microsoft.com/office/powerpoint/2010/main">
        <p14:playEvt time="19154" objId="8"/>
        <p14:stopEvt time="23571" objId="8"/>
        <p14:playEvt time="31468" objId="34"/>
        <p14:stopEvt time="35922" objId="34"/>
        <p14:playEvt time="44567" objId="35"/>
        <p14:stopEvt time="49017" objId="35"/>
        <p14:playEvt time="57041" objId="9"/>
        <p14:stopEvt time="64054" objId="9"/>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745448" y="524747"/>
            <a:ext cx="7129447" cy="840230"/>
          </a:xfrm>
          <a:prstGeom prst="rect">
            <a:avLst/>
          </a:prstGeom>
          <a:noFill/>
        </p:spPr>
        <p:txBody>
          <a:bodyPr wrap="square" rtlCol="0">
            <a:spAutoFit/>
          </a:bodyPr>
          <a:lstStyle/>
          <a:p>
            <a:pPr>
              <a:lnSpc>
                <a:spcPct val="90000"/>
              </a:lnSpc>
            </a:pPr>
            <a:r>
              <a:rPr lang="en-US" altLang="zh-CN" sz="5400" b="1" dirty="0" err="1">
                <a:solidFill>
                  <a:srgbClr val="A9E4D7"/>
                </a:solidFill>
                <a:latin typeface="UTM French Vanilla" panose="02040603050506020204" pitchFamily="18" charset="0"/>
                <a:ea typeface="字魂56号-洪亮毛笔隶书简体" panose="00000500000000000000" charset="-122"/>
              </a:rPr>
              <a:t>Điều</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chúng</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mình</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chưa</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biết</a:t>
            </a:r>
            <a:r>
              <a:rPr lang="en-US" altLang="zh-CN" sz="5400" b="1" dirty="0">
                <a:solidFill>
                  <a:srgbClr val="A9E4D7"/>
                </a:solidFill>
                <a:latin typeface="UTM French Vanilla" panose="02040603050506020204" pitchFamily="18" charset="0"/>
                <a:ea typeface="字魂56号-洪亮毛笔隶书简体" panose="00000500000000000000" charset="-122"/>
              </a:rPr>
              <a:t>?</a:t>
            </a:r>
            <a:endParaRPr lang="zh-CN" altLang="en-US" sz="54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67515" y="1410216"/>
            <a:ext cx="11056969" cy="1815882"/>
          </a:xfrm>
          <a:prstGeom prst="rect">
            <a:avLst/>
          </a:prstGeom>
        </p:spPr>
        <p:txBody>
          <a:bodyPr wrap="square">
            <a:spAutoFit/>
          </a:bodyPr>
          <a:lstStyle/>
          <a:p>
            <a:pPr algn="just"/>
            <a:r>
              <a:rPr lang="en-US" sz="2800" dirty="0">
                <a:solidFill>
                  <a:schemeClr val="bg1"/>
                </a:solidFill>
              </a:rPr>
              <a:t>	</a:t>
            </a:r>
            <a:r>
              <a:rPr lang="vi-VN" sz="2800" dirty="0">
                <a:solidFill>
                  <a:schemeClr val="bg1"/>
                </a:solidFill>
              </a:rPr>
              <a:t>Nhà Trần từ khi mới nắm quyền đã </a:t>
            </a:r>
            <a:r>
              <a:rPr lang="vi-VN" sz="2800" b="1" dirty="0">
                <a:solidFill>
                  <a:srgbClr val="FFFF00"/>
                </a:solidFill>
              </a:rPr>
              <a:t>nhanh chóng phục hồi sản xuất nông nghiệp, mở rộng thêm diện tích canh tác.</a:t>
            </a:r>
            <a:r>
              <a:rPr lang="vi-VN" sz="2800" dirty="0">
                <a:solidFill>
                  <a:srgbClr val="FFFF00"/>
                </a:solidFill>
              </a:rPr>
              <a:t> </a:t>
            </a:r>
            <a:r>
              <a:rPr lang="vi-VN" sz="2800" dirty="0">
                <a:solidFill>
                  <a:schemeClr val="bg1"/>
                </a:solidFill>
              </a:rPr>
              <a:t>Triều đình áp dụng nhiều biện pháp khuyến khích nông nghiệp, </a:t>
            </a:r>
            <a:r>
              <a:rPr lang="vi-VN" sz="2800" b="1" dirty="0">
                <a:solidFill>
                  <a:srgbClr val="FFFF00"/>
                </a:solidFill>
              </a:rPr>
              <a:t>trong đó có làm thủy lợi cho cả nước.</a:t>
            </a:r>
          </a:p>
        </p:txBody>
      </p:sp>
      <p:sp>
        <p:nvSpPr>
          <p:cNvPr id="16" name="Rectangle 15"/>
          <p:cNvSpPr/>
          <p:nvPr/>
        </p:nvSpPr>
        <p:spPr>
          <a:xfrm>
            <a:off x="596966" y="3291292"/>
            <a:ext cx="11027518" cy="2677656"/>
          </a:xfrm>
          <a:prstGeom prst="rect">
            <a:avLst/>
          </a:prstGeom>
        </p:spPr>
        <p:txBody>
          <a:bodyPr wrap="square">
            <a:spAutoFit/>
          </a:bodyPr>
          <a:lstStyle/>
          <a:p>
            <a:pPr algn="just"/>
            <a:r>
              <a:rPr lang="en-US" sz="2800" dirty="0">
                <a:solidFill>
                  <a:schemeClr val="bg1"/>
                </a:solidFill>
              </a:rPr>
              <a:t>	</a:t>
            </a:r>
            <a:r>
              <a:rPr lang="vi-VN" sz="2800" dirty="0">
                <a:solidFill>
                  <a:schemeClr val="bg1"/>
                </a:solidFill>
              </a:rPr>
              <a:t>Đê được nhà Lý quan tâm đắp nhưng chưa có quy hoạch quy mô, nhiều lần nước vẫn tràn vào kinh thành. Năm 1238 và 1243, nước lại tràn vào cung điện. </a:t>
            </a:r>
            <a:r>
              <a:rPr lang="vi-VN" sz="2800" b="1" dirty="0">
                <a:solidFill>
                  <a:srgbClr val="FFFF00"/>
                </a:solidFill>
              </a:rPr>
              <a:t>Năm 1248, Trần Thái Tông lập ra cơ quan Hà đê, </a:t>
            </a:r>
            <a:r>
              <a:rPr lang="vi-VN" sz="2800" dirty="0">
                <a:solidFill>
                  <a:schemeClr val="bg1"/>
                </a:solidFill>
              </a:rPr>
              <a:t>có chánh sứ, phó sứ phụ trách đê điều tại các lộ phủ. Việc đắp đê </a:t>
            </a:r>
            <a:r>
              <a:rPr lang="vi-VN" sz="2800" b="1" dirty="0">
                <a:solidFill>
                  <a:srgbClr val="FFFF00"/>
                </a:solidFill>
              </a:rPr>
              <a:t>thực hiện suốt từ đầu nguồn cho tới bờ biển</a:t>
            </a:r>
            <a:r>
              <a:rPr lang="vi-VN" sz="2800" dirty="0">
                <a:solidFill>
                  <a:schemeClr val="bg1"/>
                </a:solidFill>
              </a:rPr>
              <a:t> để ngăn nước lũ tràn ngập, gọi là đắp đê quai vạc.</a:t>
            </a:r>
            <a:endParaRPr lang="en-US" sz="2800" dirty="0">
              <a:solidFill>
                <a:schemeClr val="bg1"/>
              </a:solidFill>
            </a:endParaRPr>
          </a:p>
        </p:txBody>
      </p:sp>
      <p:pic>
        <p:nvPicPr>
          <p:cNvPr id="23" name="Picture 22"/>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587150" y="440771"/>
            <a:ext cx="1158298" cy="1150576"/>
          </a:xfrm>
          <a:prstGeom prst="rect">
            <a:avLst/>
          </a:prstGeom>
        </p:spPr>
      </p:pic>
      <p:pic>
        <p:nvPicPr>
          <p:cNvPr id="25" name="Picture 24"/>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9426910" y="478652"/>
            <a:ext cx="1158298" cy="1150576"/>
          </a:xfrm>
          <a:prstGeom prst="rect">
            <a:avLst/>
          </a:prstGeom>
        </p:spPr>
      </p:pic>
      <p:pic>
        <p:nvPicPr>
          <p:cNvPr id="26" name="Picture 25"/>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0494995" y="645835"/>
            <a:ext cx="581858" cy="577979"/>
          </a:xfrm>
          <a:prstGeom prst="rect">
            <a:avLst/>
          </a:prstGeom>
        </p:spPr>
      </p:pic>
      <p:pic>
        <p:nvPicPr>
          <p:cNvPr id="27" name="Picture 26"/>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095505" y="636504"/>
            <a:ext cx="581858" cy="57797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59681">
        <p:random/>
      </p:transition>
    </mc:Choice>
    <mc:Fallback xmlns="">
      <p:transition spd="slow" advTm="5968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0-#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8"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22"/>
          <p:cNvGrpSpPr/>
          <p:nvPr/>
        </p:nvGrpSpPr>
        <p:grpSpPr>
          <a:xfrm>
            <a:off x="9949086" y="808667"/>
            <a:ext cx="1658060" cy="664090"/>
            <a:chOff x="13099" y="3505"/>
            <a:chExt cx="2721" cy="762"/>
          </a:xfrm>
        </p:grpSpPr>
        <p:sp>
          <p:nvSpPr>
            <p:cNvPr id="47" name="圆角矩形 23"/>
            <p:cNvSpPr/>
            <p:nvPr/>
          </p:nvSpPr>
          <p:spPr>
            <a:xfrm>
              <a:off x="13099" y="3505"/>
              <a:ext cx="2721" cy="762"/>
            </a:xfrm>
            <a:prstGeom prst="roundRect">
              <a:avLst>
                <a:gd name="adj" fmla="val 50000"/>
              </a:avLst>
            </a:prstGeom>
            <a:noFill/>
            <a:ln w="31750">
              <a:solidFill>
                <a:srgbClr val="A9E4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a:p>
          </p:txBody>
        </p:sp>
        <p:sp>
          <p:nvSpPr>
            <p:cNvPr id="48" name="文本框 54"/>
            <p:cNvSpPr txBox="1"/>
            <p:nvPr/>
          </p:nvSpPr>
          <p:spPr>
            <a:xfrm>
              <a:off x="13182" y="3512"/>
              <a:ext cx="2554" cy="742"/>
            </a:xfrm>
            <a:prstGeom prst="rect">
              <a:avLst/>
            </a:prstGeom>
            <a:noFill/>
          </p:spPr>
          <p:txBody>
            <a:bodyPr wrap="square" rtlCol="0">
              <a:spAutoFit/>
            </a:bodyPr>
            <a:lstStyle/>
            <a:p>
              <a:pPr algn="ctr"/>
              <a:r>
                <a:rPr lang="en-US" altLang="zh-CN" sz="3600" b="1" dirty="0" err="1">
                  <a:solidFill>
                    <a:srgbClr val="A9E4D7"/>
                  </a:solidFill>
                  <a:latin typeface="UTM Iron Gothic" panose="02040603050506020204" pitchFamily="18" charset="0"/>
                  <a:ea typeface="字魂59号-创粗黑" panose="00000500000000000000" charset="-122"/>
                </a:rPr>
                <a:t>Lịch</a:t>
              </a:r>
              <a:r>
                <a:rPr lang="en-US" altLang="zh-CN" sz="3600" b="1" dirty="0">
                  <a:solidFill>
                    <a:srgbClr val="A9E4D7"/>
                  </a:solidFill>
                  <a:latin typeface="UTM Iron Gothic" panose="02040603050506020204" pitchFamily="18" charset="0"/>
                  <a:ea typeface="字魂59号-创粗黑" panose="00000500000000000000" charset="-122"/>
                </a:rPr>
                <a:t> </a:t>
              </a:r>
              <a:r>
                <a:rPr lang="en-US" altLang="zh-CN" sz="3600" b="1" dirty="0" err="1">
                  <a:solidFill>
                    <a:srgbClr val="A9E4D7"/>
                  </a:solidFill>
                  <a:latin typeface="UTM Iron Gothic" panose="02040603050506020204" pitchFamily="18" charset="0"/>
                  <a:ea typeface="字魂59号-创粗黑" panose="00000500000000000000" charset="-122"/>
                </a:rPr>
                <a:t>sử</a:t>
              </a:r>
              <a:endParaRPr lang="en-US" altLang="zh-CN" sz="3600" b="1" dirty="0">
                <a:solidFill>
                  <a:srgbClr val="A9E4D7"/>
                </a:solidFill>
                <a:latin typeface="UTM Iron Gothic" panose="02040603050506020204" pitchFamily="18" charset="0"/>
                <a:ea typeface="字魂59号-创粗黑" panose="00000500000000000000" charset="-122"/>
              </a:endParaRPr>
            </a:p>
          </p:txBody>
        </p:sp>
      </p:grpSp>
      <p:sp>
        <p:nvSpPr>
          <p:cNvPr id="49" name="矩形 23"/>
          <p:cNvSpPr/>
          <p:nvPr/>
        </p:nvSpPr>
        <p:spPr>
          <a:xfrm>
            <a:off x="6518395" y="916240"/>
            <a:ext cx="3123904" cy="1200329"/>
          </a:xfrm>
          <a:prstGeom prst="rect">
            <a:avLst/>
          </a:prstGeom>
        </p:spPr>
        <p:txBody>
          <a:bodyPr wrap="square">
            <a:spAutoFit/>
          </a:bodyPr>
          <a:lstStyle/>
          <a:p>
            <a:pPr algn="l">
              <a:defRPr/>
            </a:pPr>
            <a:r>
              <a:rPr lang="en-US" altLang="zh-CN" sz="7200"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NHÀ</a:t>
            </a:r>
            <a:endParaRPr lang="zh-CN" altLang="en-US" sz="7200"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
        <p:nvSpPr>
          <p:cNvPr id="50" name="矩形 23"/>
          <p:cNvSpPr/>
          <p:nvPr/>
        </p:nvSpPr>
        <p:spPr>
          <a:xfrm>
            <a:off x="6483687" y="1480259"/>
            <a:ext cx="6164281" cy="2092881"/>
          </a:xfrm>
          <a:prstGeom prst="rect">
            <a:avLst/>
          </a:prstGeom>
        </p:spPr>
        <p:txBody>
          <a:bodyPr wrap="square">
            <a:spAutoFit/>
          </a:bodyPr>
          <a:lstStyle/>
          <a:p>
            <a:pPr algn="l">
              <a:defRPr/>
            </a:pPr>
            <a:r>
              <a:rPr lang="en-US" altLang="zh-CN" sz="12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TRẦN</a:t>
            </a:r>
            <a:endParaRPr lang="zh-CN" altLang="en-US" sz="12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
        <p:nvSpPr>
          <p:cNvPr id="52" name="矩形 23"/>
          <p:cNvSpPr/>
          <p:nvPr/>
        </p:nvSpPr>
        <p:spPr>
          <a:xfrm>
            <a:off x="8080347" y="2949823"/>
            <a:ext cx="4938211" cy="1569660"/>
          </a:xfrm>
          <a:prstGeom prst="rect">
            <a:avLst/>
          </a:prstGeom>
        </p:spPr>
        <p:txBody>
          <a:bodyPr wrap="square">
            <a:spAutoFit/>
          </a:bodyPr>
          <a:lstStyle/>
          <a:p>
            <a:pPr algn="l">
              <a:defRPr/>
            </a:pP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việc</a:t>
            </a:r>
            <a:r>
              <a:rPr lang="en-US" altLang="zh-CN"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 </a:t>
            </a: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đắp</a:t>
            </a:r>
            <a:r>
              <a:rPr lang="en-US" altLang="zh-CN"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 </a:t>
            </a: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đê</a:t>
            </a:r>
            <a:endParaRPr lang="zh-CN" altLang="en-US"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endParaRPr>
          </a:p>
        </p:txBody>
      </p:sp>
      <p:sp>
        <p:nvSpPr>
          <p:cNvPr id="53" name="矩形 23"/>
          <p:cNvSpPr/>
          <p:nvPr/>
        </p:nvSpPr>
        <p:spPr>
          <a:xfrm>
            <a:off x="7193167" y="2471395"/>
            <a:ext cx="1341548" cy="1446550"/>
          </a:xfrm>
          <a:prstGeom prst="rect">
            <a:avLst/>
          </a:prstGeom>
        </p:spPr>
        <p:txBody>
          <a:bodyPr wrap="square">
            <a:spAutoFit/>
          </a:bodyPr>
          <a:lstStyle/>
          <a:p>
            <a:pPr algn="l">
              <a:defRPr/>
            </a:pPr>
            <a:r>
              <a:rPr lang="en-US" altLang="zh-CN" sz="8800" kern="100" dirty="0" err="1">
                <a:solidFill>
                  <a:srgbClr val="A9E4D7"/>
                </a:solidFill>
                <a:latin typeface="UTM French Vanilla" panose="02040603050506020204" pitchFamily="18" charset="0"/>
                <a:ea typeface="字魂56号-洪亮毛笔隶书简体" panose="00000500000000000000" charset="-122"/>
                <a:cs typeface="Times New Roman" panose="02020603050405020304" pitchFamily="18" charset="0"/>
              </a:rPr>
              <a:t>và</a:t>
            </a:r>
            <a:endParaRPr lang="zh-CN" altLang="en-US" sz="8800" kern="100" dirty="0">
              <a:solidFill>
                <a:srgbClr val="A9E4D7"/>
              </a:solidFill>
              <a:latin typeface="UTM French Vanilla" panose="02040603050506020204" pitchFamily="18" charset="0"/>
              <a:ea typeface="字魂56号-洪亮毛笔隶书简体" panose="00000500000000000000" charset="-122"/>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31" y="-65029"/>
            <a:ext cx="13119694" cy="7445829"/>
          </a:xfrm>
          <a:prstGeom prst="rect">
            <a:avLst/>
          </a:prstGeom>
        </p:spPr>
      </p:pic>
    </p:spTree>
    <p:custDataLst>
      <p:tags r:id="rId1"/>
    </p:custDataLst>
    <p:extLst>
      <p:ext uri="{BB962C8B-B14F-4D97-AF65-F5344CB8AC3E}">
        <p14:creationId xmlns:p14="http://schemas.microsoft.com/office/powerpoint/2010/main" val="1861532325"/>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000" fill="hold"/>
                                        <p:tgtEl>
                                          <p:spTgt spid="46"/>
                                        </p:tgtEl>
                                        <p:attrNameLst>
                                          <p:attrName>ppt_w</p:attrName>
                                        </p:attrNameLst>
                                      </p:cBhvr>
                                      <p:tavLst>
                                        <p:tav tm="0">
                                          <p:val>
                                            <p:fltVal val="0"/>
                                          </p:val>
                                        </p:tav>
                                        <p:tav tm="100000">
                                          <p:val>
                                            <p:strVal val="#ppt_w"/>
                                          </p:val>
                                        </p:tav>
                                      </p:tavLst>
                                    </p:anim>
                                    <p:anim calcmode="lin" valueType="num">
                                      <p:cBhvr>
                                        <p:cTn id="16" dur="1000" fill="hold"/>
                                        <p:tgtEl>
                                          <p:spTgt spid="46"/>
                                        </p:tgtEl>
                                        <p:attrNameLst>
                                          <p:attrName>ppt_h</p:attrName>
                                        </p:attrNameLst>
                                      </p:cBhvr>
                                      <p:tavLst>
                                        <p:tav tm="0">
                                          <p:val>
                                            <p:fltVal val="0"/>
                                          </p:val>
                                        </p:tav>
                                        <p:tav tm="100000">
                                          <p:val>
                                            <p:strVal val="#ppt_h"/>
                                          </p:val>
                                        </p:tav>
                                      </p:tavLst>
                                    </p:anim>
                                    <p:animEffect transition="in" filter="fade">
                                      <p:cBhvr>
                                        <p:cTn id="17" dur="1000"/>
                                        <p:tgtEl>
                                          <p:spTgt spid="46"/>
                                        </p:tgtEl>
                                      </p:cBhvr>
                                    </p:animEffect>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1000"/>
                                        <p:tgtEl>
                                          <p:spTgt spid="53"/>
                                        </p:tgtEl>
                                      </p:cBhvr>
                                    </p:animEffect>
                                  </p:childTnLst>
                                </p:cTn>
                              </p:par>
                            </p:childTnLst>
                          </p:cTn>
                        </p:par>
                        <p:par>
                          <p:cTn id="33" fill="hold">
                            <p:stCondLst>
                              <p:cond delay="5000"/>
                            </p:stCondLst>
                            <p:childTnLst>
                              <p:par>
                                <p:cTn id="34" presetID="22" presetClass="entr" presetSubtype="8"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726787" y="757389"/>
            <a:ext cx="7129447" cy="840230"/>
          </a:xfrm>
          <a:prstGeom prst="rect">
            <a:avLst/>
          </a:prstGeom>
          <a:noFill/>
        </p:spPr>
        <p:txBody>
          <a:bodyPr wrap="square" rtlCol="0">
            <a:spAutoFit/>
          </a:bodyPr>
          <a:lstStyle/>
          <a:p>
            <a:pPr>
              <a:lnSpc>
                <a:spcPct val="90000"/>
              </a:lnSpc>
            </a:pPr>
            <a:r>
              <a:rPr lang="en-US" altLang="zh-CN" sz="5400" b="1" dirty="0" err="1">
                <a:solidFill>
                  <a:srgbClr val="A9E4D7"/>
                </a:solidFill>
                <a:latin typeface="UTM French Vanilla" panose="02040603050506020204" pitchFamily="18" charset="0"/>
                <a:ea typeface="字魂56号-洪亮毛笔隶书简体" panose="00000500000000000000" charset="-122"/>
              </a:rPr>
              <a:t>Điều</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chúng</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mình</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chưa</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biết</a:t>
            </a:r>
            <a:r>
              <a:rPr lang="en-US" altLang="zh-CN" sz="5400" b="1" dirty="0">
                <a:solidFill>
                  <a:srgbClr val="A9E4D7"/>
                </a:solidFill>
                <a:latin typeface="UTM French Vanilla" panose="02040603050506020204" pitchFamily="18" charset="0"/>
                <a:ea typeface="字魂56号-洪亮毛笔隶书简体" panose="00000500000000000000" charset="-122"/>
              </a:rPr>
              <a:t>?</a:t>
            </a:r>
            <a:endParaRPr lang="zh-CN" altLang="en-US" sz="54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48854" y="1681595"/>
            <a:ext cx="11056969" cy="3046988"/>
          </a:xfrm>
          <a:prstGeom prst="rect">
            <a:avLst/>
          </a:prstGeom>
        </p:spPr>
        <p:txBody>
          <a:bodyPr wrap="square">
            <a:spAutoFit/>
          </a:bodyPr>
          <a:lstStyle/>
          <a:p>
            <a:pPr algn="just"/>
            <a:r>
              <a:rPr lang="en-US" sz="3200" dirty="0">
                <a:solidFill>
                  <a:schemeClr val="bg1"/>
                </a:solidFill>
              </a:rPr>
              <a:t>	</a:t>
            </a:r>
            <a:r>
              <a:rPr lang="vi-VN" sz="3200" dirty="0">
                <a:solidFill>
                  <a:schemeClr val="bg1"/>
                </a:solidFill>
              </a:rPr>
              <a:t>Thời Trần, </a:t>
            </a:r>
            <a:r>
              <a:rPr lang="vi-VN" sz="3200" b="1" dirty="0">
                <a:solidFill>
                  <a:srgbClr val="FFFF00"/>
                </a:solidFill>
              </a:rPr>
              <a:t>nghề chính </a:t>
            </a:r>
            <a:r>
              <a:rPr lang="vi-VN" sz="3200" dirty="0">
                <a:solidFill>
                  <a:schemeClr val="bg1"/>
                </a:solidFill>
              </a:rPr>
              <a:t>của nhân dân ta</a:t>
            </a:r>
            <a:r>
              <a:rPr lang="en-US" sz="3200" dirty="0">
                <a:solidFill>
                  <a:schemeClr val="bg1"/>
                </a:solidFill>
              </a:rPr>
              <a:t> </a:t>
            </a:r>
            <a:r>
              <a:rPr lang="en-US" sz="3200" dirty="0" err="1">
                <a:solidFill>
                  <a:schemeClr val="bg1"/>
                </a:solidFill>
              </a:rPr>
              <a:t>vẫn</a:t>
            </a:r>
            <a:r>
              <a:rPr lang="vi-VN" sz="3200" dirty="0">
                <a:solidFill>
                  <a:schemeClr val="bg1"/>
                </a:solidFill>
              </a:rPr>
              <a:t> là </a:t>
            </a:r>
            <a:r>
              <a:rPr lang="vi-VN" sz="3200" b="1" dirty="0">
                <a:solidFill>
                  <a:srgbClr val="FFFF00"/>
                </a:solidFill>
              </a:rPr>
              <a:t>trồng lúa nước.</a:t>
            </a:r>
            <a:r>
              <a:rPr lang="en-US" sz="3200" b="1" dirty="0">
                <a:solidFill>
                  <a:srgbClr val="FFFF00"/>
                </a:solidFill>
              </a:rPr>
              <a:t> </a:t>
            </a:r>
            <a:r>
              <a:rPr lang="vi-VN" sz="3200" dirty="0">
                <a:solidFill>
                  <a:schemeClr val="bg1"/>
                </a:solidFill>
              </a:rPr>
              <a:t>Hệ thống </a:t>
            </a:r>
            <a:r>
              <a:rPr lang="vi-VN" sz="3200" b="1" dirty="0">
                <a:solidFill>
                  <a:srgbClr val="FFFF00"/>
                </a:solidFill>
              </a:rPr>
              <a:t>s</a:t>
            </a:r>
            <a:r>
              <a:rPr lang="en-US" sz="3200" b="1" dirty="0">
                <a:solidFill>
                  <a:srgbClr val="FFFF00"/>
                </a:solidFill>
              </a:rPr>
              <a:t>ô</a:t>
            </a:r>
            <a:r>
              <a:rPr lang="vi-VN" sz="3200" b="1" dirty="0">
                <a:solidFill>
                  <a:srgbClr val="FFFF00"/>
                </a:solidFill>
              </a:rPr>
              <a:t>ng</a:t>
            </a:r>
            <a:r>
              <a:rPr lang="en-US" sz="3200" b="1" dirty="0">
                <a:solidFill>
                  <a:srgbClr val="FFFF00"/>
                </a:solidFill>
              </a:rPr>
              <a:t> </a:t>
            </a:r>
            <a:r>
              <a:rPr lang="en-US" sz="3200" b="1" dirty="0" err="1">
                <a:solidFill>
                  <a:srgbClr val="FFFF00"/>
                </a:solidFill>
              </a:rPr>
              <a:t>ngòi</a:t>
            </a:r>
            <a:r>
              <a:rPr lang="vi-VN" sz="3200" b="1" dirty="0">
                <a:solidFill>
                  <a:srgbClr val="FFFF00"/>
                </a:solidFill>
              </a:rPr>
              <a:t> chằng chịt </a:t>
            </a:r>
            <a:r>
              <a:rPr lang="vi-VN" sz="3200" dirty="0">
                <a:solidFill>
                  <a:schemeClr val="bg1"/>
                </a:solidFill>
              </a:rPr>
              <a:t>là nguồn cung cấp nước cho việc cày cấy, trồng trọt</a:t>
            </a:r>
            <a:r>
              <a:rPr lang="en-US" sz="3200" dirty="0">
                <a:solidFill>
                  <a:schemeClr val="bg1"/>
                </a:solidFill>
              </a:rPr>
              <a:t>, song </a:t>
            </a:r>
            <a:r>
              <a:rPr lang="en-US" sz="3200" b="1" dirty="0">
                <a:solidFill>
                  <a:srgbClr val="FFFF00"/>
                </a:solidFill>
              </a:rPr>
              <a:t>l</a:t>
            </a:r>
            <a:r>
              <a:rPr lang="vi-VN" sz="3200" b="1" dirty="0">
                <a:solidFill>
                  <a:srgbClr val="FFFF00"/>
                </a:solidFill>
              </a:rPr>
              <a:t>ụt lội thường xuyên xảy ra</a:t>
            </a:r>
            <a:r>
              <a:rPr lang="en-US" sz="3200" dirty="0">
                <a:solidFill>
                  <a:schemeClr val="bg1"/>
                </a:solidFill>
              </a:rPr>
              <a:t>, </a:t>
            </a:r>
            <a:r>
              <a:rPr lang="vi-VN" sz="3200" dirty="0">
                <a:solidFill>
                  <a:schemeClr val="bg1"/>
                </a:solidFill>
              </a:rPr>
              <a:t>làm ảnh hưởng đến mùa màng và đời sống của nhân dân</a:t>
            </a:r>
            <a:r>
              <a:rPr lang="en-US" sz="3200" dirty="0">
                <a:solidFill>
                  <a:schemeClr val="bg1"/>
                </a:solidFill>
              </a:rPr>
              <a:t>. </a:t>
            </a:r>
            <a:r>
              <a:rPr lang="en-US" sz="3200" dirty="0" err="1">
                <a:solidFill>
                  <a:schemeClr val="bg1"/>
                </a:solidFill>
              </a:rPr>
              <a:t>Vì</a:t>
            </a:r>
            <a:r>
              <a:rPr lang="en-US" sz="3200" dirty="0">
                <a:solidFill>
                  <a:schemeClr val="bg1"/>
                </a:solidFill>
              </a:rPr>
              <a:t> </a:t>
            </a:r>
            <a:r>
              <a:rPr lang="en-US" sz="3200" dirty="0" err="1">
                <a:solidFill>
                  <a:schemeClr val="bg1"/>
                </a:solidFill>
              </a:rPr>
              <a:t>vậy</a:t>
            </a:r>
            <a:r>
              <a:rPr lang="en-US" sz="3200" dirty="0">
                <a:solidFill>
                  <a:schemeClr val="bg1"/>
                </a:solidFill>
              </a:rPr>
              <a:t>, </a:t>
            </a:r>
            <a:r>
              <a:rPr lang="en-US" sz="3200" b="1" dirty="0" err="1">
                <a:solidFill>
                  <a:srgbClr val="FFFF00"/>
                </a:solidFill>
              </a:rPr>
              <a:t>việc</a:t>
            </a:r>
            <a:r>
              <a:rPr lang="en-US" sz="3200" b="1" dirty="0">
                <a:solidFill>
                  <a:srgbClr val="FFFF00"/>
                </a:solidFill>
              </a:rPr>
              <a:t> </a:t>
            </a:r>
            <a:r>
              <a:rPr lang="en-US" sz="3200" b="1" dirty="0" err="1">
                <a:solidFill>
                  <a:srgbClr val="FFFF00"/>
                </a:solidFill>
              </a:rPr>
              <a:t>đắp</a:t>
            </a:r>
            <a:r>
              <a:rPr lang="en-US" sz="3200" b="1" dirty="0">
                <a:solidFill>
                  <a:srgbClr val="FFFF00"/>
                </a:solidFill>
              </a:rPr>
              <a:t> </a:t>
            </a:r>
            <a:r>
              <a:rPr lang="en-US" sz="3200" b="1" dirty="0" err="1">
                <a:solidFill>
                  <a:srgbClr val="FFFF00"/>
                </a:solidFill>
              </a:rPr>
              <a:t>đê</a:t>
            </a:r>
            <a:r>
              <a:rPr lang="en-US" sz="3200" b="1" dirty="0">
                <a:solidFill>
                  <a:srgbClr val="FFFF00"/>
                </a:solidFill>
              </a:rPr>
              <a:t> </a:t>
            </a:r>
            <a:r>
              <a:rPr lang="en-US" sz="3200" dirty="0" err="1">
                <a:solidFill>
                  <a:schemeClr val="bg1"/>
                </a:solidFill>
              </a:rPr>
              <a:t>phòng</a:t>
            </a:r>
            <a:r>
              <a:rPr lang="en-US" sz="3200" dirty="0">
                <a:solidFill>
                  <a:schemeClr val="bg1"/>
                </a:solidFill>
              </a:rPr>
              <a:t> </a:t>
            </a:r>
            <a:r>
              <a:rPr lang="en-US" sz="3200" dirty="0" err="1">
                <a:solidFill>
                  <a:schemeClr val="bg1"/>
                </a:solidFill>
              </a:rPr>
              <a:t>chống</a:t>
            </a:r>
            <a:r>
              <a:rPr lang="en-US" sz="3200" dirty="0">
                <a:solidFill>
                  <a:schemeClr val="bg1"/>
                </a:solidFill>
              </a:rPr>
              <a:t> </a:t>
            </a:r>
            <a:r>
              <a:rPr lang="en-US" sz="3200" dirty="0" err="1">
                <a:solidFill>
                  <a:schemeClr val="bg1"/>
                </a:solidFill>
              </a:rPr>
              <a:t>lũ</a:t>
            </a:r>
            <a:r>
              <a:rPr lang="en-US" sz="3200" dirty="0">
                <a:solidFill>
                  <a:schemeClr val="bg1"/>
                </a:solidFill>
              </a:rPr>
              <a:t> </a:t>
            </a:r>
            <a:r>
              <a:rPr lang="en-US" sz="3200" dirty="0" err="1">
                <a:solidFill>
                  <a:schemeClr val="bg1"/>
                </a:solidFill>
              </a:rPr>
              <a:t>lụt</a:t>
            </a:r>
            <a:r>
              <a:rPr lang="en-US" sz="3200" dirty="0">
                <a:solidFill>
                  <a:schemeClr val="bg1"/>
                </a:solidFill>
              </a:rPr>
              <a:t> </a:t>
            </a:r>
            <a:r>
              <a:rPr lang="en-US" sz="3200" dirty="0" err="1">
                <a:solidFill>
                  <a:schemeClr val="bg1"/>
                </a:solidFill>
              </a:rPr>
              <a:t>trở</a:t>
            </a:r>
            <a:r>
              <a:rPr lang="en-US" sz="3200" dirty="0">
                <a:solidFill>
                  <a:schemeClr val="bg1"/>
                </a:solidFill>
              </a:rPr>
              <a:t> </a:t>
            </a:r>
            <a:r>
              <a:rPr lang="en-US" sz="3200" dirty="0" err="1">
                <a:solidFill>
                  <a:schemeClr val="bg1"/>
                </a:solidFill>
              </a:rPr>
              <a:t>thành</a:t>
            </a:r>
            <a:r>
              <a:rPr lang="en-US" sz="3200" dirty="0">
                <a:solidFill>
                  <a:schemeClr val="bg1"/>
                </a:solidFill>
              </a:rPr>
              <a:t> </a:t>
            </a:r>
            <a:r>
              <a:rPr lang="en-US" sz="3200" b="1" dirty="0" err="1">
                <a:solidFill>
                  <a:srgbClr val="FFFF00"/>
                </a:solidFill>
              </a:rPr>
              <a:t>truyền</a:t>
            </a:r>
            <a:r>
              <a:rPr lang="en-US" sz="3200" b="1" dirty="0">
                <a:solidFill>
                  <a:srgbClr val="FFFF00"/>
                </a:solidFill>
              </a:rPr>
              <a:t> </a:t>
            </a:r>
            <a:r>
              <a:rPr lang="en-US" sz="3200" b="1" dirty="0" err="1">
                <a:solidFill>
                  <a:srgbClr val="FFFF00"/>
                </a:solidFill>
              </a:rPr>
              <a:t>thống</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ông</a:t>
            </a:r>
            <a:r>
              <a:rPr lang="en-US" sz="3200" dirty="0">
                <a:solidFill>
                  <a:schemeClr val="bg1"/>
                </a:solidFill>
              </a:rPr>
              <a:t> cha ta. </a:t>
            </a:r>
            <a:r>
              <a:rPr lang="vi-VN" sz="3200" dirty="0">
                <a:solidFill>
                  <a:schemeClr val="bg1"/>
                </a:solidFill>
              </a:rPr>
              <a:t> </a:t>
            </a:r>
            <a:endParaRPr lang="vi-VN" sz="3200" b="1" dirty="0">
              <a:solidFill>
                <a:srgbClr val="FFFF00"/>
              </a:solidFill>
            </a:endParaRPr>
          </a:p>
        </p:txBody>
      </p:sp>
      <p:pic>
        <p:nvPicPr>
          <p:cNvPr id="23" name="Picture 22"/>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568489" y="673413"/>
            <a:ext cx="1158298" cy="1150576"/>
          </a:xfrm>
          <a:prstGeom prst="rect">
            <a:avLst/>
          </a:prstGeom>
        </p:spPr>
      </p:pic>
      <p:pic>
        <p:nvPicPr>
          <p:cNvPr id="25" name="Picture 24"/>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9408249" y="711294"/>
            <a:ext cx="1158298" cy="1150576"/>
          </a:xfrm>
          <a:prstGeom prst="rect">
            <a:avLst/>
          </a:prstGeom>
        </p:spPr>
      </p:pic>
      <p:pic>
        <p:nvPicPr>
          <p:cNvPr id="26" name="Picture 25"/>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0476334" y="878477"/>
            <a:ext cx="581858" cy="577979"/>
          </a:xfrm>
          <a:prstGeom prst="rect">
            <a:avLst/>
          </a:prstGeom>
        </p:spPr>
      </p:pic>
      <p:pic>
        <p:nvPicPr>
          <p:cNvPr id="27" name="Picture 26"/>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076844" y="869146"/>
            <a:ext cx="581858" cy="577979"/>
          </a:xfrm>
          <a:prstGeom prst="rect">
            <a:avLst/>
          </a:prstGeom>
        </p:spPr>
      </p:pic>
      <p:grpSp>
        <p:nvGrpSpPr>
          <p:cNvPr id="4" name="Group 3"/>
          <p:cNvGrpSpPr/>
          <p:nvPr/>
        </p:nvGrpSpPr>
        <p:grpSpPr>
          <a:xfrm>
            <a:off x="-765110" y="5225143"/>
            <a:ext cx="14294498" cy="1723727"/>
            <a:chOff x="0" y="5466242"/>
            <a:chExt cx="14294498" cy="1482628"/>
          </a:xfrm>
        </p:grpSpPr>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0" y="5466242"/>
              <a:ext cx="7147249" cy="1482628"/>
            </a:xfrm>
            <a:prstGeom prst="rect">
              <a:avLst/>
            </a:prstGeom>
          </p:spPr>
        </p:pic>
        <p:pic>
          <p:nvPicPr>
            <p:cNvPr id="12" name="Picture 1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7147249" y="5466242"/>
              <a:ext cx="7147249" cy="1482628"/>
            </a:xfrm>
            <a:prstGeom prst="rect">
              <a:avLst/>
            </a:prstGeom>
          </p:spPr>
        </p:pic>
      </p:grpSp>
    </p:spTree>
    <p:custDataLst>
      <p:tags r:id="rId1"/>
    </p:custDataLst>
    <p:extLst>
      <p:ext uri="{BB962C8B-B14F-4D97-AF65-F5344CB8AC3E}">
        <p14:creationId xmlns:p14="http://schemas.microsoft.com/office/powerpoint/2010/main" val="276433695"/>
      </p:ext>
    </p:extLst>
  </p:cSld>
  <p:clrMapOvr>
    <a:masterClrMapping/>
  </p:clrMapOvr>
  <mc:AlternateContent xmlns:mc="http://schemas.openxmlformats.org/markup-compatibility/2006" xmlns:p14="http://schemas.microsoft.com/office/powerpoint/2010/main">
    <mc:Choice Requires="p14">
      <p:transition spd="slow" p14:dur="1500" advTm="28047">
        <p:random/>
      </p:transition>
    </mc:Choice>
    <mc:Fallback xmlns="">
      <p:transition spd="slow" advTm="2804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0-#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缺角矩形 5"/>
          <p:cNvSpPr/>
          <p:nvPr/>
        </p:nvSpPr>
        <p:spPr>
          <a:xfrm>
            <a:off x="309245"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20"/>
          <p:cNvSpPr txBox="1"/>
          <p:nvPr/>
        </p:nvSpPr>
        <p:spPr>
          <a:xfrm>
            <a:off x="1196566" y="758016"/>
            <a:ext cx="10046821" cy="757130"/>
          </a:xfrm>
          <a:prstGeom prst="rect">
            <a:avLst/>
          </a:prstGeom>
          <a:noFill/>
        </p:spPr>
        <p:txBody>
          <a:bodyPr wrap="square" rtlCol="0">
            <a:spAutoFit/>
          </a:bodyPr>
          <a:lstStyle/>
          <a:p>
            <a:pPr>
              <a:lnSpc>
                <a:spcPct val="90000"/>
              </a:lnSpc>
            </a:pP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Đọc</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thầm</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thông</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tin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trang</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39</a:t>
            </a:r>
            <a:endParaRPr lang="zh-CN" altLang="en-US"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34" y="1847465"/>
            <a:ext cx="10943856" cy="2938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4" name="Group 23"/>
          <p:cNvGrpSpPr/>
          <p:nvPr/>
        </p:nvGrpSpPr>
        <p:grpSpPr>
          <a:xfrm>
            <a:off x="-765110" y="5225143"/>
            <a:ext cx="14294498" cy="1723727"/>
            <a:chOff x="0" y="5466242"/>
            <a:chExt cx="14294498" cy="1482628"/>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0" y="5466242"/>
              <a:ext cx="7147249" cy="1482628"/>
            </a:xfrm>
            <a:prstGeom prst="rect">
              <a:avLst/>
            </a:prstGeom>
          </p:spPr>
        </p:pic>
        <p:pic>
          <p:nvPicPr>
            <p:cNvPr id="26" name="Picture 2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7147249" y="5466242"/>
              <a:ext cx="7147249" cy="1482628"/>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8399">
        <p:random/>
      </p:transition>
    </mc:Choice>
    <mc:Fallback xmlns="">
      <p:transition spd="slow" advTm="1839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1000"/>
                                        <p:tgtEl>
                                          <p:spTgt spid="17"/>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690467" y="799148"/>
            <a:ext cx="10973190" cy="1323439"/>
          </a:xfrm>
          <a:prstGeom prst="rect">
            <a:avLst/>
          </a:prstGeom>
        </p:spPr>
        <p:txBody>
          <a:bodyPr wrap="square">
            <a:spAutoFit/>
          </a:bodyPr>
          <a:lstStyle/>
          <a:p>
            <a:pPr algn="ctr">
              <a:defRPr/>
            </a:pP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lập</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nên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chức</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quan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nào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trông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coi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bảo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vệ</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240974" y="256297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2089670" y="2601538"/>
            <a:ext cx="3695311"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Đồn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điền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5" name="Oval 24"/>
          <p:cNvSpPr/>
          <p:nvPr/>
        </p:nvSpPr>
        <p:spPr>
          <a:xfrm>
            <a:off x="1240974" y="364360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2089670" y="3682163"/>
            <a:ext cx="4263703"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Khuyến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nông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7" name="Oval 26"/>
          <p:cNvSpPr/>
          <p:nvPr/>
        </p:nvSpPr>
        <p:spPr>
          <a:xfrm>
            <a:off x="6703852" y="256057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7552548" y="2599133"/>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Hà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9" name="Oval 28"/>
          <p:cNvSpPr/>
          <p:nvPr/>
        </p:nvSpPr>
        <p:spPr>
          <a:xfrm>
            <a:off x="6712795" y="3605037"/>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7561491" y="3643600"/>
            <a:ext cx="3947237" cy="707886"/>
          </a:xfrm>
          <a:prstGeom prst="rect">
            <a:avLst/>
          </a:prstGeom>
        </p:spPr>
        <p:txBody>
          <a:bodyPr wrap="square">
            <a:spAutoFit/>
          </a:bodyPr>
          <a:lstStyle/>
          <a:p>
            <a:pPr>
              <a:defRPr/>
            </a:pP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Di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mã</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pic>
        <p:nvPicPr>
          <p:cNvPr id="1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7363" y="101123"/>
            <a:ext cx="487363" cy="487363"/>
          </a:xfrm>
          <a:prstGeom prst="rect">
            <a:avLst/>
          </a:prstGeom>
        </p:spPr>
      </p:pic>
      <p:grpSp>
        <p:nvGrpSpPr>
          <p:cNvPr id="15" name="Group 14"/>
          <p:cNvGrpSpPr/>
          <p:nvPr/>
        </p:nvGrpSpPr>
        <p:grpSpPr>
          <a:xfrm>
            <a:off x="-2671345" y="5054078"/>
            <a:ext cx="17505480" cy="2096658"/>
            <a:chOff x="-846323" y="5063502"/>
            <a:chExt cx="17505480" cy="2096658"/>
          </a:xfrm>
        </p:grpSpPr>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7461" b="97134" l="0" r="100000"/>
                      </a14:imgEffect>
                    </a14:imgLayer>
                  </a14:imgProps>
                </a:ext>
                <a:ext uri="{28A0092B-C50C-407E-A947-70E740481C1C}">
                  <a14:useLocalDpi xmlns:a14="http://schemas.microsoft.com/office/drawing/2010/main" val="0"/>
                </a:ext>
              </a:extLst>
            </a:blip>
            <a:srcRect t="68432" b="1270"/>
            <a:stretch/>
          </p:blipFill>
          <p:spPr>
            <a:xfrm>
              <a:off x="-846323" y="5063502"/>
              <a:ext cx="9611224" cy="2077810"/>
            </a:xfrm>
            <a:prstGeom prst="rect">
              <a:avLst/>
            </a:prstGeom>
          </p:spPr>
        </p:pic>
        <p:pic>
          <p:nvPicPr>
            <p:cNvPr id="17" name="Picture 1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7461" b="97134" l="0" r="100000"/>
                      </a14:imgEffect>
                    </a14:imgLayer>
                  </a14:imgProps>
                </a:ext>
                <a:ext uri="{28A0092B-C50C-407E-A947-70E740481C1C}">
                  <a14:useLocalDpi xmlns:a14="http://schemas.microsoft.com/office/drawing/2010/main" val="0"/>
                </a:ext>
              </a:extLst>
            </a:blip>
            <a:srcRect t="68432" b="1270"/>
            <a:stretch/>
          </p:blipFill>
          <p:spPr>
            <a:xfrm>
              <a:off x="7047933" y="5082350"/>
              <a:ext cx="9611224" cy="2077810"/>
            </a:xfrm>
            <a:prstGeom prst="rect">
              <a:avLst/>
            </a:prstGeom>
          </p:spPr>
        </p:pic>
      </p:grpSp>
    </p:spTree>
    <p:custDataLst>
      <p:tags r:id="rId1"/>
    </p:custDataLst>
    <p:extLst>
      <p:ext uri="{BB962C8B-B14F-4D97-AF65-F5344CB8AC3E}">
        <p14:creationId xmlns:p14="http://schemas.microsoft.com/office/powerpoint/2010/main" val="1504222485"/>
      </p:ext>
    </p:extLst>
  </p:cSld>
  <p:clrMapOvr>
    <a:masterClrMapping/>
  </p:clrMapOvr>
  <mc:AlternateContent xmlns:mc="http://schemas.openxmlformats.org/markup-compatibility/2006" xmlns:p14="http://schemas.microsoft.com/office/powerpoint/2010/main">
    <mc:Choice Requires="p14">
      <p:transition spd="slow" p14:dur="1500" advTm="26634">
        <p:random/>
      </p:transition>
    </mc:Choice>
    <mc:Fallback xmlns="">
      <p:transition spd="slow" advTm="2663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0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Effect transition="in" filter="fade">
                                      <p:cBhvr>
                                        <p:cTn id="29" dur="1000"/>
                                        <p:tgtEl>
                                          <p:spTgt spid="25"/>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1000"/>
                                        <p:tgtEl>
                                          <p:spTgt spid="2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Effect transition="in" filter="fade">
                                      <p:cBhvr>
                                        <p:cTn id="38" dur="1000"/>
                                        <p:tgtEl>
                                          <p:spTgt spid="27"/>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1000"/>
                                        <p:tgtEl>
                                          <p:spTgt spid="3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6"/>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4"/>
                </p:tgtEl>
              </p:cMediaNode>
            </p:audio>
          </p:childTnLst>
        </p:cTn>
      </p:par>
    </p:tnLst>
    <p:bldLst>
      <p:bldP spid="2" grpId="0" animBg="1"/>
      <p:bldP spid="23" grpId="0"/>
      <p:bldP spid="7" grpId="0" animBg="1"/>
      <p:bldP spid="7" grpId="1" animBg="1"/>
      <p:bldP spid="24" grpId="0"/>
      <p:bldP spid="24" grpId="1"/>
      <p:bldP spid="25" grpId="0" animBg="1"/>
      <p:bldP spid="25" grpId="1" animBg="1"/>
      <p:bldP spid="26" grpId="0"/>
      <p:bldP spid="26" grpId="1"/>
      <p:bldP spid="27" grpId="0" animBg="1"/>
      <p:bldP spid="28" grpId="0"/>
      <p:bldP spid="29" grpId="0" animBg="1"/>
      <p:bldP spid="29" grpId="1" animBg="1"/>
      <p:bldP spid="30" grpId="0"/>
      <p:bldP spid="30" grpId="1"/>
    </p:bldLst>
  </p:timing>
  <p:extLst>
    <p:ext uri="{E180D4A7-C9FB-4DFB-919C-405C955672EB}">
      <p14:showEvtLst xmlns:p14="http://schemas.microsoft.com/office/powerpoint/2010/main">
        <p14:playEvt time="17767" objId="14"/>
        <p14:stopEvt time="22205" objId="1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1265026" y="475987"/>
            <a:ext cx="9661947" cy="1200329"/>
          </a:xfrm>
          <a:prstGeom prst="rect">
            <a:avLst/>
          </a:prstGeom>
        </p:spPr>
        <p:txBody>
          <a:bodyPr wrap="square">
            <a:spAutoFit/>
          </a:bodyPr>
          <a:lstStyle/>
          <a:p>
            <a:pPr algn="ctr">
              <a:defRPr/>
            </a:pP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1248,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nhân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dân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cả</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được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lệnh</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mở</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rộng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đâu</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đâu</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073017" y="1807498"/>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1865729" y="1846061"/>
            <a:ext cx="10945195"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5" name="Oval 24"/>
          <p:cNvSpPr/>
          <p:nvPr/>
        </p:nvSpPr>
        <p:spPr>
          <a:xfrm>
            <a:off x="1081572" y="2729196"/>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1874284" y="2762410"/>
            <a:ext cx="10255117"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lớn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biển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7" name="Oval 26"/>
          <p:cNvSpPr/>
          <p:nvPr/>
        </p:nvSpPr>
        <p:spPr>
          <a:xfrm>
            <a:off x="1073016" y="364360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1921712" y="3662262"/>
            <a:ext cx="10207689"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đất</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9" name="Oval 28"/>
          <p:cNvSpPr/>
          <p:nvPr/>
        </p:nvSpPr>
        <p:spPr>
          <a:xfrm>
            <a:off x="1073015" y="4565298"/>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1921712" y="4603861"/>
            <a:ext cx="9788206"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biển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p:txBody>
      </p:sp>
      <p:pic>
        <p:nvPicPr>
          <p:cNvPr id="1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7363" y="101123"/>
            <a:ext cx="487363" cy="487363"/>
          </a:xfrm>
          <a:prstGeom prst="rect">
            <a:avLst/>
          </a:prstGeom>
        </p:spPr>
      </p:pic>
      <p:grpSp>
        <p:nvGrpSpPr>
          <p:cNvPr id="4" name="Group 3"/>
          <p:cNvGrpSpPr/>
          <p:nvPr/>
        </p:nvGrpSpPr>
        <p:grpSpPr>
          <a:xfrm>
            <a:off x="0" y="5390626"/>
            <a:ext cx="19052540" cy="1476782"/>
            <a:chOff x="0" y="5390626"/>
            <a:chExt cx="19052540" cy="1476782"/>
          </a:xfrm>
        </p:grpSpPr>
        <p:pic>
          <p:nvPicPr>
            <p:cNvPr id="18" name="Picture 1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9851" b="60384" l="0" r="100000">
                          <a14:backgroundMark x1="2957" y1="33731" x2="45746" y2="31898"/>
                          <a14:backgroundMark x1="98734" y1="31917" x2="48154" y2="36616"/>
                          <a14:backgroundMark x1="3520" y1="33917" x2="53" y2="33917"/>
                        </a14:backgroundRemoval>
                      </a14:imgEffect>
                    </a14:imgLayer>
                  </a14:imgProps>
                </a:ext>
                <a:ext uri="{28A0092B-C50C-407E-A947-70E740481C1C}">
                  <a14:useLocalDpi xmlns:a14="http://schemas.microsoft.com/office/drawing/2010/main" val="0"/>
                </a:ext>
              </a:extLst>
            </a:blip>
            <a:srcRect t="30946" b="40176"/>
            <a:stretch/>
          </p:blipFill>
          <p:spPr>
            <a:xfrm flipH="1">
              <a:off x="9526270" y="5400034"/>
              <a:ext cx="9526270" cy="1467374"/>
            </a:xfrm>
            <a:prstGeom prst="rect">
              <a:avLst/>
            </a:prstGeom>
          </p:spPr>
        </p:pic>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9851" b="60384" l="0" r="100000">
                          <a14:backgroundMark x1="2957" y1="33731" x2="45746" y2="31898"/>
                        </a14:backgroundRemoval>
                      </a14:imgEffect>
                    </a14:imgLayer>
                  </a14:imgProps>
                </a:ext>
                <a:ext uri="{28A0092B-C50C-407E-A947-70E740481C1C}">
                  <a14:useLocalDpi xmlns:a14="http://schemas.microsoft.com/office/drawing/2010/main" val="0"/>
                </a:ext>
              </a:extLst>
            </a:blip>
            <a:srcRect t="30946" b="40176"/>
            <a:stretch/>
          </p:blipFill>
          <p:spPr>
            <a:xfrm>
              <a:off x="0" y="5390626"/>
              <a:ext cx="9526270" cy="1467374"/>
            </a:xfrm>
            <a:prstGeom prst="rect">
              <a:avLst/>
            </a:prstGeom>
          </p:spPr>
        </p:pic>
      </p:grpSp>
    </p:spTree>
    <p:custDataLst>
      <p:tags r:id="rId1"/>
    </p:custDataLst>
    <p:extLst>
      <p:ext uri="{BB962C8B-B14F-4D97-AF65-F5344CB8AC3E}">
        <p14:creationId xmlns:p14="http://schemas.microsoft.com/office/powerpoint/2010/main" val="2500923633"/>
      </p:ext>
    </p:extLst>
  </p:cSld>
  <p:clrMapOvr>
    <a:masterClrMapping/>
  </p:clrMapOvr>
  <mc:AlternateContent xmlns:mc="http://schemas.openxmlformats.org/markup-compatibility/2006" xmlns:p14="http://schemas.microsoft.com/office/powerpoint/2010/main">
    <mc:Choice Requires="p14">
      <p:transition spd="slow" p14:dur="1500" advTm="45717">
        <p:random/>
      </p:transition>
    </mc:Choice>
    <mc:Fallback xmlns="">
      <p:transition spd="slow" advTm="4571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0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Effect transition="in" filter="fade">
                                      <p:cBhvr>
                                        <p:cTn id="29" dur="1000"/>
                                        <p:tgtEl>
                                          <p:spTgt spid="25"/>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1000"/>
                                        <p:tgtEl>
                                          <p:spTgt spid="2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Effect transition="in" filter="fade">
                                      <p:cBhvr>
                                        <p:cTn id="38" dur="1000"/>
                                        <p:tgtEl>
                                          <p:spTgt spid="27"/>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1000"/>
                                        <p:tgtEl>
                                          <p:spTgt spid="3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7"/>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4"/>
                </p:tgtEl>
              </p:cMediaNode>
            </p:audio>
          </p:childTnLst>
        </p:cTn>
      </p:par>
    </p:tnLst>
    <p:bldLst>
      <p:bldP spid="2" grpId="0" animBg="1"/>
      <p:bldP spid="23" grpId="0"/>
      <p:bldP spid="7" grpId="0" animBg="1"/>
      <p:bldP spid="7" grpId="1" animBg="1"/>
      <p:bldP spid="24" grpId="0"/>
      <p:bldP spid="24" grpId="1"/>
      <p:bldP spid="25" grpId="0" animBg="1"/>
      <p:bldP spid="26" grpId="0"/>
      <p:bldP spid="27" grpId="0" animBg="1"/>
      <p:bldP spid="27" grpId="1" animBg="1"/>
      <p:bldP spid="28" grpId="0"/>
      <p:bldP spid="28" grpId="1"/>
      <p:bldP spid="29" grpId="0" animBg="1"/>
      <p:bldP spid="29" grpId="1" animBg="1"/>
      <p:bldP spid="30" grpId="0"/>
      <p:bldP spid="30" grpId="1"/>
    </p:bldLst>
  </p:timing>
  <p:extLst>
    <p:ext uri="{E180D4A7-C9FB-4DFB-919C-405C955672EB}">
      <p14:showEvtLst xmlns:p14="http://schemas.microsoft.com/office/powerpoint/2010/main">
        <p14:playEvt time="28216" objId="14"/>
        <p14:stopEvt time="32651" objId="1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荷塘月色中国风通用PPT模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2.3|8.8"/>
</p:tagLst>
</file>

<file path=ppt/tags/tag6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9.1|12.3|13|12.4"/>
</p:tagLst>
</file>

<file path=ppt/tags/tag6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3.9|11.1"/>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4.2"/>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7.7"/>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8.2"/>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2.3"/>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9.8"/>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9.6|6.2"/>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1.3|5.1|6.9"/>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8.4|4.7"/>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639</Words>
  <Application>Microsoft Office PowerPoint</Application>
  <PresentationFormat>Widescreen</PresentationFormat>
  <Paragraphs>87</Paragraphs>
  <Slides>18</Slides>
  <Notes>17</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Calibri</vt:lpstr>
      <vt:lpstr>UTM Rockwell</vt:lpstr>
      <vt:lpstr>Wingdings</vt:lpstr>
      <vt:lpstr>UTM Deutsch Gothic</vt:lpstr>
      <vt:lpstr>Arial</vt:lpstr>
      <vt:lpstr>Times New Roman</vt:lpstr>
      <vt:lpstr>UTM Futura Extra</vt:lpstr>
      <vt:lpstr>UTM Iron Gothic</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KTUTS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KTUTS</dc:creator>
  <cp:keywords>VIET BAO</cp:keywords>
  <dc:description>KTUTS</dc:description>
  <cp:lastModifiedBy>Nguyen Huu Hieu</cp:lastModifiedBy>
  <cp:revision>202</cp:revision>
  <dcterms:created xsi:type="dcterms:W3CDTF">2019-06-19T02:08:00Z</dcterms:created>
  <dcterms:modified xsi:type="dcterms:W3CDTF">2021-12-11T08:02:49Z</dcterms:modified>
  <cp:category>KTUTS</cp:category>
  <cp:version>H29</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