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527" r:id="rId4"/>
    <p:sldId id="517" r:id="rId5"/>
    <p:sldId id="535" r:id="rId6"/>
    <p:sldId id="537" r:id="rId7"/>
    <p:sldId id="511" r:id="rId8"/>
    <p:sldId id="468" r:id="rId9"/>
    <p:sldId id="539" r:id="rId10"/>
    <p:sldId id="540" r:id="rId11"/>
    <p:sldId id="541" r:id="rId12"/>
    <p:sldId id="542" r:id="rId13"/>
    <p:sldId id="552" r:id="rId14"/>
    <p:sldId id="506" r:id="rId15"/>
    <p:sldId id="547" r:id="rId16"/>
    <p:sldId id="548" r:id="rId17"/>
    <p:sldId id="553" r:id="rId18"/>
    <p:sldId id="494" r:id="rId19"/>
    <p:sldId id="497" r:id="rId20"/>
    <p:sldId id="5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4EAD-C8A9-41EA-9312-D47C1EE7EDE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43F72-3FBC-4C81-9863-7B10E5B5F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3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78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336808-C6CB-44B4-BF21-3C39EB82FE4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41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5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55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B81E4-0A06-4620-BC78-D7BDAEFF8EF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4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2230D-6849-43D5-9C7A-62A81DF021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3BDE-53BB-490A-9323-FFE6A02950B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3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9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43BDE-53BB-490A-9323-FFE6A02950B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3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C1E830-39BD-4A39-972B-045F25C6D7F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5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0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26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00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3250-660B-43A0-B174-5157B5C1F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2CF68-5C27-49F4-AF00-9F2201EE8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0A9D7-8363-40BF-ABCF-CD3654F3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4562-2934-4F5A-86B4-AF9B872E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D54EC-03BB-41C3-8456-D41F8FAC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AACD-97F0-40E7-8E2B-66904FB2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9EEB9-F8F3-4A9F-A234-4E2F3DE5D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6074B-43A6-440C-AAF8-6B342225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62324-C4B0-4321-8CC3-A85DCA04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B6E4B-7124-474E-BCCD-F3C18533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58C0C-5E66-4B8B-AABC-C3535A80E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2FE30-9FCD-4027-844E-3222FBC03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76829-0BE5-41B6-B068-9E7CD29D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CAB0-C933-4249-861D-2DB5F5F77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232E2-B093-4E29-9FA3-040B9B8D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36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2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8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DB52-DC63-4CFD-84B8-E18DF1D7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6E1F-841D-46F2-9EBC-AEEF7D2F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0ABE0-ECE7-4037-BC9F-77E541D2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B7F19-2EF0-42D2-80C9-8CF48937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E07EF-6827-4A89-A674-927EBAAD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3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A250-5401-42B2-BBB3-ED8B7DFC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5197B-AF57-4E7D-8018-2BAC617B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E2FB-87E8-4DE0-A2EF-A1E781E3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160AB-AF5A-4452-B2E0-67A54B42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20E7A-67CA-4EE3-A056-2AC71F98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5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DF0B-2EBB-47B1-9D11-481173FF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CA0AE-F9C7-4E0F-912A-846D70300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EBFA2-22F0-4129-8F3D-3CBC6FAFD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05A0B-4A6D-4852-9859-8867912F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BAF11-FB98-4D9F-BA12-938EF8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FEE96-7151-4313-9F75-DF38ECB8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8861-DD2A-4A63-B275-5A259E0B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53B56-BDE7-4C10-8C6D-C55F35CB2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3F55-536C-41A6-8E84-2D2B7A908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8632F-6BE3-4A2B-AA20-8FDAC488D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01899-4F67-4777-994D-8A211D657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ACD5A-5BDE-4203-9BDC-2C060ABE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F66E86-048B-4D3D-8E43-D71F9239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7DE3-26C9-420E-808C-F4E64C3B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2B26-05E9-4ADC-8751-8AFA2DF5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CC6D1-130A-4D61-92A1-1082AF7A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8DD5E-44A2-4B44-B8F2-D60C4C26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2FDE9-946F-4D2C-A61B-ED3706E8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3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87A7F-6A79-492F-A933-1D7D1A3C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4066B-22CF-4EB7-941D-BAEFD821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CA5C-D78A-4259-931F-82D28837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7CCE-08EE-4860-A0E0-02614AEC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3521C-0B32-4DB6-8425-57034620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0BAC0-FAE1-435B-AD95-00AFB512D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D26BE-4067-40DD-9BFA-78CFC34B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BB177-2B7F-4DB6-BA05-06087735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6D31E-F9BF-427B-A997-879F08AD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6B2D-235A-4E59-885E-536B263E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39E93-6012-4C7B-969A-279B167DE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6F8A8-BE96-46F8-96DB-4350726C9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36C4E-2FCE-441B-B1C5-26A09B23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1B0CA-51D2-40E1-BEA3-B32AE6D8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59343-8E8D-474C-8D19-A0B44CBF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143F23-E635-4492-9F67-04989C4B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93C4B-36E3-483B-AE27-9444D9250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41729-12BF-4C22-815E-B9551B315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4AB5E-67B7-472D-B934-E2BE01B2E174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E7D2-BD7D-4D07-966C-F2751CAA1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C8FE0-0A8C-4D60-B79A-540A0D60A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0B512-38E8-42BF-B259-30BBA2BB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864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8563" y="5974187"/>
            <a:ext cx="12192000" cy="873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FE8A7-9F6C-48BA-90C2-F003FD31E49F}"/>
              </a:ext>
            </a:extLst>
          </p:cNvPr>
          <p:cNvSpPr txBox="1"/>
          <p:nvPr userDrawn="1"/>
        </p:nvSpPr>
        <p:spPr>
          <a:xfrm>
            <a:off x="10920723" y="10641"/>
            <a:ext cx="1130438" cy="439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7">
                <a:solidFill>
                  <a:schemeClr val="accent2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78D5CF-AA1D-4F7E-A072-3B34C67664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71" y="4931127"/>
            <a:ext cx="2384831" cy="20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49" rtl="0" fontAlgn="base">
        <a:spcBef>
          <a:spcPct val="0"/>
        </a:spcBef>
        <a:spcAft>
          <a:spcPct val="0"/>
        </a:spcAft>
        <a:defRPr sz="5894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75"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49"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124"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498" algn="ctr" defTabSz="1212449" rtl="0" fontAlgn="base">
        <a:spcBef>
          <a:spcPct val="0"/>
        </a:spcBef>
        <a:spcAft>
          <a:spcPct val="0"/>
        </a:spcAft>
        <a:defRPr sz="5894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21" indent="-453921" algn="l" defTabSz="1212449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88" indent="-378268" algn="l" defTabSz="1212449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2" kern="1200">
          <a:solidFill>
            <a:schemeClr val="tx1"/>
          </a:solidFill>
          <a:latin typeface="+mn-lt"/>
          <a:ea typeface="+mn-ea"/>
          <a:cs typeface="+mn-cs"/>
        </a:defRPr>
      </a:lvl2pPr>
      <a:lvl3pPr marL="1517053" indent="-302614" algn="l" defTabSz="1212449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5" kern="1200">
          <a:solidFill>
            <a:schemeClr val="tx1"/>
          </a:solidFill>
          <a:latin typeface="+mn-lt"/>
          <a:ea typeface="+mn-ea"/>
          <a:cs typeface="+mn-cs"/>
        </a:defRPr>
      </a:lvl3pPr>
      <a:lvl4pPr marL="2122282" indent="-302614" algn="l" defTabSz="1212449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4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2" indent="-302614" algn="l" defTabSz="1212449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4" kern="1200">
          <a:solidFill>
            <a:schemeClr val="tx1"/>
          </a:solidFill>
          <a:latin typeface="+mn-lt"/>
          <a:ea typeface="+mn-ea"/>
          <a:cs typeface="+mn-cs"/>
        </a:defRPr>
      </a:lvl5pPr>
      <a:lvl6pPr marL="3337728" indent="-303429" algn="l" defTabSz="1213719" rtl="0" eaLnBrk="1" latinLnBrk="0" hangingPunct="1">
        <a:spcBef>
          <a:spcPct val="20000"/>
        </a:spcBef>
        <a:buFont typeface="Arial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6pPr>
      <a:lvl7pPr marL="3944587" indent="-303429" algn="l" defTabSz="1213719" rtl="0" eaLnBrk="1" latinLnBrk="0" hangingPunct="1">
        <a:spcBef>
          <a:spcPct val="20000"/>
        </a:spcBef>
        <a:buFont typeface="Arial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7pPr>
      <a:lvl8pPr marL="4551447" indent="-303429" algn="l" defTabSz="1213719" rtl="0" eaLnBrk="1" latinLnBrk="0" hangingPunct="1">
        <a:spcBef>
          <a:spcPct val="20000"/>
        </a:spcBef>
        <a:buFont typeface="Arial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8pPr>
      <a:lvl9pPr marL="5158306" indent="-303429" algn="l" defTabSz="1213719" rtl="0" eaLnBrk="1" latinLnBrk="0" hangingPunct="1">
        <a:spcBef>
          <a:spcPct val="20000"/>
        </a:spcBef>
        <a:buFont typeface="Arial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59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719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78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438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297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158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017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877" algn="l" defTabSz="1213719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ECCF-09DA-4222-B88C-96F85269B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D90F2-BC60-4EB5-8DB7-0D8B156D0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283502" y="422779"/>
            <a:ext cx="11321040" cy="727572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3762" b="1" dirty="0">
                <a:solidFill>
                  <a:prstClr val="white"/>
                </a:solidFill>
                <a:ea typeface="微软雅黑"/>
              </a:rPr>
              <a:t>4. </a:t>
            </a:r>
            <a:r>
              <a:rPr lang="vi-VN" altLang="zh-CN" sz="3762" b="1" dirty="0">
                <a:solidFill>
                  <a:prstClr val="white"/>
                </a:solidFill>
                <a:ea typeface="微软雅黑"/>
              </a:rPr>
              <a:t>Người con đã quyết vượt qua khó khăn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83501" y="1442313"/>
            <a:ext cx="11501648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 con chấp nhận bị gai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rừng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cào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xước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da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thịt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 chân bị đá đâm chảy máu, bụng đói nhưng vẫn không lùi bước.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83501" y="5835895"/>
            <a:ext cx="1116693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993CD-2FEB-454D-8A56-1FA4996D1433}"/>
              </a:ext>
            </a:extLst>
          </p:cNvPr>
          <p:cNvSpPr txBox="1"/>
          <p:nvPr/>
        </p:nvSpPr>
        <p:spPr>
          <a:xfrm>
            <a:off x="283502" y="2616264"/>
            <a:ext cx="11624997" cy="153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 con vượt qua bao sóng to, gió dữ, đến hòn đảo chẳng có một bóng người.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cố sức đặt bàn chân lên lối đi hẹp, men đến chỗ san hô đo đỏ lởm chởm đá nhọn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endParaRPr lang="vi-VN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308575" y="4272688"/>
            <a:ext cx="8767456" cy="153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 con băng qua rừng rậm, suối sâu, leo lên vách núi cheo leo,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quần áo rách bươ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cuối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cùng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thì đến được ngôi nhà của bà tiên.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639" y="3860127"/>
            <a:ext cx="2935361" cy="293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295" y="4220437"/>
            <a:ext cx="2787316" cy="2787316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83501" y="422779"/>
            <a:ext cx="9695569" cy="727572"/>
          </a:xfrm>
          <a:prstGeom prst="rect">
            <a:avLst/>
          </a:prstGeom>
          <a:gradFill flip="none" rotWithShape="1">
            <a:gsLst>
              <a:gs pos="0">
                <a:srgbClr val="B00000"/>
              </a:gs>
              <a:gs pos="100000">
                <a:srgbClr val="320000"/>
              </a:gs>
            </a:gsLst>
            <a:path path="circle">
              <a:fillToRect t="100000" r="100000"/>
            </a:path>
            <a:tileRect l="-100000" b="-100000"/>
          </a:gradFill>
          <a:ln w="28575" cap="flat" cmpd="sng" algn="ctr">
            <a:solidFill>
              <a:schemeClr val="tx2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5.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Bà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tiên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giúp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hai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mẹ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con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như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thế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nào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?</a:t>
            </a:r>
            <a:endParaRPr lang="vi-VN" altLang="zh-CN" sz="4389" b="1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83501" y="1442313"/>
            <a:ext cx="11772560" cy="153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tiên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hiền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lành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mở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cửa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đón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thuốc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quý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rồi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phẩy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tay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trong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nháy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mắt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đã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về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nhà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bên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83501" y="2525960"/>
            <a:ext cx="11501648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Bà tiên cảm động trước tấm lòng hiếu thảo của người con và hiện ra giúp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khỏi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bệnh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 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83502" y="3643471"/>
            <a:ext cx="9966480" cy="153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Bỗng một bà tiên hiện ra nơi ngưỡng cửa. Bà đến bên, vuốt tóc cô bé rồi đưa cho cô một gói thuốc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dặn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cô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uống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sẽ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khỏi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bệnh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97750" y="5235080"/>
            <a:ext cx="1644269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31679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>
            <a:extLst>
              <a:ext uri="{FF2B5EF4-FFF2-40B4-BE49-F238E27FC236}">
                <a16:creationId xmlns:a16="http://schemas.microsoft.com/office/drawing/2014/main" id="{510737C8-E90E-49DF-BF36-C90B399D5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335" y="121072"/>
            <a:ext cx="2709119" cy="14448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34" b="1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Câu</a:t>
            </a:r>
            <a:r>
              <a:rPr lang="en-US" altLang="zh-CN" sz="2634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34" b="1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chuyện</a:t>
            </a:r>
            <a:r>
              <a:rPr lang="en-US" altLang="zh-CN" sz="2634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1</a:t>
            </a:r>
            <a:endParaRPr lang="zh-CN" altLang="en-US" sz="2634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BA14B-972D-4F06-9E30-3A32F8718918}"/>
              </a:ext>
            </a:extLst>
          </p:cNvPr>
          <p:cNvSpPr/>
          <p:nvPr/>
        </p:nvSpPr>
        <p:spPr>
          <a:xfrm>
            <a:off x="3156089" y="1803529"/>
            <a:ext cx="2889727" cy="3702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en-US" sz="2383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30B8A-C3A9-4F8A-82BD-1BB95CEC6447}"/>
              </a:ext>
            </a:extLst>
          </p:cNvPr>
          <p:cNvSpPr txBox="1"/>
          <p:nvPr/>
        </p:nvSpPr>
        <p:spPr>
          <a:xfrm>
            <a:off x="3296578" y="2032565"/>
            <a:ext cx="2478326" cy="119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Tên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câu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chuyện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: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hiếu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thảo</a:t>
            </a:r>
            <a:endParaRPr lang="en-US" sz="2383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B1641-BEB8-4326-B0CD-2CF8E158DB90}"/>
              </a:ext>
            </a:extLst>
          </p:cNvPr>
          <p:cNvSpPr txBox="1"/>
          <p:nvPr/>
        </p:nvSpPr>
        <p:spPr>
          <a:xfrm>
            <a:off x="3296307" y="3747795"/>
            <a:ext cx="2736191" cy="119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383" b="1" u="sng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Ý </a:t>
            </a:r>
            <a:r>
              <a:rPr lang="en-US" sz="2383" b="1" u="sng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nghĩa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: Ca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ngợi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long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hiếu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thảo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của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con.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74691-ABBB-4B57-8D0D-C245E6FB7D0F}"/>
              </a:ext>
            </a:extLst>
          </p:cNvPr>
          <p:cNvSpPr/>
          <p:nvPr/>
        </p:nvSpPr>
        <p:spPr>
          <a:xfrm>
            <a:off x="360689" y="1365755"/>
            <a:ext cx="1896383" cy="653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ốm</a:t>
            </a:r>
            <a:endParaRPr lang="en-US" sz="2508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306AC-4CD3-48B3-AC30-FC10204442B5}"/>
              </a:ext>
            </a:extLst>
          </p:cNvPr>
          <p:cNvSpPr/>
          <p:nvPr/>
        </p:nvSpPr>
        <p:spPr>
          <a:xfrm>
            <a:off x="360689" y="2890453"/>
            <a:ext cx="1896383" cy="653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2: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D2577-0602-4DB1-A88C-4BBF530BBDE2}"/>
              </a:ext>
            </a:extLst>
          </p:cNvPr>
          <p:cNvSpPr/>
          <p:nvPr/>
        </p:nvSpPr>
        <p:spPr>
          <a:xfrm>
            <a:off x="362763" y="4470227"/>
            <a:ext cx="1896383" cy="653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3: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</a:t>
            </a:r>
            <a:r>
              <a:rPr lang="en-US" sz="2508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endParaRPr lang="en-US" sz="2508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FF265C-FF80-4AC2-B2FB-C0C8B15E0C04}"/>
              </a:ext>
            </a:extLst>
          </p:cNvPr>
          <p:cNvSpPr/>
          <p:nvPr/>
        </p:nvSpPr>
        <p:spPr>
          <a:xfrm>
            <a:off x="6796360" y="369385"/>
            <a:ext cx="4996609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bị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ốm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nặng</a:t>
            </a:r>
            <a:endParaRPr lang="en-US" sz="2508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BFCF5A-D696-4A64-AB1F-AB01A0EBA6AE}"/>
              </a:ext>
            </a:extLst>
          </p:cNvPr>
          <p:cNvSpPr/>
          <p:nvPr/>
        </p:nvSpPr>
        <p:spPr>
          <a:xfrm>
            <a:off x="6796359" y="1692289"/>
            <a:ext cx="5034951" cy="119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tụy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14908C-ED39-4B88-9A71-420C1B6F54F8}"/>
              </a:ext>
            </a:extLst>
          </p:cNvPr>
          <p:cNvSpPr/>
          <p:nvPr/>
        </p:nvSpPr>
        <p:spPr>
          <a:xfrm>
            <a:off x="6808613" y="3228014"/>
            <a:ext cx="5032878" cy="111505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3: Nghe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mách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vượt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bao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khăn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quý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B859FA-BCEB-48F1-B515-ABD5B712CD8B}"/>
              </a:ext>
            </a:extLst>
          </p:cNvPr>
          <p:cNvSpPr/>
          <p:nvPr/>
        </p:nvSpPr>
        <p:spPr>
          <a:xfrm>
            <a:off x="6796359" y="4796761"/>
            <a:ext cx="5169399" cy="125105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tặng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bông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quý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9D4105-85E4-48E0-9C2C-9B47731DCB0C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2257072" y="1692289"/>
            <a:ext cx="899016" cy="196247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111F6B-53BC-4991-9D31-2DCE67F698F8}"/>
              </a:ext>
            </a:extLst>
          </p:cNvPr>
          <p:cNvCxnSpPr>
            <a:cxnSpLocks/>
            <a:stCxn id="8" idx="3"/>
            <a:endCxn id="4" idx="1"/>
          </p:cNvCxnSpPr>
          <p:nvPr/>
        </p:nvCxnSpPr>
        <p:spPr>
          <a:xfrm>
            <a:off x="2257072" y="3216987"/>
            <a:ext cx="899016" cy="43777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CC9A74-9ECF-4FB6-AA97-EDECEE528892}"/>
              </a:ext>
            </a:extLst>
          </p:cNvPr>
          <p:cNvCxnSpPr>
            <a:cxnSpLocks/>
            <a:stCxn id="9" idx="3"/>
            <a:endCxn id="4" idx="1"/>
          </p:cNvCxnSpPr>
          <p:nvPr/>
        </p:nvCxnSpPr>
        <p:spPr>
          <a:xfrm flipV="1">
            <a:off x="2259147" y="3654760"/>
            <a:ext cx="896942" cy="11420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AED762-1E11-4575-A08E-CB88CE1465EE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 flipV="1">
            <a:off x="6045816" y="843504"/>
            <a:ext cx="750544" cy="281125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9C10EC-A33C-4512-9420-B6D3D8C7BC5C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 flipV="1">
            <a:off x="6045815" y="2291372"/>
            <a:ext cx="750543" cy="136338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3B249F-FEE7-4EFA-962A-0E0874919853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043067" y="3665787"/>
            <a:ext cx="765546" cy="11975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B8E57F-9DD0-4648-BEF6-AD486657209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030813" y="3653578"/>
            <a:ext cx="765546" cy="17687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49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utoShape 10"/>
          <p:cNvSpPr>
            <a:spLocks noChangeArrowheads="1"/>
          </p:cNvSpPr>
          <p:nvPr/>
        </p:nvSpPr>
        <p:spPr bwMode="auto">
          <a:xfrm rot="-5400000">
            <a:off x="5244696" y="-1746287"/>
            <a:ext cx="1841541" cy="11766395"/>
          </a:xfrm>
          <a:prstGeom prst="downArrow">
            <a:avLst>
              <a:gd name="adj1" fmla="val 49065"/>
              <a:gd name="adj2" fmla="val 44849"/>
            </a:avLst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eaVert" lIns="121350" tIns="60676" rIns="121350" bIns="60676"/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endParaRPr lang="zh-CN" altLang="en-US" sz="2634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59"/>
          <p:cNvGrpSpPr>
            <a:grpSpLocks/>
          </p:cNvGrpSpPr>
          <p:nvPr/>
        </p:nvGrpSpPr>
        <p:grpSpPr bwMode="auto">
          <a:xfrm>
            <a:off x="2708455" y="3364469"/>
            <a:ext cx="1730025" cy="1544883"/>
            <a:chOff x="1214414" y="2786058"/>
            <a:chExt cx="1935848" cy="1751017"/>
          </a:xfrm>
        </p:grpSpPr>
        <p:grpSp>
          <p:nvGrpSpPr>
            <p:cNvPr id="18459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6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62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60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34" b="1" dirty="0" err="1">
                  <a:solidFill>
                    <a:prstClr val="white"/>
                  </a:solidFill>
                  <a:latin typeface="微软雅黑" pitchFamily="34" charset="-122"/>
                </a:rPr>
                <a:t>Câu</a:t>
              </a:r>
              <a:r>
                <a:rPr lang="en-US" altLang="zh-CN" sz="2634" b="1" dirty="0">
                  <a:solidFill>
                    <a:prstClr val="white"/>
                  </a:solidFill>
                  <a:latin typeface="微软雅黑" pitchFamily="34" charset="-122"/>
                </a:rPr>
                <a:t> 2</a:t>
              </a:r>
              <a:endParaRPr lang="zh-CN" altLang="en-US" sz="2634" b="1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4" name="组合 64"/>
          <p:cNvGrpSpPr>
            <a:grpSpLocks/>
          </p:cNvGrpSpPr>
          <p:nvPr/>
        </p:nvGrpSpPr>
        <p:grpSpPr bwMode="auto">
          <a:xfrm>
            <a:off x="7612051" y="3282847"/>
            <a:ext cx="1730024" cy="1544881"/>
            <a:chOff x="1214414" y="2786058"/>
            <a:chExt cx="1935848" cy="1751017"/>
          </a:xfrm>
        </p:grpSpPr>
        <p:grpSp>
          <p:nvGrpSpPr>
            <p:cNvPr id="18455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7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529">
                  <a:defRPr/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6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34" b="1" dirty="0" err="1">
                  <a:solidFill>
                    <a:prstClr val="white"/>
                  </a:solidFill>
                  <a:latin typeface="微软雅黑" pitchFamily="34" charset="-122"/>
                </a:rPr>
                <a:t>Câu</a:t>
              </a:r>
              <a:r>
                <a:rPr lang="en-US" altLang="zh-CN" sz="2634" b="1" dirty="0">
                  <a:solidFill>
                    <a:prstClr val="white"/>
                  </a:solidFill>
                  <a:latin typeface="微软雅黑" pitchFamily="34" charset="-122"/>
                </a:rPr>
                <a:t> 4</a:t>
              </a:r>
              <a:endParaRPr lang="zh-CN" altLang="en-US" sz="2634" b="1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6" name="组合 69"/>
          <p:cNvGrpSpPr>
            <a:grpSpLocks/>
          </p:cNvGrpSpPr>
          <p:nvPr/>
        </p:nvGrpSpPr>
        <p:grpSpPr bwMode="auto">
          <a:xfrm>
            <a:off x="9804623" y="3322382"/>
            <a:ext cx="1654449" cy="1477394"/>
            <a:chOff x="1214414" y="2786058"/>
            <a:chExt cx="1935848" cy="1751017"/>
          </a:xfrm>
        </p:grpSpPr>
        <p:grpSp>
          <p:nvGrpSpPr>
            <p:cNvPr id="18451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4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3529">
                  <a:defRPr/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2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34" b="1" dirty="0" err="1">
                  <a:solidFill>
                    <a:prstClr val="white"/>
                  </a:solidFill>
                  <a:latin typeface="微软雅黑" pitchFamily="34" charset="-122"/>
                </a:rPr>
                <a:t>Câu</a:t>
              </a:r>
              <a:r>
                <a:rPr lang="en-US" altLang="zh-CN" sz="2634" b="1" dirty="0">
                  <a:solidFill>
                    <a:prstClr val="white"/>
                  </a:solidFill>
                  <a:latin typeface="微软雅黑" pitchFamily="34" charset="-122"/>
                </a:rPr>
                <a:t> 5</a:t>
              </a:r>
              <a:endParaRPr lang="zh-CN" altLang="en-US" sz="2634" b="1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8" name="组合 40"/>
          <p:cNvGrpSpPr>
            <a:grpSpLocks/>
          </p:cNvGrpSpPr>
          <p:nvPr/>
        </p:nvGrpSpPr>
        <p:grpSpPr bwMode="auto">
          <a:xfrm>
            <a:off x="282268" y="3410130"/>
            <a:ext cx="1730024" cy="1544881"/>
            <a:chOff x="1214414" y="2786058"/>
            <a:chExt cx="1935848" cy="1751017"/>
          </a:xfrm>
        </p:grpSpPr>
        <p:grpSp>
          <p:nvGrpSpPr>
            <p:cNvPr id="18447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49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50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48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34" b="1" dirty="0" err="1">
                  <a:solidFill>
                    <a:prstClr val="white"/>
                  </a:solidFill>
                  <a:latin typeface="微软雅黑" pitchFamily="34" charset="-122"/>
                </a:rPr>
                <a:t>Câu</a:t>
              </a:r>
              <a:r>
                <a:rPr lang="en-US" altLang="zh-CN" sz="2634" b="1" dirty="0">
                  <a:solidFill>
                    <a:prstClr val="white"/>
                  </a:solidFill>
                  <a:latin typeface="微软雅黑" pitchFamily="34" charset="-122"/>
                </a:rPr>
                <a:t> 1</a:t>
              </a:r>
              <a:endParaRPr lang="zh-CN" altLang="en-US" sz="2634" b="1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</p:grpSp>
      <p:sp>
        <p:nvSpPr>
          <p:cNvPr id="80" name="矩形标注 79"/>
          <p:cNvSpPr/>
          <p:nvPr/>
        </p:nvSpPr>
        <p:spPr>
          <a:xfrm>
            <a:off x="2271875" y="5298076"/>
            <a:ext cx="1968956" cy="59726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50" tIns="60676" rIns="121350" bIns="60676" anchor="ctr"/>
          <a:lstStyle/>
          <a:p>
            <a:pPr algn="ctr" defTabSz="1213529">
              <a:defRPr/>
            </a:pPr>
            <a:endParaRPr lang="zh-CN" altLang="en-US" sz="2383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81" name="矩形标注 80"/>
          <p:cNvSpPr/>
          <p:nvPr/>
        </p:nvSpPr>
        <p:spPr>
          <a:xfrm>
            <a:off x="100632" y="2856741"/>
            <a:ext cx="2112298" cy="85607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50" tIns="60676" rIns="121350" bIns="60676" anchor="ctr"/>
          <a:lstStyle/>
          <a:p>
            <a:pPr algn="ctr" defTabSz="1213529">
              <a:defRPr/>
            </a:pPr>
            <a:endParaRPr lang="zh-CN" altLang="en-US" sz="2383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82" name="Rectangle 28"/>
          <p:cNvSpPr>
            <a:spLocks noChangeArrowheads="1"/>
          </p:cNvSpPr>
          <p:nvPr/>
        </p:nvSpPr>
        <p:spPr bwMode="auto">
          <a:xfrm>
            <a:off x="1815512" y="5374368"/>
            <a:ext cx="2755421" cy="1280355"/>
          </a:xfrm>
          <a:prstGeom prst="rect">
            <a:avLst/>
          </a:prstGeom>
          <a:noFill/>
          <a:ln>
            <a:noFill/>
          </a:ln>
        </p:spPr>
        <p:txBody>
          <a:bodyPr wrap="square" lIns="121350" tIns="60676" rIns="121350" bIns="60676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chăm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sóc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CC000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CC0000"/>
              </a:solidFill>
              <a:latin typeface="Arial" pitchFamily="34" charset="0"/>
              <a:ea typeface="微软雅黑" panose="020B0503020204020204" pitchFamily="34" charset="-122"/>
            </a:endParaRP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45635" y="1789593"/>
            <a:ext cx="2752007" cy="1006305"/>
          </a:xfrm>
          <a:prstGeom prst="rect">
            <a:avLst/>
          </a:prstGeom>
          <a:noFill/>
          <a:ln>
            <a:noFill/>
          </a:ln>
        </p:spPr>
        <p:txBody>
          <a:bodyPr wrap="square" lIns="121350" tIns="60676" rIns="121350" bIns="60676">
            <a:spAutoFit/>
          </a:bodyPr>
          <a:lstStyle/>
          <a:p>
            <a:pPr defTabSz="1213529">
              <a:lnSpc>
                <a:spcPct val="120000"/>
              </a:lnSpc>
              <a:defRPr/>
            </a:pP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ốm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B00000"/>
                </a:solidFill>
                <a:latin typeface="Arial" pitchFamily="34" charset="0"/>
                <a:ea typeface="宋体" pitchFamily="2" charset="-122"/>
              </a:rPr>
              <a:t>?</a:t>
            </a:r>
          </a:p>
        </p:txBody>
      </p:sp>
      <p:sp>
        <p:nvSpPr>
          <p:cNvPr id="84" name="矩形标注 83"/>
          <p:cNvSpPr/>
          <p:nvPr/>
        </p:nvSpPr>
        <p:spPr>
          <a:xfrm>
            <a:off x="9708159" y="2856741"/>
            <a:ext cx="2114289" cy="85607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350" tIns="60676" rIns="121350" bIns="60676" anchor="ctr"/>
          <a:lstStyle/>
          <a:p>
            <a:pPr algn="ctr" defTabSz="1213529">
              <a:defRPr/>
            </a:pPr>
            <a:endParaRPr lang="zh-CN" altLang="en-US" sz="2383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4026507" y="1541074"/>
            <a:ext cx="3761735" cy="1280355"/>
          </a:xfrm>
          <a:prstGeom prst="rect">
            <a:avLst/>
          </a:prstGeom>
          <a:noFill/>
          <a:ln>
            <a:noFill/>
          </a:ln>
        </p:spPr>
        <p:txBody>
          <a:bodyPr wrap="square" lIns="121350" tIns="60676" rIns="121350" bIns="60676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Để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chữa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khỏi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bệnh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cho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gặp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những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khó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khăn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gì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标注 85"/>
          <p:cNvSpPr/>
          <p:nvPr/>
        </p:nvSpPr>
        <p:spPr>
          <a:xfrm>
            <a:off x="7466300" y="5298076"/>
            <a:ext cx="1970947" cy="59726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50" tIns="60676" rIns="121350" bIns="60676" anchor="ctr"/>
          <a:lstStyle/>
          <a:p>
            <a:pPr algn="ctr" defTabSz="1213529">
              <a:defRPr/>
            </a:pPr>
            <a:endParaRPr lang="zh-CN" altLang="en-US" sz="2383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6478480" y="5298076"/>
            <a:ext cx="3898009" cy="1472137"/>
          </a:xfrm>
          <a:prstGeom prst="rect">
            <a:avLst/>
          </a:prstGeom>
          <a:noFill/>
          <a:ln>
            <a:noFill/>
          </a:ln>
        </p:spPr>
        <p:txBody>
          <a:bodyPr wrap="square" lIns="121350" tIns="60676" rIns="121350" bIns="60676">
            <a:spAutoFit/>
          </a:bodyPr>
          <a:lstStyle/>
          <a:p>
            <a:pPr defTabSz="1213529">
              <a:lnSpc>
                <a:spcPct val="120000"/>
              </a:lnSpc>
              <a:defRPr/>
            </a:pPr>
            <a:r>
              <a:rPr lang="vi-VN" altLang="en-US" sz="2508" b="1" dirty="0">
                <a:solidFill>
                  <a:srgbClr val="92D050">
                    <a:lumMod val="50000"/>
                  </a:srgbClr>
                </a:solidFill>
                <a:latin typeface="Arial" pitchFamily="34" charset="0"/>
                <a:ea typeface="宋体" pitchFamily="2" charset="-122"/>
              </a:rPr>
              <a:t>Bà tiên dùng cách nào để thử thách lòng trung thực của người con</a:t>
            </a:r>
            <a:r>
              <a:rPr lang="en-US" altLang="en-US" sz="2508" b="1" dirty="0">
                <a:solidFill>
                  <a:srgbClr val="92D050">
                    <a:lumMod val="50000"/>
                  </a:srgbClr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92D050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59">
            <a:extLst>
              <a:ext uri="{FF2B5EF4-FFF2-40B4-BE49-F238E27FC236}">
                <a16:creationId xmlns:a16="http://schemas.microsoft.com/office/drawing/2014/main" id="{EEB9A741-BCD7-4BDE-8A98-911A5CEA3DC4}"/>
              </a:ext>
            </a:extLst>
          </p:cNvPr>
          <p:cNvGrpSpPr>
            <a:grpSpLocks/>
          </p:cNvGrpSpPr>
          <p:nvPr/>
        </p:nvGrpSpPr>
        <p:grpSpPr bwMode="auto">
          <a:xfrm>
            <a:off x="5191172" y="3322382"/>
            <a:ext cx="1730025" cy="1544883"/>
            <a:chOff x="1214414" y="2786058"/>
            <a:chExt cx="1935848" cy="1751017"/>
          </a:xfrm>
        </p:grpSpPr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979997E8-C974-4316-B16D-5771105F0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41" name="Oval 7">
                <a:extLst>
                  <a:ext uri="{FF2B5EF4-FFF2-40B4-BE49-F238E27FC236}">
                    <a16:creationId xmlns:a16="http://schemas.microsoft.com/office/drawing/2014/main" id="{2D926229-5781-4D2E-9C78-1602BCA57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2" name="Oval 8">
                <a:extLst>
                  <a:ext uri="{FF2B5EF4-FFF2-40B4-BE49-F238E27FC236}">
                    <a16:creationId xmlns:a16="http://schemas.microsoft.com/office/drawing/2014/main" id="{45548A1D-1DA3-41AF-AD4C-335CD2DA8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634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0" name="Text Box 9">
              <a:extLst>
                <a:ext uri="{FF2B5EF4-FFF2-40B4-BE49-F238E27FC236}">
                  <a16:creationId xmlns:a16="http://schemas.microsoft.com/office/drawing/2014/main" id="{E7C71226-0728-4875-B5F9-74420598E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34" b="1" dirty="0" err="1">
                  <a:solidFill>
                    <a:prstClr val="white"/>
                  </a:solidFill>
                  <a:latin typeface="微软雅黑" pitchFamily="34" charset="-122"/>
                </a:rPr>
                <a:t>Câu</a:t>
              </a:r>
              <a:r>
                <a:rPr lang="en-US" altLang="zh-CN" sz="2634" b="1" dirty="0">
                  <a:solidFill>
                    <a:prstClr val="white"/>
                  </a:solidFill>
                  <a:latin typeface="微软雅黑" pitchFamily="34" charset="-122"/>
                </a:rPr>
                <a:t> 3</a:t>
              </a:r>
              <a:endParaRPr lang="zh-CN" altLang="en-US" sz="2634" b="1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</p:grpSp>
      <p:sp>
        <p:nvSpPr>
          <p:cNvPr id="43" name="矩形标注 83">
            <a:extLst>
              <a:ext uri="{FF2B5EF4-FFF2-40B4-BE49-F238E27FC236}">
                <a16:creationId xmlns:a16="http://schemas.microsoft.com/office/drawing/2014/main" id="{87BFF586-8BD1-4338-8BD0-9634D1085712}"/>
              </a:ext>
            </a:extLst>
          </p:cNvPr>
          <p:cNvSpPr/>
          <p:nvPr/>
        </p:nvSpPr>
        <p:spPr>
          <a:xfrm>
            <a:off x="4857039" y="2856741"/>
            <a:ext cx="2114289" cy="85607"/>
          </a:xfrm>
          <a:prstGeom prst="wedgeRectCallout">
            <a:avLst>
              <a:gd name="adj1" fmla="val -23398"/>
              <a:gd name="adj2" fmla="val 403291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350" tIns="60676" rIns="121350" bIns="60676" anchor="ctr"/>
          <a:lstStyle/>
          <a:p>
            <a:pPr algn="ctr" defTabSz="1213529">
              <a:defRPr/>
            </a:pPr>
            <a:endParaRPr lang="zh-CN" altLang="en-US" sz="2383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2459C1A3-78AE-4027-BB32-269B28E0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714" y="1887250"/>
            <a:ext cx="1896383" cy="894415"/>
          </a:xfrm>
          <a:prstGeom prst="rect">
            <a:avLst/>
          </a:prstGeom>
          <a:noFill/>
          <a:ln>
            <a:noFill/>
          </a:ln>
        </p:spPr>
        <p:txBody>
          <a:bodyPr wrap="square" lIns="121350" tIns="60676" rIns="121350" bIns="60676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làm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gì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6">
            <a:extLst>
              <a:ext uri="{FF2B5EF4-FFF2-40B4-BE49-F238E27FC236}">
                <a16:creationId xmlns:a16="http://schemas.microsoft.com/office/drawing/2014/main" id="{6AADC441-EC43-4E3F-9D99-C2C25A4D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83" y="179968"/>
            <a:ext cx="2855466" cy="762259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2</a:t>
            </a:r>
            <a:endParaRPr lang="zh-CN" altLang="en-US" sz="4389" b="1" dirty="0">
              <a:solidFill>
                <a:prstClr val="black"/>
              </a:solidFill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5628D-AF27-4E62-9DF9-AE2938346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07961"/>
            <a:ext cx="927559" cy="99381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163D6BF-1953-4206-BE33-A1AFCA554C65}"/>
              </a:ext>
            </a:extLst>
          </p:cNvPr>
          <p:cNvGrpSpPr/>
          <p:nvPr/>
        </p:nvGrpSpPr>
        <p:grpSpPr>
          <a:xfrm>
            <a:off x="2574146" y="9050"/>
            <a:ext cx="3182524" cy="1704175"/>
            <a:chOff x="488773" y="717409"/>
            <a:chExt cx="3006347" cy="160983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8B01DD3-CC62-4518-AD76-E8A9A928E709}"/>
                </a:ext>
              </a:extLst>
            </p:cNvPr>
            <p:cNvGrpSpPr/>
            <p:nvPr/>
          </p:nvGrpSpPr>
          <p:grpSpPr>
            <a:xfrm>
              <a:off x="507655" y="717409"/>
              <a:ext cx="2987465" cy="1609836"/>
              <a:chOff x="507655" y="546007"/>
              <a:chExt cx="3263688" cy="1758682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39910F0-1A17-447E-839C-A221DF03CFE6}"/>
                  </a:ext>
                </a:extLst>
              </p:cNvPr>
              <p:cNvSpPr/>
              <p:nvPr/>
            </p:nvSpPr>
            <p:spPr>
              <a:xfrm>
                <a:off x="583682" y="633562"/>
                <a:ext cx="2582388" cy="1552489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83" dirty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03BB7AB-FF10-4B12-A893-B57736F14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7"/>
                <a:ext cx="3263688" cy="1758682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2B6D9C-025C-431E-AD71-EA53759C92AE}"/>
                </a:ext>
              </a:extLst>
            </p:cNvPr>
            <p:cNvSpPr txBox="1"/>
            <p:nvPr/>
          </p:nvSpPr>
          <p:spPr>
            <a:xfrm>
              <a:off x="488773" y="1081335"/>
              <a:ext cx="2458410" cy="816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Kể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về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8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tính</a:t>
              </a:r>
              <a:r>
                <a:rPr lang="en-US" sz="2508" dirty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trung</a:t>
              </a:r>
              <a:r>
                <a:rPr lang="en-US" sz="2508" dirty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thực</a:t>
              </a:r>
              <a:endParaRPr lang="en-US" sz="2508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/>
      <p:bldP spid="82" grpId="1"/>
      <p:bldP spid="83" grpId="0"/>
      <p:bldP spid="83" grpId="1"/>
      <p:bldP spid="84" grpId="0" animBg="1"/>
      <p:bldP spid="84" grpId="1" animBg="1"/>
      <p:bldP spid="84" grpId="2" animBg="1"/>
      <p:bldP spid="85" grpId="0"/>
      <p:bldP spid="85" grpId="1"/>
      <p:bldP spid="86" grpId="0" animBg="1"/>
      <p:bldP spid="86" grpId="1" animBg="1"/>
      <p:bldP spid="86" grpId="2" animBg="1"/>
      <p:bldP spid="87" grpId="0"/>
      <p:bldP spid="87" grpId="1"/>
      <p:bldP spid="43" grpId="0" animBg="1"/>
      <p:bldP spid="43" grpId="1" animBg="1"/>
      <p:bldP spid="43" grpId="2" animBg="1"/>
      <p:bldP spid="44" grpId="0"/>
      <p:bldP spid="44" grpId="1"/>
      <p:bldP spid="45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83501" y="1442313"/>
            <a:ext cx="11501648" cy="153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Bà tiên biến thành người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dẫn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đi tìm loại thuốc quý nhưng lại đưa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đến một cái hang đầy tiền vàng và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bảo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cậu lấy tiền để sau này có cuộc sống sung sướng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endParaRPr lang="vi-VN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83501" y="4332040"/>
            <a:ext cx="1116693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283501" y="3070877"/>
            <a:ext cx="11501648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tiên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biến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thành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một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cụ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khổ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sở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vờ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làm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rơi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túi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tiền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trước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mặt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để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thử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lòng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 </a:t>
            </a:r>
            <a:endParaRPr lang="vi-VN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639" y="3860127"/>
            <a:ext cx="2935361" cy="293536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FFBC8239-7DE4-4415-9088-021E761FC259}"/>
              </a:ext>
            </a:extLst>
          </p:cNvPr>
          <p:cNvSpPr txBox="1">
            <a:spLocks/>
          </p:cNvSpPr>
          <p:nvPr/>
        </p:nvSpPr>
        <p:spPr>
          <a:xfrm>
            <a:off x="283501" y="422779"/>
            <a:ext cx="11501649" cy="72757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3010" b="1" dirty="0">
                <a:solidFill>
                  <a:prstClr val="white"/>
                </a:solidFill>
                <a:ea typeface="宋体" pitchFamily="2" charset="-122"/>
              </a:rPr>
              <a:t>4. </a:t>
            </a:r>
            <a:r>
              <a:rPr lang="vi-VN" altLang="zh-CN" sz="3010" b="1" dirty="0">
                <a:solidFill>
                  <a:prstClr val="white"/>
                </a:solidFill>
                <a:ea typeface="宋体" pitchFamily="2" charset="-122"/>
              </a:rPr>
              <a:t>Bà tiên dùng cách nào để thử thách lòng trung thực của người con?</a:t>
            </a:r>
          </a:p>
        </p:txBody>
      </p:sp>
    </p:spTree>
    <p:extLst>
      <p:ext uri="{BB962C8B-B14F-4D97-AF65-F5344CB8AC3E}">
        <p14:creationId xmlns:p14="http://schemas.microsoft.com/office/powerpoint/2010/main" val="257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295" y="4220437"/>
            <a:ext cx="2787316" cy="278731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83501" y="1442313"/>
            <a:ext cx="11772560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không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lấy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tiền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chỉ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xin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cụ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chỉ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mình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đến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chỗ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có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loại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thuốc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quý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83501" y="2525961"/>
            <a:ext cx="11501648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nghĩ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biết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đâu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đó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là tiền của bà cụ cũng dùng để sống và chữa bệnh. Cậu chạy theo và trả tiền cho bà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97750" y="3790216"/>
            <a:ext cx="1644269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3BE6C92-B7EE-4B33-911D-E7983726726F}"/>
              </a:ext>
            </a:extLst>
          </p:cNvPr>
          <p:cNvSpPr txBox="1">
            <a:spLocks/>
          </p:cNvSpPr>
          <p:nvPr/>
        </p:nvSpPr>
        <p:spPr>
          <a:xfrm>
            <a:off x="283501" y="422779"/>
            <a:ext cx="5451283" cy="72757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4389" b="1" dirty="0">
                <a:solidFill>
                  <a:prstClr val="white"/>
                </a:solidFill>
                <a:ea typeface="宋体" pitchFamily="2" charset="-122"/>
              </a:rPr>
              <a:t>5. </a:t>
            </a:r>
            <a:r>
              <a:rPr lang="en-US" altLang="zh-CN" sz="4389" b="1" dirty="0" err="1">
                <a:solidFill>
                  <a:prstClr val="white"/>
                </a:solidFill>
                <a:ea typeface="宋体" pitchFamily="2" charset="-122"/>
              </a:rPr>
              <a:t>Người</a:t>
            </a:r>
            <a:r>
              <a:rPr lang="en-US" altLang="zh-CN" sz="4389" b="1" dirty="0">
                <a:solidFill>
                  <a:prstClr val="white"/>
                </a:solidFill>
                <a:ea typeface="宋体" pitchFamily="2" charset="-122"/>
              </a:rPr>
              <a:t> con </a:t>
            </a:r>
            <a:r>
              <a:rPr lang="en-US" altLang="zh-CN" sz="4389" b="1" dirty="0" err="1">
                <a:solidFill>
                  <a:prstClr val="white"/>
                </a:solidFill>
                <a:ea typeface="宋体" pitchFamily="2" charset="-122"/>
              </a:rPr>
              <a:t>làm</a:t>
            </a:r>
            <a:r>
              <a:rPr lang="en-US" altLang="zh-CN" sz="4389" b="1" dirty="0">
                <a:solidFill>
                  <a:prstClr val="white"/>
                </a:solidFill>
                <a:ea typeface="宋体" pitchFamily="2" charset="-122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宋体" pitchFamily="2" charset="-122"/>
              </a:rPr>
              <a:t>gì</a:t>
            </a:r>
            <a:r>
              <a:rPr lang="en-US" altLang="zh-CN" sz="4389" b="1" dirty="0">
                <a:solidFill>
                  <a:prstClr val="white"/>
                </a:solidFill>
                <a:ea typeface="宋体" pitchFamily="2" charset="-122"/>
              </a:rPr>
              <a:t>?</a:t>
            </a:r>
            <a:endParaRPr lang="vi-VN" altLang="zh-CN" sz="4389" b="1" dirty="0">
              <a:solidFill>
                <a:prstClr val="white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61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">
            <a:extLst>
              <a:ext uri="{FF2B5EF4-FFF2-40B4-BE49-F238E27FC236}">
                <a16:creationId xmlns:a16="http://schemas.microsoft.com/office/drawing/2014/main" id="{9419FA1E-85F1-48A4-AD52-E27DD0C1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746" y="569959"/>
            <a:ext cx="2618815" cy="117395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34" b="1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Câu</a:t>
            </a:r>
            <a:r>
              <a:rPr lang="en-US" altLang="zh-CN" sz="2634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34" b="1" dirty="0" err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chuyện</a:t>
            </a:r>
            <a:r>
              <a:rPr lang="en-US" altLang="zh-CN" sz="2634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2</a:t>
            </a:r>
            <a:endParaRPr lang="zh-CN" altLang="en-US" sz="2634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661EAE-30B6-4F94-A3AD-E4BA8B4025D3}"/>
              </a:ext>
            </a:extLst>
          </p:cNvPr>
          <p:cNvSpPr/>
          <p:nvPr/>
        </p:nvSpPr>
        <p:spPr>
          <a:xfrm>
            <a:off x="1038978" y="1938985"/>
            <a:ext cx="2889727" cy="3702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en-US" sz="2383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B11F1-BAB3-44F6-A3BB-C1872D066AAF}"/>
              </a:ext>
            </a:extLst>
          </p:cNvPr>
          <p:cNvSpPr txBox="1"/>
          <p:nvPr/>
        </p:nvSpPr>
        <p:spPr>
          <a:xfrm>
            <a:off x="1450380" y="2074441"/>
            <a:ext cx="2478326" cy="119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Tên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câu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b="1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chuyện</a:t>
            </a:r>
            <a:r>
              <a:rPr lang="en-US" sz="2383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: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Cô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bé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trung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thực</a:t>
            </a:r>
            <a:endParaRPr lang="en-US" sz="2383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9263E-589A-41A5-B9F1-906DA9ED7B46}"/>
              </a:ext>
            </a:extLst>
          </p:cNvPr>
          <p:cNvSpPr txBox="1"/>
          <p:nvPr/>
        </p:nvSpPr>
        <p:spPr>
          <a:xfrm>
            <a:off x="1355909" y="3786939"/>
            <a:ext cx="2736191" cy="1559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383" b="1" u="sng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Ý </a:t>
            </a:r>
            <a:r>
              <a:rPr lang="en-US" sz="2383" b="1" u="sng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nghĩa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: Ca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ngợi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lòng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hiếu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thảo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,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trung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thực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của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383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 con.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6D91E7-FF0F-4BFF-BC56-BDA7560C8EFD}"/>
              </a:ext>
            </a:extLst>
          </p:cNvPr>
          <p:cNvSpPr/>
          <p:nvPr/>
        </p:nvSpPr>
        <p:spPr>
          <a:xfrm>
            <a:off x="4741440" y="706584"/>
            <a:ext cx="7314621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1: Hai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nghèo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ấm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phúc</a:t>
            </a:r>
            <a:endParaRPr lang="en-US" sz="2508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CCAA1F-19DA-48D3-A5D2-0875911C8653}"/>
              </a:ext>
            </a:extLst>
          </p:cNvPr>
          <p:cNvCxnSpPr>
            <a:cxnSpLocks/>
          </p:cNvCxnSpPr>
          <p:nvPr/>
        </p:nvCxnSpPr>
        <p:spPr>
          <a:xfrm flipV="1">
            <a:off x="3917248" y="1199093"/>
            <a:ext cx="841907" cy="28043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A8F182-838A-4874-B9B8-FD1F14FB127E}"/>
              </a:ext>
            </a:extLst>
          </p:cNvPr>
          <p:cNvCxnSpPr>
            <a:cxnSpLocks/>
          </p:cNvCxnSpPr>
          <p:nvPr/>
        </p:nvCxnSpPr>
        <p:spPr>
          <a:xfrm flipV="1">
            <a:off x="3940163" y="2360694"/>
            <a:ext cx="841907" cy="16243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882C7C-E3B6-44E8-84D2-5E2FF420168C}"/>
              </a:ext>
            </a:extLst>
          </p:cNvPr>
          <p:cNvSpPr/>
          <p:nvPr/>
        </p:nvSpPr>
        <p:spPr>
          <a:xfrm>
            <a:off x="4741440" y="1856794"/>
            <a:ext cx="7314621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ốm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nặng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do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tiền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thuốc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thuyên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EEC81C-A73E-4EC7-8290-EE1BF8BEEE6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928706" y="3611310"/>
            <a:ext cx="841907" cy="37371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0C24C1-BA55-4ACD-BBF1-6CC20D6B9DE5}"/>
              </a:ext>
            </a:extLst>
          </p:cNvPr>
          <p:cNvSpPr/>
          <p:nvPr/>
        </p:nvSpPr>
        <p:spPr>
          <a:xfrm>
            <a:off x="4770612" y="3137191"/>
            <a:ext cx="7314621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3: Nghe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mách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thuốc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giỏi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bụng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nhờ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rồi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0A020F-C163-418C-AC4C-55BB456D86F8}"/>
              </a:ext>
            </a:extLst>
          </p:cNvPr>
          <p:cNvSpPr/>
          <p:nvPr/>
        </p:nvSpPr>
        <p:spPr>
          <a:xfrm>
            <a:off x="4770612" y="4418023"/>
            <a:ext cx="7314621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đường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nhặt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nải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nhiều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rơi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D457F-71ED-42B4-9435-5386E84E9C26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957876" y="3985029"/>
            <a:ext cx="812736" cy="90711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4FF8D3-34FD-484B-8629-4AC2DA94CD8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940163" y="4021807"/>
            <a:ext cx="830450" cy="204492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BE705C-BEE4-4478-952E-E23759A1BEE3}"/>
              </a:ext>
            </a:extLst>
          </p:cNvPr>
          <p:cNvSpPr/>
          <p:nvPr/>
        </p:nvSpPr>
        <p:spPr>
          <a:xfrm>
            <a:off x="4770612" y="5592610"/>
            <a:ext cx="7314621" cy="9482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5: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khen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trung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chữa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bệnh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508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508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32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993F46-27C4-4927-8184-8DE3503499EC}"/>
              </a:ext>
            </a:extLst>
          </p:cNvPr>
          <p:cNvGrpSpPr/>
          <p:nvPr/>
        </p:nvGrpSpPr>
        <p:grpSpPr>
          <a:xfrm>
            <a:off x="4027881" y="1837996"/>
            <a:ext cx="5093301" cy="1354559"/>
            <a:chOff x="3564781" y="1332185"/>
            <a:chExt cx="4061377" cy="1080120"/>
          </a:xfrm>
        </p:grpSpPr>
        <p:sp>
          <p:nvSpPr>
            <p:cNvPr id="6" name="Flowchart: Punched Tape 5">
              <a:extLst>
                <a:ext uri="{FF2B5EF4-FFF2-40B4-BE49-F238E27FC236}">
                  <a16:creationId xmlns:a16="http://schemas.microsoft.com/office/drawing/2014/main" id="{FD847318-69E7-4655-91F3-A552AF205A9A}"/>
                </a:ext>
              </a:extLst>
            </p:cNvPr>
            <p:cNvSpPr/>
            <p:nvPr/>
          </p:nvSpPr>
          <p:spPr>
            <a:xfrm>
              <a:off x="4205779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389" b="1" dirty="0">
                  <a:solidFill>
                    <a:srgbClr val="0070C0"/>
                  </a:solidFill>
                  <a:latin typeface="Arial"/>
                  <a:ea typeface="微软雅黑"/>
                </a:rPr>
                <a:t>HIẾU THẢO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8D1BDF-F1EF-47B8-B27D-33728528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475AD0-2FDA-48A6-847B-5B0CA36365C0}"/>
              </a:ext>
            </a:extLst>
          </p:cNvPr>
          <p:cNvGrpSpPr/>
          <p:nvPr/>
        </p:nvGrpSpPr>
        <p:grpSpPr>
          <a:xfrm>
            <a:off x="6070212" y="3774991"/>
            <a:ext cx="5138454" cy="1354559"/>
            <a:chOff x="3564781" y="1332185"/>
            <a:chExt cx="4097382" cy="1080120"/>
          </a:xfrm>
        </p:grpSpPr>
        <p:sp>
          <p:nvSpPr>
            <p:cNvPr id="47" name="Flowchart: Punched Tape 46">
              <a:extLst>
                <a:ext uri="{FF2B5EF4-FFF2-40B4-BE49-F238E27FC236}">
                  <a16:creationId xmlns:a16="http://schemas.microsoft.com/office/drawing/2014/main" id="{3F180076-B02C-488F-AB3F-77D174598DFC}"/>
                </a:ext>
              </a:extLst>
            </p:cNvPr>
            <p:cNvSpPr/>
            <p:nvPr/>
          </p:nvSpPr>
          <p:spPr>
            <a:xfrm>
              <a:off x="4241784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389" b="1" dirty="0">
                  <a:solidFill>
                    <a:srgbClr val="0070C0"/>
                  </a:solidFill>
                  <a:latin typeface="Arial"/>
                  <a:ea typeface="微软雅黑"/>
                </a:rPr>
                <a:t>TRUNG THỰC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9EBE0EC-BCFE-49BC-9F7A-6946397F9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sp>
        <p:nvSpPr>
          <p:cNvPr id="49" name="文本框 6">
            <a:extLst>
              <a:ext uri="{FF2B5EF4-FFF2-40B4-BE49-F238E27FC236}">
                <a16:creationId xmlns:a16="http://schemas.microsoft.com/office/drawing/2014/main" id="{931C8191-D223-4204-AB61-286CAA0C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82" y="179967"/>
            <a:ext cx="8319600" cy="762259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Kể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lại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câu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chuyện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theo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lời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của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em</a:t>
            </a:r>
            <a:endParaRPr lang="zh-CN" altLang="en-US" sz="4389" b="1" dirty="0">
              <a:solidFill>
                <a:prstClr val="black"/>
              </a:solidFill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687D11-73FD-46DD-91C8-63CA8388E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07961"/>
            <a:ext cx="927559" cy="993814"/>
          </a:xfrm>
          <a:prstGeom prst="rect">
            <a:avLst/>
          </a:prstGeom>
        </p:spPr>
      </p:pic>
      <p:pic>
        <p:nvPicPr>
          <p:cNvPr id="51" name="图片 15">
            <a:extLst>
              <a:ext uri="{FF2B5EF4-FFF2-40B4-BE49-F238E27FC236}">
                <a16:creationId xmlns:a16="http://schemas.microsoft.com/office/drawing/2014/main" id="{4DC06060-C467-482E-AACE-45722125C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3" y="1500331"/>
            <a:ext cx="2989806" cy="38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1109954" y="2936846"/>
            <a:ext cx="4986046" cy="1559017"/>
            <a:chOff x="1907705" y="833239"/>
            <a:chExt cx="3739534" cy="1183956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648254" cy="118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531" b="1" dirty="0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rPr>
                <a:t>a</a:t>
              </a:r>
              <a:endParaRPr lang="zh-CN" altLang="en-US" sz="9531" b="1" dirty="0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2" name="文本框 46"/>
            <p:cNvSpPr txBox="1"/>
            <p:nvPr/>
          </p:nvSpPr>
          <p:spPr>
            <a:xfrm>
              <a:off x="3481434" y="1230574"/>
              <a:ext cx="1341954" cy="333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Một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sự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việc</a:t>
              </a:r>
              <a:endParaRPr lang="zh-CN" altLang="en-US" sz="225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111260" y="4092384"/>
            <a:ext cx="4986046" cy="1559017"/>
            <a:chOff x="983374" y="1667240"/>
            <a:chExt cx="3739534" cy="1183956"/>
          </a:xfrm>
        </p:grpSpPr>
        <p:sp>
          <p:nvSpPr>
            <p:cNvPr id="85" name="任意多边形 84"/>
            <p:cNvSpPr/>
            <p:nvPr/>
          </p:nvSpPr>
          <p:spPr>
            <a:xfrm>
              <a:off x="983374" y="1858438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698749" cy="118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531" b="1" dirty="0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rPr>
                <a:t>b</a:t>
              </a:r>
              <a:endParaRPr lang="zh-CN" altLang="en-US" sz="9531" b="1" dirty="0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9" name="文本框 54"/>
            <p:cNvSpPr txBox="1"/>
            <p:nvPr/>
          </p:nvSpPr>
          <p:spPr>
            <a:xfrm>
              <a:off x="2356743" y="1973698"/>
              <a:ext cx="1825127" cy="597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Một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câu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chuyện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đầy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đủ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chi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tiết</a:t>
              </a:r>
              <a:endParaRPr lang="zh-CN" altLang="en-US" sz="225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1109954" y="5247925"/>
            <a:ext cx="4986046" cy="1559017"/>
            <a:chOff x="982395" y="2544785"/>
            <a:chExt cx="3739534" cy="1183956"/>
          </a:xfrm>
        </p:grpSpPr>
        <p:sp>
          <p:nvSpPr>
            <p:cNvPr id="92" name="任意多边形 91"/>
            <p:cNvSpPr/>
            <p:nvPr/>
          </p:nvSpPr>
          <p:spPr>
            <a:xfrm>
              <a:off x="982395" y="2735983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B28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982395" y="2735984"/>
              <a:ext cx="102979" cy="801604"/>
            </a:xfrm>
            <a:prstGeom prst="rect">
              <a:avLst/>
            </a:prstGeom>
            <a:solidFill>
              <a:srgbClr val="8D6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94" name="等腰三角形 43"/>
            <p:cNvSpPr/>
            <p:nvPr/>
          </p:nvSpPr>
          <p:spPr>
            <a:xfrm rot="11946960" flipH="1">
              <a:off x="1975746" y="2741581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46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95" name="文本框 60"/>
            <p:cNvSpPr txBox="1"/>
            <p:nvPr/>
          </p:nvSpPr>
          <p:spPr>
            <a:xfrm>
              <a:off x="1126967" y="2544785"/>
              <a:ext cx="648254" cy="118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531" b="1" dirty="0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rPr>
                <a:t>c</a:t>
              </a:r>
              <a:endParaRPr lang="zh-CN" altLang="en-US" sz="9531" b="1" dirty="0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96" name="文本框 61"/>
            <p:cNvSpPr txBox="1"/>
            <p:nvPr/>
          </p:nvSpPr>
          <p:spPr>
            <a:xfrm>
              <a:off x="2152964" y="2697105"/>
              <a:ext cx="2304619" cy="86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346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Một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chuỗi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sự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việc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làm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nòng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cốt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cho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diễn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biến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của</a:t>
              </a:r>
              <a:r>
                <a:rPr lang="en-US" altLang="zh-CN" sz="2257" b="1" dirty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2257" b="1" dirty="0" err="1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truyện</a:t>
              </a:r>
              <a:endParaRPr lang="zh-CN" altLang="en-US" sz="2257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2424" y="357415"/>
            <a:ext cx="804006" cy="443679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 dirty="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44" y="3935866"/>
            <a:ext cx="5102656" cy="2895963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6333184" y="434540"/>
            <a:ext cx="5384295" cy="3835927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09F8FDC8-D822-4A3B-8E11-C4EE4A665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82" y="198116"/>
            <a:ext cx="4133016" cy="762259"/>
          </a:xfrm>
          <a:prstGeom prst="rect">
            <a:avLst/>
          </a:prstGeom>
          <a:noFill/>
          <a:ln>
            <a:noFill/>
          </a:ln>
        </p:spPr>
        <p:txBody>
          <a:bodyPr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Củng</a:t>
            </a:r>
            <a:r>
              <a:rPr lang="en-US" altLang="zh-CN" sz="4389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cố</a:t>
            </a:r>
            <a:endParaRPr lang="zh-CN" altLang="en-US" sz="4389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3B3680-ABC8-4AEE-BD4B-7058402AE7B5}"/>
              </a:ext>
            </a:extLst>
          </p:cNvPr>
          <p:cNvSpPr txBox="1"/>
          <p:nvPr/>
        </p:nvSpPr>
        <p:spPr>
          <a:xfrm>
            <a:off x="262833" y="1299268"/>
            <a:ext cx="6333336" cy="12503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525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Cốt</a:t>
            </a:r>
            <a:r>
              <a:rPr lang="en-US" altLang="en-US" sz="7525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7525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truyện</a:t>
            </a:r>
            <a:r>
              <a:rPr lang="en-US" altLang="en-US" sz="7525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7525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altLang="en-US" sz="7525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endParaRPr lang="en-US" sz="7525" b="1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utoUpdateAnimBg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8" y="1307339"/>
            <a:ext cx="5997424" cy="2454013"/>
          </a:xfrm>
          <a:prstGeom prst="rect">
            <a:avLst/>
          </a:prstGeom>
        </p:spPr>
      </p:pic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3998662" y="2589491"/>
            <a:ext cx="6953404" cy="2052443"/>
          </a:xfrm>
          <a:prstGeom prst="rect">
            <a:avLst/>
          </a:prstGeom>
          <a:noFill/>
          <a:ln>
            <a:noFill/>
          </a:ln>
        </p:spPr>
        <p:txBody>
          <a:bodyPr wrap="square" lIns="121370" tIns="60685" rIns="121370" bIns="60685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54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方正剪纸简体" panose="03000509000000000000" pitchFamily="65" charset="-122"/>
              </a:rPr>
              <a:t>TẠM BIỆT</a:t>
            </a:r>
            <a:endParaRPr lang="zh-CN" altLang="en-US" sz="1254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336086" y="3291179"/>
            <a:ext cx="3921834" cy="16742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9" y="5045898"/>
            <a:ext cx="12205379" cy="1745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5" y="5203463"/>
            <a:ext cx="984899" cy="14215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9" y="588674"/>
            <a:ext cx="3772759" cy="62267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39" y="221729"/>
            <a:ext cx="2178796" cy="174303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92" y="5570378"/>
            <a:ext cx="730680" cy="1054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19" y="5117472"/>
            <a:ext cx="984899" cy="14215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46" y="5484386"/>
            <a:ext cx="730680" cy="105458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898" y="5458975"/>
            <a:ext cx="730680" cy="105458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025" y="5006069"/>
            <a:ext cx="984899" cy="142150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02" y="1452671"/>
            <a:ext cx="1502223" cy="13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8" y="1307339"/>
            <a:ext cx="5997424" cy="24540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860707" y="2470929"/>
            <a:ext cx="5246482" cy="22397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9" y="5045898"/>
            <a:ext cx="12205379" cy="17458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5" y="5203463"/>
            <a:ext cx="984899" cy="14215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9" y="588674"/>
            <a:ext cx="3772759" cy="62267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06" y="851248"/>
            <a:ext cx="1818749" cy="1455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92" y="5570378"/>
            <a:ext cx="730680" cy="10545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19" y="5117472"/>
            <a:ext cx="984899" cy="1421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46" y="5484386"/>
            <a:ext cx="730680" cy="10545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898" y="5458975"/>
            <a:ext cx="730680" cy="1054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025" y="5006069"/>
            <a:ext cx="984899" cy="14215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91" y="1485710"/>
            <a:ext cx="1502223" cy="136461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B45BB99-AB13-4566-8D7A-D14C4878F045}"/>
              </a:ext>
            </a:extLst>
          </p:cNvPr>
          <p:cNvSpPr/>
          <p:nvPr/>
        </p:nvSpPr>
        <p:spPr>
          <a:xfrm>
            <a:off x="5022261" y="858389"/>
            <a:ext cx="3759106" cy="864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16" dirty="0">
                <a:solidFill>
                  <a:srgbClr val="C00000">
                    <a:lumMod val="75000"/>
                  </a:srgbClr>
                </a:solidFill>
                <a:effectLst>
                  <a:glow rad="63500">
                    <a:srgbClr val="FF6600">
                      <a:satMod val="175000"/>
                      <a:alpha val="40000"/>
                    </a:srgbClr>
                  </a:glow>
                </a:effectLst>
                <a:latin typeface="UTM Spring" panose="02040603050506020204" pitchFamily="18" charset="0"/>
                <a:ea typeface="微软雅黑" panose="020B0503020204020204" pitchFamily="34" charset="-122"/>
              </a:rPr>
              <a:t>TẬP LÀM VĂN</a:t>
            </a:r>
            <a:endParaRPr lang="zh-CN" altLang="en-US" sz="5016" dirty="0">
              <a:solidFill>
                <a:srgbClr val="C00000">
                  <a:lumMod val="75000"/>
                </a:srgbClr>
              </a:solidFill>
              <a:effectLst>
                <a:glow rad="63500">
                  <a:srgbClr val="FF6600">
                    <a:satMod val="175000"/>
                    <a:alpha val="40000"/>
                  </a:srgbClr>
                </a:glow>
              </a:effectLst>
              <a:latin typeface="UTM Spring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921998" y="1695356"/>
            <a:ext cx="7172395" cy="3943794"/>
          </a:xfrm>
          <a:prstGeom prst="rect">
            <a:avLst/>
          </a:prstGeom>
          <a:noFill/>
          <a:ln>
            <a:noFill/>
          </a:ln>
        </p:spPr>
        <p:txBody>
          <a:bodyPr wrap="square" lIns="121370" tIns="60685" rIns="121370" bIns="60685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7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黑体" panose="02010609060101010101" pitchFamily="49" charset="-122"/>
              </a:rPr>
              <a:t>LUYỆN TẬP XÂY DỰNG CỐT TRUYỆN</a:t>
            </a:r>
            <a:endParaRPr lang="zh-CN" altLang="en-US" sz="827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801582" y="198116"/>
            <a:ext cx="4133016" cy="762259"/>
          </a:xfrm>
          <a:prstGeom prst="rect">
            <a:avLst/>
          </a:prstGeom>
          <a:noFill/>
          <a:ln>
            <a:noFill/>
          </a:ln>
        </p:spPr>
        <p:txBody>
          <a:bodyPr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4389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4389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2424" y="357415"/>
            <a:ext cx="804006" cy="443679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45B538FA-7BF2-4AD8-9D99-8999BE8B8C9E}"/>
              </a:ext>
            </a:extLst>
          </p:cNvPr>
          <p:cNvSpPr/>
          <p:nvPr/>
        </p:nvSpPr>
        <p:spPr>
          <a:xfrm>
            <a:off x="392340" y="1803529"/>
            <a:ext cx="6781135" cy="279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79" dirty="0">
                <a:solidFill>
                  <a:srgbClr val="FFFF00"/>
                </a:solidFill>
                <a:effectLst>
                  <a:glow rad="228600">
                    <a:srgbClr val="262626">
                      <a:satMod val="175000"/>
                      <a:alpha val="40000"/>
                    </a:srgb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ĂN KHẾ</a:t>
            </a:r>
          </a:p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79" dirty="0">
                <a:solidFill>
                  <a:srgbClr val="FFFF00"/>
                </a:solidFill>
                <a:effectLst>
                  <a:glow rad="228600">
                    <a:srgbClr val="262626">
                      <a:satMod val="175000"/>
                      <a:alpha val="40000"/>
                    </a:srgb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TRẢ VÀNG</a:t>
            </a:r>
            <a:endParaRPr lang="zh-CN" altLang="en-US" sz="8779" dirty="0">
              <a:solidFill>
                <a:srgbClr val="FFFF00"/>
              </a:solidFill>
              <a:effectLst>
                <a:glow rad="228600">
                  <a:srgbClr val="262626">
                    <a:satMod val="175000"/>
                    <a:alpha val="40000"/>
                  </a:srgbClr>
                </a:glow>
              </a:effectLst>
              <a:latin typeface="UTM Fancy Full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 flipH="1">
            <a:off x="7702839" y="-43702"/>
            <a:ext cx="4206893" cy="68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96 -0.07055 L -0.87296 -0.07055 C -0.86855 -0.05526 -0.86218 -0.03057 -0.85646 -0.01411 C -0.85091 0.00176 -0.85238 -0.00676 -0.84454 0.00999 C -0.82658 0.0482 -0.84536 0.01793 -0.8176 0.06643 C -0.79196 0.1117 -0.77661 0.13198 -0.74608 0.17137 C -0.72877 0.19371 -0.71064 0.21487 -0.69089 0.23045 C -0.66786 0.24897 -0.6094 0.26749 -0.5983 0.27072 C -0.48742 0.30452 -0.5338 0.29188 -0.4595 0.31128 L -0.29523 0.3057 C -0.2838 0.30511 -0.2722 0.30247 -0.26094 0.29776 C -0.24787 0.29218 -0.22469 0.27131 -0.21309 0.26014 C -0.2046 0.25161 -0.19578 0.24338 -0.18778 0.2331 C -0.16933 0.20929 -0.15104 0.18489 -0.13406 0.15785 C -0.12998 0.15167 -0.12639 0.14462 -0.12214 0.13903 C -0.11887 0.13462 -0.11479 0.13257 -0.11169 0.12816 C -0.10271 0.11581 -0.06907 0.06173 -0.06384 0.04762 C -0.06188 0.04233 -0.06009 0.03645 -0.05797 0.03145 C -0.05666 0.02851 -0.05503 0.02586 -0.05339 0.02351 C -0.04703 0.01352 -0.04752 0.01999 -0.04752 0.01264 L -0.04752 0.01264 " pathEditMode="relative" ptsTypes="AAAAAAAAAAAAAAAAAAAAA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9" y="5045898"/>
            <a:ext cx="12205379" cy="1745812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FD968BE6-B19A-4032-BCE0-382D3593B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5" y="679618"/>
            <a:ext cx="2963277" cy="4890759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37" y="-30079"/>
            <a:ext cx="764489" cy="764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860707" y="2470929"/>
            <a:ext cx="5246482" cy="2239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6524D-8F70-4C69-AEC0-FD2021E3F4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-345913" y="566165"/>
            <a:ext cx="1917207" cy="1917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D7DC6-FC96-4250-B5F2-41504E3F6B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1565075" y="334778"/>
            <a:ext cx="1917207" cy="1917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0328D8-CB79-4981-BA48-99CFB7ABB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988974" y="2185019"/>
            <a:ext cx="1917207" cy="1917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9CE6BB-047F-4454-BFBC-28347CFEAA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09" y="3779841"/>
            <a:ext cx="2813397" cy="2813397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8ED4B170-36D5-49E5-AD02-60659C1F4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>
            <a:off x="7936354" y="42555"/>
            <a:ext cx="3747367" cy="60955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81F7DA-43ED-4C57-8A34-C1209853062B}"/>
              </a:ext>
            </a:extLst>
          </p:cNvPr>
          <p:cNvGrpSpPr/>
          <p:nvPr/>
        </p:nvGrpSpPr>
        <p:grpSpPr>
          <a:xfrm>
            <a:off x="3025666" y="1821097"/>
            <a:ext cx="5049537" cy="4136415"/>
            <a:chOff x="2843802" y="435212"/>
            <a:chExt cx="4026480" cy="32983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ED9C50-F650-4CE1-8328-3DE6F853F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C66F81-3D6F-42D6-A288-C86FE7DCAB9E}"/>
                </a:ext>
              </a:extLst>
            </p:cNvPr>
            <p:cNvSpPr txBox="1"/>
            <p:nvPr/>
          </p:nvSpPr>
          <p:spPr>
            <a:xfrm>
              <a:off x="3584900" y="1610811"/>
              <a:ext cx="2960805" cy="145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643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Cốt</a:t>
              </a:r>
              <a:r>
                <a:rPr lang="en-US" sz="5643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5643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truyện</a:t>
              </a:r>
              <a:r>
                <a:rPr lang="en-US" sz="5643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5643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là</a:t>
              </a:r>
              <a:r>
                <a:rPr lang="en-US" sz="5643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5643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gì</a:t>
              </a:r>
              <a:r>
                <a:rPr lang="en-US" sz="5643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E3CC8-5626-4C72-A0E1-14EF1C505B2D}"/>
              </a:ext>
            </a:extLst>
          </p:cNvPr>
          <p:cNvGrpSpPr/>
          <p:nvPr/>
        </p:nvGrpSpPr>
        <p:grpSpPr>
          <a:xfrm flipH="1">
            <a:off x="3582819" y="-64212"/>
            <a:ext cx="5745598" cy="4706605"/>
            <a:chOff x="2843802" y="435212"/>
            <a:chExt cx="4026480" cy="32983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89F0D1-02B7-4F3E-9522-3E2EFD106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D66B92-A397-4DC7-A800-A29CE92D9926}"/>
                </a:ext>
              </a:extLst>
            </p:cNvPr>
            <p:cNvSpPr txBox="1"/>
            <p:nvPr/>
          </p:nvSpPr>
          <p:spPr>
            <a:xfrm>
              <a:off x="3662763" y="1434509"/>
              <a:ext cx="2960805" cy="1687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Cốt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truyện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là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một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chuỗi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sự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việc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làm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nòng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cốt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cho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diễn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biến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của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762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truyện</a:t>
              </a:r>
              <a:endParaRPr lang="en-US" sz="3762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46E2E57-9DDA-41BC-957B-43A5D8086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952">
            <a:off x="3371896" y="5323781"/>
            <a:ext cx="2037079" cy="17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DF870F7-4D35-44ED-9DF8-6B8C10EB9469}"/>
              </a:ext>
            </a:extLst>
          </p:cNvPr>
          <p:cNvGrpSpPr/>
          <p:nvPr/>
        </p:nvGrpSpPr>
        <p:grpSpPr>
          <a:xfrm>
            <a:off x="3035380" y="1830630"/>
            <a:ext cx="5318219" cy="4136415"/>
            <a:chOff x="2843802" y="435212"/>
            <a:chExt cx="4026480" cy="32983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6A3CF0-3754-433C-889A-1AD09C66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5958E4-C7F2-4B9B-9E50-2B5E4BF95090}"/>
                </a:ext>
              </a:extLst>
            </p:cNvPr>
            <p:cNvSpPr txBox="1"/>
            <p:nvPr/>
          </p:nvSpPr>
          <p:spPr>
            <a:xfrm>
              <a:off x="3268652" y="1467335"/>
              <a:ext cx="3378246" cy="168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Cốt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truyện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thường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có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những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phần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4389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gì</a:t>
              </a:r>
              <a:r>
                <a:rPr lang="en-US" sz="4389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BB2ABC-7E48-4BDA-8024-8FFE3AAEF193}"/>
              </a:ext>
            </a:extLst>
          </p:cNvPr>
          <p:cNvGrpSpPr/>
          <p:nvPr/>
        </p:nvGrpSpPr>
        <p:grpSpPr>
          <a:xfrm flipH="1">
            <a:off x="3601344" y="-92854"/>
            <a:ext cx="5745598" cy="4706604"/>
            <a:chOff x="2588799" y="435212"/>
            <a:chExt cx="4026480" cy="329836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F6ABEE-8194-4163-9F86-5E30EF4BA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588799" y="435212"/>
              <a:ext cx="4026480" cy="32983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1B1D45-5C2C-41ED-9CC3-FA611BE26D56}"/>
                </a:ext>
              </a:extLst>
            </p:cNvPr>
            <p:cNvSpPr txBox="1"/>
            <p:nvPr/>
          </p:nvSpPr>
          <p:spPr>
            <a:xfrm>
              <a:off x="3284928" y="1242734"/>
              <a:ext cx="3114335" cy="209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Cốt truyện </a:t>
              </a:r>
              <a:endParaRPr lang="en-US" sz="3762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thường có ba</a:t>
              </a:r>
              <a:r>
                <a:rPr lang="en-US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vi-VN" sz="3762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phần:</a:t>
              </a: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762" dirty="0">
                  <a:solidFill>
                    <a:srgbClr val="C00000">
                      <a:lumMod val="75000"/>
                    </a:srgbClr>
                  </a:solidFill>
                  <a:latin typeface="Arial" pitchFamily="34" charset="0"/>
                  <a:ea typeface="宋体" pitchFamily="2" charset="-122"/>
                </a:rPr>
                <a:t>- Mở đầu</a:t>
              </a: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62" dirty="0">
                  <a:solidFill>
                    <a:srgbClr val="C00000">
                      <a:lumMod val="75000"/>
                    </a:srgbClr>
                  </a:solidFill>
                  <a:latin typeface="Arial" pitchFamily="34" charset="0"/>
                  <a:ea typeface="宋体" pitchFamily="2" charset="-122"/>
                </a:rPr>
                <a:t>   </a:t>
              </a:r>
              <a:r>
                <a:rPr lang="vi-VN" sz="3762" dirty="0">
                  <a:solidFill>
                    <a:srgbClr val="C00000">
                      <a:lumMod val="75000"/>
                    </a:srgbClr>
                  </a:solidFill>
                  <a:latin typeface="Arial" pitchFamily="34" charset="0"/>
                  <a:ea typeface="宋体" pitchFamily="2" charset="-122"/>
                </a:rPr>
                <a:t>- Diễn biến</a:t>
              </a: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62" dirty="0">
                  <a:solidFill>
                    <a:srgbClr val="C00000">
                      <a:lumMod val="75000"/>
                    </a:srgbClr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vi-VN" sz="3762" dirty="0">
                  <a:solidFill>
                    <a:srgbClr val="C00000">
                      <a:lumMod val="75000"/>
                    </a:srgbClr>
                  </a:solidFill>
                  <a:latin typeface="Arial" pitchFamily="34" charset="0"/>
                  <a:ea typeface="宋体" pitchFamily="2" charset="-122"/>
                </a:rPr>
                <a:t>- Kết thúc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966B894-8C18-43A5-80F7-8942B2BDC5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320">
            <a:off x="5233323" y="5739680"/>
            <a:ext cx="1548409" cy="12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4 -0.57966 L 0.29474 -0.57937 C 0.28168 -0.58466 0.26878 -0.58965 0.25588 -0.59348 C 0.2353 -0.59965 0.22306 -0.59965 0.20183 -0.60141 C 0.17489 -0.60053 0.09683 -0.59965 0.06483 -0.59348 C 0.04115 -0.58907 0.02596 -0.58142 0.0049 -0.57172 C -0.00343 -0.5629 -0.01241 -0.55556 -0.02025 -0.54497 C -0.03184 -0.52969 -0.04295 -0.51235 -0.05323 -0.49412 C -0.07756 -0.45121 -0.08524 -0.43592 -0.09945 -0.38654 C -0.10287 -0.37449 -0.10598 -0.36214 -0.10826 -0.34891 C -0.11153 -0.32863 -0.11316 -0.30776 -0.11561 -0.28718 C -0.11953 -0.21781 -0.12198 -0.20547 -0.11414 -0.12052 C -0.11251 -0.10259 -0.10794 -0.08583 -0.10385 -0.06937 C -0.10124 -0.0582 -0.09732 -0.04733 -0.0934 -0.03704 C -0.08328 -0.01029 -0.06907 0.01558 -0.05176 0.02734 C -0.04115 0.03439 -0.03086 0.04233 -0.02025 0.04879 C 0.00963 0.06672 0.01764 0.07231 0.04833 0.07025 C 0.05193 0.07025 0.05536 0.06672 0.05878 0.06496 L 0.05878 0.06526 " pathEditMode="relative" rAng="0" ptsTypes="AAAAAAAAAAAAAAAAAAA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5" y="31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535E-6 -1.505E-6 L 1.51535E-6 0.0003 C 0.01535 0.05144 0.01192 0.04733 0.0289 0.08378 C 0.0307 0.0876 0.03249 0.09201 0.03511 0.09495 C 0.03723 0.09789 0.04017 0.09818 0.04278 0.10053 C 0.04588 0.10376 0.0485 0.10847 0.05176 0.1117 C 0.06123 0.12111 0.09471 0.14374 0.09781 0.14521 C 0.10271 0.14786 0.10777 0.15197 0.113 0.15373 C 0.13782 0.16226 0.1468 0.15756 0.17423 0.16461 C 0.18795 0.16873 0.20166 0.17402 0.21554 0.17607 L 0.23383 0.17872 L 0.25522 0.18166 C 0.30111 0.18871 0.23106 0.1796 0.29343 0.18754 C 0.32005 0.18607 0.3465 0.18783 0.37296 0.1843 C 0.39288 0.18195 0.43403 0.17078 0.45852 0.16197 C 0.47599 0.15579 0.49347 0.15109 0.51061 0.14256 C 0.55291 0.1214 0.50016 0.14903 0.54572 0.12022 C 0.55127 0.1167 0.55699 0.11493 0.56254 0.1117 C 0.57887 0.10259 0.5952 0.09318 0.61136 0.08378 C 0.62067 0.07819 0.62998 0.07349 0.63896 0.06673 C 0.6468 0.06144 0.65431 0.05526 0.66198 0.04997 C 0.67913 0.03851 0.69693 0.0291 0.71391 0.01676 L 0.7629 -0.01969 C 0.76796 -0.02381 0.77351 -0.02587 0.77808 -0.03116 C 0.7807 -0.0338 0.78298 -0.03704 0.78592 -0.03939 C 0.79392 -0.04585 0.80209 -0.05056 0.81025 -0.05614 C 0.81581 -0.05996 0.82168 -0.0629 0.82707 -0.06731 C 0.83164 -0.07113 0.83622 -0.07554 0.84079 -0.07848 C 0.84438 -0.08083 0.84797 -0.08172 0.85157 -0.08436 C 0.85712 -0.08789 0.85761 -0.08995 0.86234 -0.09524 C 0.86577 -0.09935 0.86936 -0.10317 0.87296 -0.1067 C 0.88569 -0.11728 0.87835 -0.10699 0.88814 -0.11758 C 0.8888 -0.11846 0.88912 -0.11934 0.88994 -0.12022 L 0.88994 -0.11993 " pathEditMode="relative" rAng="0" ptsTypes="AAAAAAAAAAAAAAAAAAAAAAAAAAAAAAAAAA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3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4 -0.42123 C 0.34405 -0.43622 0.32528 -0.45121 0.31858 -0.45121 C 0.27694 -0.45121 0.23416 -0.21399 0.23416 0.0241 C 0.23416 -0.09553 0.21277 -0.21341 0.19268 -0.21341 C 0.17129 -0.21341 0.15121 -0.09377 0.15121 0.0241 C 0.15121 -0.03469 0.14043 -0.09553 0.12965 -0.09553 C 0.11904 -0.09553 0.10826 -0.03704 0.10826 0.0241 C 0.10826 -0.00618 0.10304 -0.03469 0.09765 -0.03469 C 0.09226 -0.03469 0.08687 -0.00441 0.08687 0.0241 C 0.08687 0.00882 0.08426 -0.00618 0.08164 -0.00618 C 0.08034 -0.00618 0.07642 0.00882 0.07642 0.0241 C 0.07642 0.01616 0.07511 0.00882 0.07381 0.00882 C 0.07381 0.00705 0.07119 0.01675 0.07119 0.0241 C 0.07119 0.01999 0.07119 0.01616 0.06989 0.01616 C 0.06989 0.01793 0.06858 0.01999 0.06858 0.0241 C 0.06858 0.02234 0.06858 0.01999 0.06858 0.01822 C 0.06728 0.01822 0.06728 0.01999 0.06728 0.02234 C 0.06597 0.02234 0.06597 0.02057 0.06597 0.01822 C 0.06466 0.01822 0.06466 0.01999 0.06466 0.02234 " pathEditMode="relative" rAng="0" ptsTypes="AAAAAAAAAAAAAAAAAAA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894E-6 8.93592E-7 L 4.72894E-6 0.00029 C 0.0044 0.0147 0.03216 0.11082 0.04017 0.12346 C 0.04425 0.12963 0.04833 0.1358 0.05209 0.14227 C 0.05731 0.15109 0.06123 0.16196 0.06711 0.16902 C 0.08246 0.18754 0.09634 0.20488 0.11332 0.22016 C 0.11838 0.22457 0.12328 0.22957 0.12834 0.23369 C 0.14581 0.24779 0.17259 0.2619 0.18794 0.26866 L 0.23726 0.29012 C 0.24379 0.29277 0.25 0.29747 0.25669 0.29806 L 0.28053 0.3007 L 0.30143 0.30335 L 0.32838 0.30629 L 0.47615 0.3007 C 0.48807 0.30012 0.5 0.29835 0.51192 0.29541 C 0.53641 0.28924 0.56107 0.28424 0.58507 0.27396 C 0.68909 0.22957 0.60565 0.26719 0.66721 0.23633 C 0.69121 0.22428 0.71097 0.21781 0.73432 0.19871 C 0.73987 0.1943 0.74526 0.18989 0.75081 0.18518 C 0.75571 0.18107 0.76061 0.17578 0.76567 0.17166 C 0.77106 0.16755 0.77678 0.1649 0.78216 0.16108 C 0.78902 0.15608 0.80437 0.14315 0.81041 0.13698 C 0.81368 0.13374 0.81646 0.12963 0.81939 0.1261 C 0.84291 0.09935 0.81156 0.13521 0.83442 0.11258 C 0.83752 0.10964 0.84323 0.102 0.84323 0.10229 L 0.84323 0.102 " pathEditMode="relative" rAng="0" ptsTypes="AAAAAAAAAAAAAAAAAAAAAAAAAA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62" y="15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5 -0.42123 C 0.34406 -0.43622 0.32528 -0.45121 0.31858 -0.45121 C 0.27695 -0.45121 0.23416 -0.214 0.23416 0.0241 C 0.23416 -0.09554 0.21277 -0.21341 0.19269 -0.21341 C 0.1713 -0.21341 0.15121 -0.09377 0.15121 0.0241 C 0.15121 -0.03469 0.14043 -0.09554 0.12966 -0.09554 C 0.11904 -0.09554 0.10826 -0.03704 0.10826 0.0241 C 0.10826 -0.00618 0.10304 -0.03469 0.09765 -0.03469 C 0.09226 -0.03469 0.08687 -0.00441 0.08687 0.0241 C 0.08687 0.00881 0.08426 -0.00618 0.08165 -0.00618 C 0.08034 -0.00618 0.07642 0.00881 0.07642 0.0241 C 0.07642 0.01616 0.07512 0.00881 0.07381 0.00881 C 0.07381 0.00705 0.0712 0.01675 0.0712 0.0241 C 0.0712 0.01998 0.0712 0.01616 0.06989 0.01616 C 0.06989 0.01793 0.06858 0.01998 0.06858 0.0241 C 0.06858 0.02234 0.06858 0.01998 0.06858 0.01822 C 0.06728 0.01822 0.06728 0.01998 0.06728 0.02234 C 0.06597 0.02234 0.06597 0.02057 0.06597 0.01822 C 0.06467 0.01822 0.06467 0.01998 0.06467 0.02234 " pathEditMode="relative" rAng="0" ptsTypes="AAAAAAAAAAAAAAAAAAA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801582" y="198116"/>
            <a:ext cx="4133016" cy="762259"/>
          </a:xfrm>
          <a:prstGeom prst="rect">
            <a:avLst/>
          </a:prstGeom>
          <a:noFill/>
          <a:ln>
            <a:noFill/>
          </a:ln>
        </p:spPr>
        <p:txBody>
          <a:bodyPr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Khám</a:t>
            </a:r>
            <a:r>
              <a:rPr lang="en-US" altLang="zh-CN" sz="4389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4389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phá</a:t>
            </a:r>
            <a:endParaRPr lang="zh-CN" altLang="en-US" sz="4389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2424" y="357415"/>
            <a:ext cx="804006" cy="443679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1213529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lang="zh-CN" altLang="en-US" sz="1756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2718F4-1B65-41FB-B529-1CD5A602ED7B}"/>
              </a:ext>
            </a:extLst>
          </p:cNvPr>
          <p:cNvGrpSpPr/>
          <p:nvPr/>
        </p:nvGrpSpPr>
        <p:grpSpPr>
          <a:xfrm>
            <a:off x="28341" y="692487"/>
            <a:ext cx="7964043" cy="4343639"/>
            <a:chOff x="276725" y="249308"/>
            <a:chExt cx="5853789" cy="41116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25" y="249308"/>
              <a:ext cx="5853789" cy="41116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AFBCED-C06C-4E2B-B250-C47F726541C1}"/>
                </a:ext>
              </a:extLst>
            </p:cNvPr>
            <p:cNvSpPr txBox="1"/>
            <p:nvPr/>
          </p:nvSpPr>
          <p:spPr>
            <a:xfrm>
              <a:off x="1111810" y="1044913"/>
              <a:ext cx="4153075" cy="2370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	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Hãy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tưởng</a:t>
              </a:r>
              <a:r>
                <a:rPr lang="en-US" altLang="en-US" sz="3135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tượng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và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kể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lại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vắn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tắt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một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câu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chuyện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có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ba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nhân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vật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: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bà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mẹ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ốm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,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người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con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của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bà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bằng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tuổi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em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altLang="en-US" sz="3135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và</a:t>
              </a:r>
              <a:r>
                <a:rPr lang="en-US" altLang="en-US" sz="3135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bà </a:t>
              </a:r>
              <a:r>
                <a:rPr lang="en-US" alt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tiên</a:t>
              </a:r>
              <a:r>
                <a:rPr lang="en-US" alt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. </a:t>
              </a:r>
              <a:endParaRPr lang="en-US" sz="3135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C636415-AE6D-403A-BFDD-F3D8EDEA8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03" y="801094"/>
            <a:ext cx="5819528" cy="581952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2A08D74-717B-4443-AC39-E0500E497D21}"/>
              </a:ext>
            </a:extLst>
          </p:cNvPr>
          <p:cNvGrpSpPr/>
          <p:nvPr/>
        </p:nvGrpSpPr>
        <p:grpSpPr>
          <a:xfrm>
            <a:off x="130781" y="4687790"/>
            <a:ext cx="6797076" cy="1074671"/>
            <a:chOff x="773497" y="3779741"/>
            <a:chExt cx="5419960" cy="856938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240C4716-C4D0-43A5-ADF7-A2F224B40251}"/>
                </a:ext>
              </a:extLst>
            </p:cNvPr>
            <p:cNvSpPr/>
            <p:nvPr/>
          </p:nvSpPr>
          <p:spPr>
            <a:xfrm>
              <a:off x="1188517" y="3843877"/>
              <a:ext cx="5004940" cy="728668"/>
            </a:xfrm>
            <a:prstGeom prst="round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en-US" sz="2383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5A3F59-A298-40AC-99F9-96150611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90996">
              <a:off x="773497" y="3779741"/>
              <a:ext cx="856938" cy="8569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AC8702-84F4-4E5D-879B-914BC44DAB77}"/>
                </a:ext>
              </a:extLst>
            </p:cNvPr>
            <p:cNvSpPr txBox="1"/>
            <p:nvPr/>
          </p:nvSpPr>
          <p:spPr>
            <a:xfrm>
              <a:off x="1332533" y="4032063"/>
              <a:ext cx="4860924" cy="38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Nêu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chủ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đề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câu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chuyện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mà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em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lựa</a:t>
              </a:r>
              <a:r>
                <a:rPr lang="en-US" sz="2508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2508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chọn</a:t>
              </a:r>
              <a:endParaRPr lang="en-US" sz="2508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104DA4-488C-4ABA-BF6B-3A96A72636B0}"/>
              </a:ext>
            </a:extLst>
          </p:cNvPr>
          <p:cNvCxnSpPr>
            <a:cxnSpLocks/>
          </p:cNvCxnSpPr>
          <p:nvPr/>
        </p:nvCxnSpPr>
        <p:spPr>
          <a:xfrm>
            <a:off x="3513254" y="2074441"/>
            <a:ext cx="21405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6362D6-9BAF-41F9-A2A0-66950750CB43}"/>
              </a:ext>
            </a:extLst>
          </p:cNvPr>
          <p:cNvCxnSpPr>
            <a:cxnSpLocks/>
          </p:cNvCxnSpPr>
          <p:nvPr/>
        </p:nvCxnSpPr>
        <p:spPr>
          <a:xfrm>
            <a:off x="2398194" y="2525960"/>
            <a:ext cx="10836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08452E-B551-4EEB-A504-B1837BC0CDE3}"/>
              </a:ext>
            </a:extLst>
          </p:cNvPr>
          <p:cNvCxnSpPr>
            <a:cxnSpLocks/>
          </p:cNvCxnSpPr>
          <p:nvPr/>
        </p:nvCxnSpPr>
        <p:spPr>
          <a:xfrm>
            <a:off x="2032322" y="2977480"/>
            <a:ext cx="19531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/>
          <p:cNvSpPr>
            <a:spLocks/>
          </p:cNvSpPr>
          <p:nvPr/>
        </p:nvSpPr>
        <p:spPr bwMode="auto">
          <a:xfrm>
            <a:off x="45635" y="1171402"/>
            <a:ext cx="6822662" cy="5843162"/>
          </a:xfrm>
          <a:custGeom>
            <a:avLst/>
            <a:gdLst>
              <a:gd name="T0" fmla="*/ 0 w 3668"/>
              <a:gd name="T1" fmla="*/ 2147483647 h 3785"/>
              <a:gd name="T2" fmla="*/ 2147483647 w 3668"/>
              <a:gd name="T3" fmla="*/ 2147483647 h 3785"/>
              <a:gd name="T4" fmla="*/ 2147483647 w 3668"/>
              <a:gd name="T5" fmla="*/ 2147483647 h 3785"/>
              <a:gd name="T6" fmla="*/ 2147483647 w 3668"/>
              <a:gd name="T7" fmla="*/ 2147483647 h 3785"/>
              <a:gd name="T8" fmla="*/ 2147483647 w 3668"/>
              <a:gd name="T9" fmla="*/ 2147483647 h 3785"/>
              <a:gd name="T10" fmla="*/ 2147483647 w 3668"/>
              <a:gd name="T11" fmla="*/ 2147483647 h 3785"/>
              <a:gd name="T12" fmla="*/ 2147483647 w 3668"/>
              <a:gd name="T13" fmla="*/ 2147483647 h 3785"/>
              <a:gd name="T14" fmla="*/ 2147483647 w 3668"/>
              <a:gd name="T15" fmla="*/ 2147483647 h 3785"/>
              <a:gd name="T16" fmla="*/ 2147483647 w 3668"/>
              <a:gd name="T17" fmla="*/ 2147483647 h 3785"/>
              <a:gd name="T18" fmla="*/ 2147483647 w 3668"/>
              <a:gd name="T19" fmla="*/ 2147483647 h 3785"/>
              <a:gd name="T20" fmla="*/ 2147483647 w 3668"/>
              <a:gd name="T21" fmla="*/ 2147483647 h 3785"/>
              <a:gd name="T22" fmla="*/ 2147483647 w 3668"/>
              <a:gd name="T23" fmla="*/ 2147483647 h 3785"/>
              <a:gd name="T24" fmla="*/ 2147483647 w 3668"/>
              <a:gd name="T25" fmla="*/ 2147483647 h 3785"/>
              <a:gd name="T26" fmla="*/ 2147483647 w 3668"/>
              <a:gd name="T27" fmla="*/ 2147483647 h 3785"/>
              <a:gd name="T28" fmla="*/ 2147483647 w 3668"/>
              <a:gd name="T29" fmla="*/ 0 h 3785"/>
              <a:gd name="T30" fmla="*/ 2147483647 w 3668"/>
              <a:gd name="T31" fmla="*/ 2147483647 h 3785"/>
              <a:gd name="T32" fmla="*/ 2147483647 w 3668"/>
              <a:gd name="T33" fmla="*/ 2147483647 h 3785"/>
              <a:gd name="T34" fmla="*/ 2147483647 w 3668"/>
              <a:gd name="T35" fmla="*/ 2147483647 h 3785"/>
              <a:gd name="T36" fmla="*/ 2147483647 w 3668"/>
              <a:gd name="T37" fmla="*/ 2147483647 h 3785"/>
              <a:gd name="T38" fmla="*/ 2147483647 w 3668"/>
              <a:gd name="T39" fmla="*/ 2147483647 h 3785"/>
              <a:gd name="T40" fmla="*/ 2147483647 w 3668"/>
              <a:gd name="T41" fmla="*/ 2147483647 h 3785"/>
              <a:gd name="T42" fmla="*/ 2147483647 w 3668"/>
              <a:gd name="T43" fmla="*/ 2147483647 h 3785"/>
              <a:gd name="T44" fmla="*/ 2147483647 w 3668"/>
              <a:gd name="T45" fmla="*/ 2147483647 h 3785"/>
              <a:gd name="T46" fmla="*/ 2147483647 w 3668"/>
              <a:gd name="T47" fmla="*/ 2147483647 h 3785"/>
              <a:gd name="T48" fmla="*/ 2147483647 w 3668"/>
              <a:gd name="T49" fmla="*/ 2147483647 h 3785"/>
              <a:gd name="T50" fmla="*/ 2147483647 w 3668"/>
              <a:gd name="T51" fmla="*/ 2147483647 h 3785"/>
              <a:gd name="T52" fmla="*/ 2147483647 w 3668"/>
              <a:gd name="T53" fmla="*/ 2147483647 h 3785"/>
              <a:gd name="T54" fmla="*/ 2147483647 w 3668"/>
              <a:gd name="T55" fmla="*/ 2147483647 h 3785"/>
              <a:gd name="T56" fmla="*/ 0 w 3668"/>
              <a:gd name="T57" fmla="*/ 2147483647 h 3785"/>
              <a:gd name="T58" fmla="*/ 0 w 3668"/>
              <a:gd name="T59" fmla="*/ 2147483647 h 37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668"/>
              <a:gd name="T91" fmla="*/ 0 h 3785"/>
              <a:gd name="T92" fmla="*/ 3668 w 3668"/>
              <a:gd name="T93" fmla="*/ 3785 h 37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668" h="3785">
                <a:moveTo>
                  <a:pt x="0" y="2742"/>
                </a:moveTo>
                <a:lnTo>
                  <a:pt x="253" y="2556"/>
                </a:lnTo>
                <a:lnTo>
                  <a:pt x="515" y="2395"/>
                </a:lnTo>
                <a:lnTo>
                  <a:pt x="798" y="2223"/>
                </a:lnTo>
                <a:lnTo>
                  <a:pt x="1152" y="2000"/>
                </a:lnTo>
                <a:lnTo>
                  <a:pt x="1587" y="1728"/>
                </a:lnTo>
                <a:lnTo>
                  <a:pt x="1869" y="1525"/>
                </a:lnTo>
                <a:lnTo>
                  <a:pt x="2061" y="1394"/>
                </a:lnTo>
                <a:lnTo>
                  <a:pt x="2324" y="1182"/>
                </a:lnTo>
                <a:lnTo>
                  <a:pt x="2557" y="980"/>
                </a:lnTo>
                <a:lnTo>
                  <a:pt x="2769" y="768"/>
                </a:lnTo>
                <a:lnTo>
                  <a:pt x="2941" y="606"/>
                </a:lnTo>
                <a:lnTo>
                  <a:pt x="3193" y="353"/>
                </a:lnTo>
                <a:lnTo>
                  <a:pt x="3011" y="252"/>
                </a:lnTo>
                <a:lnTo>
                  <a:pt x="3648" y="0"/>
                </a:lnTo>
                <a:lnTo>
                  <a:pt x="3668" y="687"/>
                </a:lnTo>
                <a:lnTo>
                  <a:pt x="3466" y="525"/>
                </a:lnTo>
                <a:lnTo>
                  <a:pt x="3213" y="828"/>
                </a:lnTo>
                <a:lnTo>
                  <a:pt x="2910" y="1202"/>
                </a:lnTo>
                <a:lnTo>
                  <a:pt x="2698" y="1515"/>
                </a:lnTo>
                <a:lnTo>
                  <a:pt x="2597" y="1738"/>
                </a:lnTo>
                <a:lnTo>
                  <a:pt x="2496" y="1970"/>
                </a:lnTo>
                <a:lnTo>
                  <a:pt x="2435" y="2182"/>
                </a:lnTo>
                <a:lnTo>
                  <a:pt x="2375" y="2384"/>
                </a:lnTo>
                <a:lnTo>
                  <a:pt x="2264" y="2779"/>
                </a:lnTo>
                <a:lnTo>
                  <a:pt x="2183" y="3152"/>
                </a:lnTo>
                <a:lnTo>
                  <a:pt x="2122" y="3445"/>
                </a:lnTo>
                <a:lnTo>
                  <a:pt x="2042" y="3785"/>
                </a:lnTo>
                <a:lnTo>
                  <a:pt x="0" y="3785"/>
                </a:lnTo>
                <a:lnTo>
                  <a:pt x="0" y="274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05115" tIns="52557" rIns="105115" bIns="52557" anchor="ctr"/>
          <a:lstStyle/>
          <a:p>
            <a:pPr algn="ctr" defTabSz="121352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32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3141421" y="4715065"/>
            <a:ext cx="1572773" cy="491742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15" tIns="52557" rIns="105115" bIns="52557" anchor="ctr"/>
          <a:lstStyle/>
          <a:p>
            <a:pPr algn="ctr" defTabSz="1213529">
              <a:defRPr/>
            </a:pPr>
            <a:r>
              <a:rPr lang="en-US" altLang="zh-CN" sz="2132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Câu</a:t>
            </a:r>
            <a:r>
              <a:rPr lang="en-US" altLang="zh-CN" sz="2132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2</a:t>
            </a:r>
            <a:endParaRPr lang="zh-CN" altLang="en-US" sz="2132" dirty="0">
              <a:solidFill>
                <a:prstClr val="white"/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258288" y="3651947"/>
            <a:ext cx="1572775" cy="49373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15" tIns="52557" rIns="105115" bIns="52557" anchor="ctr"/>
          <a:lstStyle/>
          <a:p>
            <a:pPr algn="ctr" defTabSz="1213529">
              <a:defRPr/>
            </a:pPr>
            <a:r>
              <a:rPr lang="en-US" altLang="zh-CN" sz="2132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Câu</a:t>
            </a:r>
            <a:r>
              <a:rPr lang="en-US" altLang="zh-CN" sz="2132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3</a:t>
            </a:r>
            <a:endParaRPr lang="zh-CN" altLang="en-US" sz="2132" dirty="0">
              <a:solidFill>
                <a:prstClr val="white"/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259754" y="2500879"/>
            <a:ext cx="1572773" cy="49373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15" tIns="52557" rIns="105115" bIns="52557" anchor="ctr"/>
          <a:lstStyle/>
          <a:p>
            <a:pPr algn="ctr" defTabSz="1213529">
              <a:defRPr/>
            </a:pPr>
            <a:r>
              <a:rPr lang="en-US" altLang="zh-CN" sz="2132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Câu</a:t>
            </a:r>
            <a:r>
              <a:rPr lang="en-US" altLang="zh-CN" sz="2132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4</a:t>
            </a:r>
            <a:endParaRPr lang="zh-CN" altLang="en-US" sz="2132" dirty="0">
              <a:solidFill>
                <a:prstClr val="white"/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279646" y="1397574"/>
            <a:ext cx="1572775" cy="49373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15" tIns="52557" rIns="105115" bIns="52557" anchor="ctr"/>
          <a:lstStyle/>
          <a:p>
            <a:pPr algn="ctr" defTabSz="1213529">
              <a:defRPr/>
            </a:pPr>
            <a:r>
              <a:rPr lang="en-US" altLang="zh-CN" sz="2132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Câu</a:t>
            </a:r>
            <a:r>
              <a:rPr lang="en-US" altLang="zh-CN" sz="2132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5</a:t>
            </a:r>
            <a:endParaRPr lang="zh-CN" altLang="en-US" sz="2132" dirty="0">
              <a:solidFill>
                <a:prstClr val="white"/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084273" y="5686600"/>
            <a:ext cx="1572775" cy="49373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115" tIns="52557" rIns="105115" bIns="52557" anchor="ctr"/>
          <a:lstStyle/>
          <a:p>
            <a:pPr algn="ctr" defTabSz="1213529">
              <a:defRPr/>
            </a:pPr>
            <a:r>
              <a:rPr lang="en-US" altLang="zh-CN" sz="2132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Câu</a:t>
            </a:r>
            <a:r>
              <a:rPr lang="en-US" altLang="zh-CN" sz="2132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1</a:t>
            </a:r>
            <a:endParaRPr lang="zh-CN" altLang="en-US" sz="2132" dirty="0">
              <a:solidFill>
                <a:prstClr val="white"/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140220" y="5731100"/>
            <a:ext cx="4574595" cy="4920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txBody>
          <a:bodyPr wrap="square" lIns="105115" tIns="52557" rIns="105115" bIns="52557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ốm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002060"/>
                </a:solidFill>
                <a:latin typeface="Arial" pitchFamily="34" charset="0"/>
                <a:ea typeface="宋体" pitchFamily="2" charset="-122"/>
              </a:rPr>
              <a:t>?</a:t>
            </a:r>
          </a:p>
        </p:txBody>
      </p:sp>
      <p:sp>
        <p:nvSpPr>
          <p:cNvPr id="36" name="矩形 35"/>
          <p:cNvSpPr/>
          <p:nvPr/>
        </p:nvSpPr>
        <p:spPr>
          <a:xfrm>
            <a:off x="5080097" y="4769454"/>
            <a:ext cx="6163230" cy="49208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  <a:prstDash val="dash"/>
          </a:ln>
        </p:spPr>
        <p:txBody>
          <a:bodyPr wrap="square" lIns="105115" tIns="52557" rIns="105115" bIns="52557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chăm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sóc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365616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365616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020040" y="3611210"/>
            <a:ext cx="5674805" cy="878018"/>
          </a:xfrm>
          <a:prstGeom prst="rect">
            <a:avLst/>
          </a:prstGeom>
          <a:solidFill>
            <a:schemeClr val="bg1"/>
          </a:solidFill>
          <a:ln>
            <a:solidFill>
              <a:srgbClr val="FF9201"/>
            </a:solidFill>
            <a:prstDash val="dash"/>
          </a:ln>
        </p:spPr>
        <p:txBody>
          <a:bodyPr wrap="square" lIns="105115" tIns="52557" rIns="105115" bIns="52557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Để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chữa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khỏi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bệnh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cho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</a:p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gặp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những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khó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khăn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gì</a:t>
            </a:r>
            <a:r>
              <a:rPr lang="en-US" altLang="en-US" sz="2508" b="1" dirty="0">
                <a:solidFill>
                  <a:srgbClr val="99660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018370" y="2409111"/>
            <a:ext cx="4857083" cy="8780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 lIns="105115" tIns="52557" rIns="105115" bIns="52557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Người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đã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quyết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vượt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qua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khó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khăn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FF330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067846" y="1207014"/>
            <a:ext cx="3914332" cy="8780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dash"/>
          </a:ln>
        </p:spPr>
        <p:txBody>
          <a:bodyPr wrap="square" lIns="105115" tIns="52557" rIns="105115" bIns="52557">
            <a:spAutoFit/>
          </a:bodyPr>
          <a:lstStyle/>
          <a:p>
            <a:pPr algn="ctr" defTabSz="1213529">
              <a:defRPr/>
            </a:pP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Bà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tiên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giúp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hai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mẹ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con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như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thế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en-US" sz="2508" b="1" dirty="0" err="1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nào</a:t>
            </a:r>
            <a:r>
              <a:rPr lang="en-US" altLang="en-US" sz="2508" b="1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?</a:t>
            </a:r>
            <a:endParaRPr lang="zh-CN" altLang="en-US" sz="2508" b="1" dirty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610"/>
            <a:ext cx="2417053" cy="23020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355D1F-646A-41E9-9AD1-E028F7516DC5}"/>
              </a:ext>
            </a:extLst>
          </p:cNvPr>
          <p:cNvGrpSpPr/>
          <p:nvPr/>
        </p:nvGrpSpPr>
        <p:grpSpPr>
          <a:xfrm>
            <a:off x="1333570" y="841735"/>
            <a:ext cx="3746527" cy="2324797"/>
            <a:chOff x="507655" y="717408"/>
            <a:chExt cx="2987465" cy="18537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2FE0F9-B816-45DE-AC07-F02AC007BB41}"/>
                </a:ext>
              </a:extLst>
            </p:cNvPr>
            <p:cNvGrpSpPr/>
            <p:nvPr/>
          </p:nvGrpSpPr>
          <p:grpSpPr>
            <a:xfrm>
              <a:off x="507655" y="717408"/>
              <a:ext cx="2987465" cy="1853783"/>
              <a:chOff x="507655" y="546006"/>
              <a:chExt cx="3263688" cy="2025185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EC2FF9D2-B097-4A13-9691-80B1EA0094A7}"/>
                  </a:ext>
                </a:extLst>
              </p:cNvPr>
              <p:cNvSpPr/>
              <p:nvPr/>
            </p:nvSpPr>
            <p:spPr>
              <a:xfrm>
                <a:off x="583682" y="660164"/>
                <a:ext cx="2582388" cy="1805246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383" dirty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58334DD-2A8E-4EA1-A055-14F2E09D06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6"/>
                <a:ext cx="3263688" cy="202518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5CCE03-E1C7-4DC6-A905-6A464EB71860}"/>
                </a:ext>
              </a:extLst>
            </p:cNvPr>
            <p:cNvSpPr txBox="1"/>
            <p:nvPr/>
          </p:nvSpPr>
          <p:spPr>
            <a:xfrm>
              <a:off x="602332" y="1081335"/>
              <a:ext cx="2091675" cy="1227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Kể</a:t>
              </a:r>
              <a:r>
                <a:rPr 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135" dirty="0" err="1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về</a:t>
              </a:r>
              <a:r>
                <a:rPr lang="en-US" sz="3135" dirty="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rPr>
                <a:t> </a:t>
              </a:r>
            </a:p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135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người</a:t>
              </a:r>
              <a:r>
                <a:rPr lang="en-US" sz="3135" dirty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 con </a:t>
              </a:r>
              <a:r>
                <a:rPr lang="en-US" sz="3135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hiếu</a:t>
              </a:r>
              <a:r>
                <a:rPr lang="en-US" sz="3135" dirty="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 </a:t>
              </a:r>
              <a:r>
                <a:rPr lang="en-US" sz="3135" dirty="0" err="1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rPr>
                <a:t>thảo</a:t>
              </a:r>
              <a:endParaRPr lang="en-US" sz="3135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6" name="文本框 6">
            <a:extLst>
              <a:ext uri="{FF2B5EF4-FFF2-40B4-BE49-F238E27FC236}">
                <a16:creationId xmlns:a16="http://schemas.microsoft.com/office/drawing/2014/main" id="{4C5B6020-4682-4901-8704-A9F48F669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583" y="179968"/>
            <a:ext cx="2855466" cy="762259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1213529">
              <a:defRPr/>
            </a:pPr>
            <a:r>
              <a:rPr lang="en-US" altLang="zh-CN" sz="4389" b="1" dirty="0" err="1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4389" b="1" dirty="0">
                <a:solidFill>
                  <a:prstClr val="black"/>
                </a:solidFill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1</a:t>
            </a:r>
            <a:endParaRPr lang="zh-CN" altLang="en-US" sz="4389" b="1" dirty="0">
              <a:solidFill>
                <a:prstClr val="black"/>
              </a:solidFill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95553F-0B59-4A33-A4A0-460A9D270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07961"/>
            <a:ext cx="927559" cy="9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6" grpId="0" bldLvl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1BC22-5C3C-4B9B-AF4F-BB9E7594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8615" l="709" r="99089">
                        <a14:foregroundMark x1="15283" y1="35734" x2="17004" y2="90305"/>
                        <a14:foregroundMark x1="52031" y1="42859" x2="83300" y2="49446"/>
                        <a14:foregroundMark x1="18219" y1="35734" x2="42213" y2="40789"/>
                        <a14:foregroundMark x1="83300" y1="49446" x2="97874" y2="47922"/>
                        <a14:foregroundMark x1="97874" y1="47922" x2="97874" y2="47922"/>
                        <a14:foregroundMark x1="20344" y1="56094" x2="91700" y2="63989"/>
                        <a14:foregroundMark x1="91700" y1="63989" x2="94332" y2="63435"/>
                        <a14:foregroundMark x1="99696" y1="66205" x2="38462" y2="98753"/>
                        <a14:foregroundMark x1="38462" y1="98753" x2="38462" y2="98753"/>
                        <a14:foregroundMark x1="3340" y1="66205" x2="709" y2="97922"/>
                        <a14:foregroundMark x1="4555" y1="59695" x2="24798" y2="47922"/>
                        <a14:foregroundMark x1="19737" y1="31302" x2="14980" y2="32825"/>
                        <a14:foregroundMark x1="20344" y1="27562" x2="11640" y2="35734"/>
                        <a14:foregroundMark x1="8704" y1="53601" x2="5162" y2="54432"/>
                        <a14:foregroundMark x1="48583" y1="54017" x2="81174" y2="38366"/>
                        <a14:foregroundMark x1="81174" y1="38366" x2="81275" y2="38227"/>
                        <a14:foregroundMark x1="82490" y1="38227" x2="98482" y2="51662"/>
                        <a14:foregroundMark x1="97874" y1="52355" x2="90486" y2="80886"/>
                        <a14:foregroundMark x1="97065" y1="74792" x2="82490" y2="82548"/>
                        <a14:foregroundMark x1="82490" y1="82133" x2="81579" y2="86981"/>
                        <a14:foregroundMark x1="77733" y1="80886" x2="99089" y2="69945"/>
                        <a14:backgroundMark x1="49190" y1="43906" x2="50911" y2="41413"/>
                        <a14:backgroundMark x1="47368" y1="44321" x2="52126" y2="38227"/>
                        <a14:backgroundMark x1="45850" y1="50000" x2="52126" y2="39335"/>
                        <a14:backgroundMark x1="46154" y1="50831" x2="51518" y2="40582"/>
                        <a14:backgroundMark x1="43826" y1="42244" x2="51518" y2="42659"/>
                        <a14:backgroundMark x1="43826" y1="43075" x2="45850" y2="39335"/>
                        <a14:backgroundMark x1="43522" y1="41828" x2="45547" y2="39335"/>
                        <a14:backgroundMark x1="50607" y1="42659" x2="52429" y2="41828"/>
                        <a14:backgroundMark x1="50000" y1="43906" x2="51822" y2="41413"/>
                        <a14:backgroundMark x1="42004" y1="41413" x2="44636" y2="38920"/>
                        <a14:backgroundMark x1="91397" y1="82133" x2="93725" y2="7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21" y="2670585"/>
            <a:ext cx="5644480" cy="41248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893"/>
            <a:ext cx="2181865" cy="3037256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83501" y="422779"/>
            <a:ext cx="7437970" cy="72757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1.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Người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mẹ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ốm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như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thế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nào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1309890" y="1944632"/>
            <a:ext cx="6876994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gười mẹ bệnh nằm liệt giường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1309890" y="2542897"/>
            <a:ext cx="6668600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gười mẹ ốm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khó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qua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khỏi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1309891" y="3824078"/>
            <a:ext cx="751329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2170D9-FFB3-4B2D-8007-D940D0BA0609}"/>
              </a:ext>
            </a:extLst>
          </p:cNvPr>
          <p:cNvSpPr txBox="1"/>
          <p:nvPr/>
        </p:nvSpPr>
        <p:spPr>
          <a:xfrm>
            <a:off x="1309890" y="3183487"/>
            <a:ext cx="5418237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gười mẹ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lâm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bệnh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nặng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B761-EE47-498B-AFE2-779B1962BAF3}"/>
              </a:ext>
            </a:extLst>
          </p:cNvPr>
          <p:cNvSpPr txBox="1"/>
          <p:nvPr/>
        </p:nvSpPr>
        <p:spPr>
          <a:xfrm>
            <a:off x="1309890" y="1329430"/>
            <a:ext cx="5209844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gười mẹ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ốm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rất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nặng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576" y="4873863"/>
            <a:ext cx="2181865" cy="2181865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83501" y="422779"/>
            <a:ext cx="9876177" cy="72757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2. </a:t>
            </a:r>
            <a:r>
              <a:rPr lang="vi-VN" altLang="zh-CN" sz="4389" b="1" dirty="0">
                <a:solidFill>
                  <a:prstClr val="white"/>
                </a:solidFill>
                <a:ea typeface="微软雅黑"/>
              </a:rPr>
              <a:t>Người con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chăm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sóc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mẹ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như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thế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 </a:t>
            </a:r>
            <a:r>
              <a:rPr lang="en-US" altLang="zh-CN" sz="4389" b="1" dirty="0" err="1">
                <a:solidFill>
                  <a:prstClr val="white"/>
                </a:solidFill>
                <a:ea typeface="微软雅黑"/>
              </a:rPr>
              <a:t>nào</a:t>
            </a:r>
            <a:r>
              <a:rPr lang="en-US" altLang="zh-CN" sz="4389" b="1" dirty="0">
                <a:solidFill>
                  <a:prstClr val="white"/>
                </a:solidFill>
                <a:ea typeface="微软雅黑"/>
              </a:rPr>
              <a:t>?</a:t>
            </a:r>
            <a:endParaRPr lang="vi-VN" altLang="zh-CN" sz="4389" b="1" dirty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83502" y="2029284"/>
            <a:ext cx="11315981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túc trực bên giường bệnh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không rời mẹ một bước.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83501" y="2627549"/>
            <a:ext cx="12385674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hết lòng chăm sóc mẹ sớm hôm không quản một việc gì.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83501" y="3225814"/>
            <a:ext cx="12093940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dỗ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ăn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từng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thìa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cháo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uống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từng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ngụm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nước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83502" y="3824079"/>
            <a:ext cx="11230736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E2D4B-979E-4F36-BE7B-5D2C6E311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/>
          <a:stretch/>
        </p:blipFill>
        <p:spPr>
          <a:xfrm>
            <a:off x="3477185" y="4225616"/>
            <a:ext cx="3702462" cy="2589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433C9B-9489-4337-A3C2-3F2C9DD545E5}"/>
              </a:ext>
            </a:extLst>
          </p:cNvPr>
          <p:cNvSpPr txBox="1"/>
          <p:nvPr/>
        </p:nvSpPr>
        <p:spPr>
          <a:xfrm>
            <a:off x="283502" y="1416013"/>
            <a:ext cx="11315981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thương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hết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lòng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chăm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sóc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226243" y="422779"/>
            <a:ext cx="11772560" cy="727572"/>
          </a:xfrm>
          <a:prstGeom prst="rect">
            <a:avLst/>
          </a:prstGeom>
          <a:gradFill flip="none" rotWithShape="1">
            <a:gsLst>
              <a:gs pos="0">
                <a:srgbClr val="FF9933"/>
              </a:gs>
              <a:gs pos="100000">
                <a:srgbClr val="FF3300"/>
              </a:gs>
            </a:gsLst>
            <a:lin ang="0" scaled="1"/>
            <a:tileRect/>
          </a:gradFill>
          <a:ln w="28575" cap="flat" cmpd="sng" algn="ctr">
            <a:solidFill>
              <a:srgbClr val="9966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1213719">
              <a:defRPr/>
            </a:pPr>
            <a:r>
              <a:rPr lang="en-US" altLang="zh-CN" sz="3386" b="1" dirty="0">
                <a:solidFill>
                  <a:prstClr val="white"/>
                </a:solidFill>
                <a:ea typeface="微软雅黑"/>
              </a:rPr>
              <a:t>3. </a:t>
            </a:r>
            <a:r>
              <a:rPr lang="vi-VN" altLang="zh-CN" sz="3386" b="1" dirty="0">
                <a:solidFill>
                  <a:prstClr val="white"/>
                </a:solidFill>
                <a:ea typeface="微软雅黑"/>
              </a:rPr>
              <a:t>Để chữa khỏi bệnh cho mẹ</a:t>
            </a:r>
            <a:r>
              <a:rPr lang="en-US" altLang="zh-CN" sz="3386" b="1" dirty="0">
                <a:solidFill>
                  <a:prstClr val="white"/>
                </a:solidFill>
                <a:ea typeface="微软雅黑"/>
              </a:rPr>
              <a:t>, </a:t>
            </a:r>
            <a:r>
              <a:rPr lang="vi-VN" altLang="zh-CN" sz="3386" b="1" dirty="0">
                <a:solidFill>
                  <a:prstClr val="white"/>
                </a:solidFill>
                <a:ea typeface="微软雅黑"/>
              </a:rPr>
              <a:t>người con gặp những khó khăn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243" y="2116914"/>
            <a:ext cx="10508304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phải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trèo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đèo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lội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suối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tìm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bà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tiên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nhờ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giúp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đỡ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243" y="2850575"/>
            <a:ext cx="11501648" cy="10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Nghe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có người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mách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muốn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mẹ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khỏi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bệnh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,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phải đi tìm một bông hoa lạ mọc trong rừn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g,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lập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tức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lên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đường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. 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26243" y="1410543"/>
            <a:ext cx="11230736" cy="57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- 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Nhiều lúc, </a:t>
            </a:r>
            <a:r>
              <a:rPr lang="en-US" sz="3135" b="1" dirty="0" err="1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người</a:t>
            </a:r>
            <a:r>
              <a:rPr lang="en-US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con</a:t>
            </a:r>
            <a:r>
              <a:rPr lang="vi-VN" sz="3135" b="1" dirty="0">
                <a:solidFill>
                  <a:prstClr val="black"/>
                </a:solidFill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 phải nhịn ăn nhường phần cho mẹ. </a:t>
            </a:r>
            <a:endParaRPr lang="en-US" sz="3135" b="1" dirty="0">
              <a:solidFill>
                <a:prstClr val="black"/>
              </a:solidFill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51160" y="3995810"/>
            <a:ext cx="1025388" cy="45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2449" fontAlgn="base">
              <a:spcBef>
                <a:spcPct val="0"/>
              </a:spcBef>
              <a:spcAft>
                <a:spcPct val="0"/>
              </a:spcAft>
            </a:pPr>
            <a:r>
              <a:rPr lang="en-US" sz="238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-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3A91F-CE33-47F4-8F00-1E0F7EB74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5614"/>
          <a:stretch/>
        </p:blipFill>
        <p:spPr>
          <a:xfrm>
            <a:off x="8263730" y="4024315"/>
            <a:ext cx="3928270" cy="2791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347CB-918C-44BB-9ABC-0C3E01E15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5" b="87355" l="10000" r="90000">
                        <a14:foregroundMark x1="62323" y1="48963" x2="63764" y2="66591"/>
                        <a14:foregroundMark x1="61776" y1="42268" x2="61826" y2="42880"/>
                        <a14:foregroundMark x1="71763" y1="51987" x2="75676" y2="54124"/>
                        <a14:foregroundMark x1="62082" y1="42268" x2="60232" y2="42268"/>
                        <a14:foregroundMark x1="67053" y1="42268" x2="65126" y2="42268"/>
                        <a14:foregroundMark x1="56757" y1="46392" x2="56757" y2="46392"/>
                        <a14:foregroundMark x1="71042" y1="78351" x2="71042" y2="78351"/>
                        <a14:foregroundMark x1="61776" y1="70619" x2="61776" y2="70619"/>
                        <a14:foregroundMark x1="62934" y1="44845" x2="62934" y2="44845"/>
                        <a14:foregroundMark x1="63320" y1="43814" x2="60618" y2="45876"/>
                        <a14:foregroundMark x1="66023" y1="43299" x2="61390" y2="45361"/>
                        <a14:foregroundMark x1="70270" y1="43299" x2="70270" y2="43299"/>
                        <a14:foregroundMark x1="67954" y1="43814" x2="72201" y2="43814"/>
                        <a14:foregroundMark x1="65637" y1="44330" x2="67954" y2="44330"/>
                        <a14:foregroundMark x1="52124" y1="18557" x2="54826" y2="18557"/>
                        <a14:backgroundMark x1="66795" y1="70619" x2="69112" y2="75258"/>
                        <a14:backgroundMark x1="66023" y1="69072" x2="66795" y2="70619"/>
                        <a14:backgroundMark x1="63320" y1="67010" x2="65637" y2="70619"/>
                        <a14:backgroundMark x1="73735" y1="45971" x2="74517" y2="45876"/>
                        <a14:backgroundMark x1="73761" y1="40543" x2="74517" y2="40206"/>
                        <a14:backgroundMark x1="70938" y1="46461" x2="71815" y2="45876"/>
                        <a14:backgroundMark x1="70656" y1="53093" x2="70270" y2="50000"/>
                        <a14:backgroundMark x1="74903" y1="15979" x2="79923" y2="19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6" t="3307" b="18007"/>
          <a:stretch/>
        </p:blipFill>
        <p:spPr>
          <a:xfrm>
            <a:off x="9166335" y="3709034"/>
            <a:ext cx="3105153" cy="31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1143</Words>
  <Application>Microsoft Office PowerPoint</Application>
  <PresentationFormat>Widescreen</PresentationFormat>
  <Paragraphs>124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Times New Roman</vt:lpstr>
      <vt:lpstr>UTM Davida</vt:lpstr>
      <vt:lpstr>UTM Deutsch Gothic</vt:lpstr>
      <vt:lpstr>UTM Fancy Full</vt:lpstr>
      <vt:lpstr>UTM Flamenco</vt:lpstr>
      <vt:lpstr>UTM Magnesium</vt:lpstr>
      <vt:lpstr>UTM Spring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</cp:revision>
  <dcterms:created xsi:type="dcterms:W3CDTF">2021-09-30T10:45:55Z</dcterms:created>
  <dcterms:modified xsi:type="dcterms:W3CDTF">2021-09-30T10:49:59Z</dcterms:modified>
</cp:coreProperties>
</file>