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video/unknown"/>
  <Default Extension="avi" ContentType="video/avi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2"/>
  </p:notesMasterIdLst>
  <p:sldIdLst>
    <p:sldId id="256" r:id="rId5"/>
    <p:sldId id="258" r:id="rId6"/>
    <p:sldId id="275" r:id="rId7"/>
    <p:sldId id="266" r:id="rId8"/>
    <p:sldId id="276" r:id="rId9"/>
    <p:sldId id="277" r:id="rId10"/>
    <p:sldId id="289" r:id="rId11"/>
    <p:sldId id="267" r:id="rId12"/>
    <p:sldId id="279" r:id="rId13"/>
    <p:sldId id="268" r:id="rId14"/>
    <p:sldId id="292" r:id="rId15"/>
    <p:sldId id="291" r:id="rId16"/>
    <p:sldId id="281" r:id="rId17"/>
    <p:sldId id="269" r:id="rId18"/>
    <p:sldId id="282" r:id="rId19"/>
    <p:sldId id="270" r:id="rId20"/>
    <p:sldId id="293" r:id="rId21"/>
    <p:sldId id="283" r:id="rId22"/>
    <p:sldId id="290" r:id="rId23"/>
    <p:sldId id="271" r:id="rId24"/>
    <p:sldId id="284" r:id="rId25"/>
    <p:sldId id="285" r:id="rId26"/>
    <p:sldId id="272" r:id="rId27"/>
    <p:sldId id="286" r:id="rId28"/>
    <p:sldId id="273" r:id="rId29"/>
    <p:sldId id="287" r:id="rId30"/>
    <p:sldId id="274" r:id="rId31"/>
  </p:sldIdLst>
  <p:sldSz cx="9144000" cy="5143500" type="screen16x9"/>
  <p:notesSz cx="6858000" cy="9144000"/>
  <p:embeddedFontLst>
    <p:embeddedFont>
      <p:font typeface="DFPOP1-W9" charset="-128"/>
      <p:regular r:id="rId33"/>
    </p:embeddedFont>
    <p:embeddedFont>
      <p:font typeface="HL Hoctro" pitchFamily="2" charset="0"/>
      <p:regular r:id="rId34"/>
    </p:embeddedFont>
    <p:embeddedFont>
      <p:font typeface="HP-211"/>
      <p:regular r:id="rId35"/>
      <p:bold r:id="rId36"/>
      <p:italic r:id="rId37"/>
      <p:boldItalic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宋体" pitchFamily="2" charset="-122"/>
      <p:regular r:id="rId43"/>
    </p:embeddedFont>
    <p:embeddedFont>
      <p:font typeface="Arial-Rounded" pitchFamily="34" charset="0"/>
      <p:regular r:id="rId44"/>
    </p:embeddedFont>
    <p:embeddedFont>
      <p:font typeface="微软雅黑" pitchFamily="34" charset="-122"/>
      <p:regular r:id="rId45"/>
      <p:bold r:id="rId46"/>
    </p:embeddedFont>
    <p:embeddedFont>
      <p:font typeface="HP001 4 hàng" pitchFamily="34" charset="0"/>
      <p:regular r:id="rId47"/>
      <p:bold r:id="rId48"/>
    </p:embeddedFont>
  </p:embeddedFontLst>
  <p:custDataLst>
    <p:tags r:id="rId4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89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2"/>
            <p14:sldId id="291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93"/>
            <p14:sldId id="283"/>
            <p14:sldId id="290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C4D836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-666" y="-4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9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6.avi"/><Relationship Id="rId7" Type="http://schemas.openxmlformats.org/officeDocument/2006/relationships/image" Target="../media/image2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avi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r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bg-clou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bg-tre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bg-flow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bg-white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tex02"/>
          <p:cNvSpPr txBox="1"/>
          <p:nvPr/>
        </p:nvSpPr>
        <p:spPr>
          <a:xfrm>
            <a:off x="2216864" y="2872683"/>
            <a:ext cx="4927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FF6600"/>
                </a:solidFill>
                <a:latin typeface="HP-211" panose="020B08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zh-CN" altLang="en-US" sz="4000" b="1" dirty="0">
              <a:solidFill>
                <a:srgbClr val="FF6600"/>
              </a:solidFill>
              <a:latin typeface="HP-211" panose="020B08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8" name="text01"/>
          <p:cNvSpPr/>
          <p:nvPr/>
        </p:nvSpPr>
        <p:spPr>
          <a:xfrm>
            <a:off x="4057112" y="1730844"/>
            <a:ext cx="12474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000" b="1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000" b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6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light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hangrao0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tree-left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hangrao0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tree-right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bg03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bg02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bg0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nGV"/>
          <p:cNvSpPr/>
          <p:nvPr/>
        </p:nvSpPr>
        <p:spPr>
          <a:xfrm>
            <a:off x="3429536" y="4073598"/>
            <a:ext cx="250260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Trần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Thu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Hiền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矩形 97"/>
          <p:cNvSpPr/>
          <p:nvPr/>
        </p:nvSpPr>
        <p:spPr>
          <a:xfrm>
            <a:off x="2063578" y="1608023"/>
            <a:ext cx="4689277" cy="126466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6" grpId="0"/>
      <p:bldP spid="98" grpId="0"/>
      <p:bldP spid="92" grpId="0" animBg="1"/>
      <p:bldP spid="111" grpId="0" animBg="1"/>
      <p:bldP spid="112" grpId="0" animBg="1"/>
      <p:bldP spid="4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lc="http://schemas.openxmlformats.org/drawingml/2006/lockedCanvas"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37301" y="123949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y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296" y="922680"/>
            <a:ext cx="7324725" cy="4033557"/>
          </a:xfrm>
          <a:prstGeom prst="rect">
            <a:avLst/>
          </a:prstGeom>
        </p:spPr>
      </p:pic>
      <p:pic>
        <p:nvPicPr>
          <p:cNvPr id="4" name="chu Y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0658" y="123949"/>
            <a:ext cx="4701940" cy="45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lc="http://schemas.openxmlformats.org/drawingml/2006/lockedCanvas"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34067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 flipH="1" flipV="1">
            <a:off x="4804223" y="427568"/>
            <a:ext cx="4360244" cy="4724977"/>
          </a:xfrm>
          <a:prstGeom prst="rect">
            <a:avLst/>
          </a:prstGeom>
        </p:spPr>
      </p:pic>
      <p:pic>
        <p:nvPicPr>
          <p:cNvPr id="4" name="L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11656"/>
          <a:stretch/>
        </p:blipFill>
        <p:spPr>
          <a:xfrm>
            <a:off x="386329" y="487919"/>
            <a:ext cx="4501776" cy="46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3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38968" y="605343"/>
            <a:ext cx="6420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739187" y="1799757"/>
            <a:ext cx="5829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dê mẹ vừa đi xa, sói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777912" y="1799757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203200" y="1761657"/>
            <a:ext cx="8387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       	 gõ cửa và </a:t>
            </a:r>
          </a:p>
          <a:p>
            <a:r>
              <a:rPr lang="en-US" altLang="zh-CN" sz="40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 giọng dê mẹ.</a:t>
            </a:r>
            <a:endParaRPr lang="zh-CN" altLang="en-US" sz="4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=""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1190626" y="1087238"/>
            <a:ext cx="678179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609726" y="1087237"/>
            <a:ext cx="1943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81075" y="2588593"/>
            <a:ext cx="81280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ở nhà một mình , em không được                      cho người lạ.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3427459" y="1087236"/>
            <a:ext cx="2197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mở cửa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6788603" y="2549107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130743" y="1088624"/>
            <a:ext cx="1943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lời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36475 0.2947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1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7379" y="35375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kể lại câu chuyện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105996" y="1358900"/>
            <a:ext cx="4489906" cy="251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4" b="-123"/>
          <a:stretch/>
        </p:blipFill>
        <p:spPr>
          <a:xfrm>
            <a:off x="4457700" y="1358900"/>
            <a:ext cx="448990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7379" y="35375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kể lại câu chuyện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1615484" y="996587"/>
            <a:ext cx="5813880" cy="325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4" b="-123"/>
          <a:stretch/>
        </p:blipFill>
        <p:spPr>
          <a:xfrm>
            <a:off x="1627420" y="938531"/>
            <a:ext cx="5813881" cy="3256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105996" y="1300844"/>
            <a:ext cx="4489906" cy="251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4" b="-123"/>
          <a:stretch/>
        </p:blipFill>
        <p:spPr>
          <a:xfrm>
            <a:off x="4457700" y="1300844"/>
            <a:ext cx="448990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" name="MeDiVang-ThanhThao_469ez">
            <a:hlinkClick r:id="" action="ppaction://media"/>
            <a:extLst>
              <a:ext uri="{FF2B5EF4-FFF2-40B4-BE49-F238E27FC236}">
                <a16:creationId xmlns="" xmlns:a16="http://schemas.microsoft.com/office/drawing/2014/main" id="{D0E5AFA0-AA40-4DC5-AB62-9722AD73F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6225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33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0249C35-0887-456B-ACC6-9F266D87F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48" y="1301750"/>
            <a:ext cx="8763640" cy="2508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12C3E54-DDDB-4CB7-8FF9-772C1E7B6887}"/>
              </a:ext>
            </a:extLst>
          </p:cNvPr>
          <p:cNvSpPr/>
          <p:nvPr/>
        </p:nvSpPr>
        <p:spPr>
          <a:xfrm>
            <a:off x="2219960" y="2014221"/>
            <a:ext cx="427990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39FFEF1-9D99-4F86-AA60-E8B06A1AE53D}"/>
              </a:ext>
            </a:extLst>
          </p:cNvPr>
          <p:cNvSpPr/>
          <p:nvPr/>
        </p:nvSpPr>
        <p:spPr>
          <a:xfrm>
            <a:off x="4111472" y="2014221"/>
            <a:ext cx="427990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8E73E3D-19A6-4F43-82A7-DB4D289C27C7}"/>
              </a:ext>
            </a:extLst>
          </p:cNvPr>
          <p:cNvSpPr/>
          <p:nvPr/>
        </p:nvSpPr>
        <p:spPr>
          <a:xfrm>
            <a:off x="2916884" y="2484121"/>
            <a:ext cx="810566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67445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phù hợp thay cho bông 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9694261-49CE-4A10-8626-8F30834CEC05}"/>
              </a:ext>
            </a:extLst>
          </p:cNvPr>
          <p:cNvSpPr txBox="1"/>
          <p:nvPr/>
        </p:nvSpPr>
        <p:spPr>
          <a:xfrm>
            <a:off x="211017" y="1512278"/>
            <a:ext cx="1752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hay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9E1D856-3567-4EFC-8E94-7C5E43F9AAFA}"/>
              </a:ext>
            </a:extLst>
          </p:cNvPr>
          <p:cNvSpPr txBox="1"/>
          <p:nvPr/>
        </p:nvSpPr>
        <p:spPr>
          <a:xfrm>
            <a:off x="2395616" y="1507961"/>
            <a:ext cx="6537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ì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ỏ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non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ể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chuyện</a:t>
            </a:r>
            <a:endParaRPr lang="en-GB" sz="28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C2576C5-C76B-4953-9332-C2B07D070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909" y="1627189"/>
            <a:ext cx="329213" cy="329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3BEEFD4-8E5C-49DF-BEBC-6B4378AA2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518" y="1627189"/>
            <a:ext cx="329213" cy="329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7346BEF-50B2-4965-BDAA-7ED52615C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702" y="1627188"/>
            <a:ext cx="329213" cy="3292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31AA4CB-14EC-4986-9B7E-2BDBC9C403A5}"/>
              </a:ext>
            </a:extLst>
          </p:cNvPr>
          <p:cNvSpPr txBox="1"/>
          <p:nvPr/>
        </p:nvSpPr>
        <p:spPr>
          <a:xfrm>
            <a:off x="211017" y="2314457"/>
            <a:ext cx="1787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hay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0F567D1-5939-4942-812A-E720331B615F}"/>
              </a:ext>
            </a:extLst>
          </p:cNvPr>
          <p:cNvSpPr txBox="1"/>
          <p:nvPr/>
        </p:nvSpPr>
        <p:spPr>
          <a:xfrm>
            <a:off x="2395616" y="2310140"/>
            <a:ext cx="5889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ề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ê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con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ội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vã</a:t>
            </a:r>
            <a:endParaRPr lang="en-GB" sz="28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829984F-78D4-405A-ABD6-F68841074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395" y="2428000"/>
            <a:ext cx="329213" cy="3292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5642400-2731-45FD-8259-C280D09D9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907" y="2414792"/>
            <a:ext cx="329213" cy="3292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BEA7C6A-A426-49DD-A97E-EFE9486B2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187" y="2414791"/>
            <a:ext cx="329213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 nói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5AAB4E3-E977-4541-BE67-08F0F67ED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947" y="1244600"/>
            <a:ext cx="5438103" cy="3800650"/>
          </a:xfrm>
          <a:prstGeom prst="rect">
            <a:avLst/>
          </a:prstGeom>
        </p:spPr>
      </p:pic>
      <p:sp>
        <p:nvSpPr>
          <p:cNvPr id="5" name="矩形 8">
            <a:extLst>
              <a:ext uri="{FF2B5EF4-FFF2-40B4-BE49-F238E27FC236}">
                <a16:creationId xmlns=""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00481" y="98250"/>
            <a:ext cx="87430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và dùng từ ngữ trong khung để nói theo tranh: </a:t>
            </a:r>
            <a:r>
              <a:rPr lang="en-US" altLang="zh-CN" sz="2800" i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 gì em cần phải tự làm? Những gì không được tự ý làm?</a:t>
            </a:r>
            <a:endParaRPr lang="zh-CN" altLang="en-US" sz="2800" i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7790FE3-1E94-4349-A1D8-A99BC6E8F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306" y="569192"/>
            <a:ext cx="5714563" cy="3957066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57264" y="439252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Em thấy những gì trong bức tranh?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57264" y="439252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Theo em, bạn nhỏ nên làm gì? Vì sao?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6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65242C1-1D04-44D4-9943-4C2A8CF18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02"/>
          <a:stretch/>
        </p:blipFill>
        <p:spPr>
          <a:xfrm>
            <a:off x="209944" y="0"/>
            <a:ext cx="4447779" cy="2368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E737BA1-C0FE-4AEC-87FC-ED1DB6DB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723" y="-7892"/>
            <a:ext cx="4247000" cy="2375708"/>
          </a:xfrm>
          <a:prstGeom prst="rect">
            <a:avLst/>
          </a:prstGeom>
        </p:spPr>
      </p:pic>
      <p:sp>
        <p:nvSpPr>
          <p:cNvPr id="5" name="Shape 666"/>
          <p:cNvSpPr txBox="1"/>
          <p:nvPr/>
        </p:nvSpPr>
        <p:spPr>
          <a:xfrm>
            <a:off x="4657723" y="2852521"/>
            <a:ext cx="4486275" cy="23369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361950">
              <a:lnSpc>
                <a:spcPct val="150000"/>
              </a:lnSpc>
            </a:pP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đành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bỏ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sau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về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đúng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ra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tíu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tít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khoe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361950">
              <a:lnSpc>
                <a:spcPct val="150000"/>
              </a:lnSpc>
            </a:pP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vắng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nhưng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của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nên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chúng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361950">
              <a:lnSpc>
                <a:spcPct val="150000"/>
              </a:lnSpc>
            </a:pP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xoa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361950">
              <a:lnSpc>
                <a:spcPct val="150000"/>
              </a:lnSpc>
            </a:pP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ngoan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lắm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!</a:t>
            </a:r>
          </a:p>
          <a:p>
            <a:pPr indent="228600" algn="r">
              <a:lnSpc>
                <a:spcPct val="150000"/>
              </a:lnSpc>
              <a:spcAft>
                <a:spcPts val="0"/>
              </a:spcAft>
            </a:pPr>
            <a:r>
              <a:rPr lang="en-US" sz="1400" i="1" dirty="0">
                <a:effectLst/>
                <a:latin typeface="Arial"/>
                <a:ea typeface="Arial"/>
              </a:rPr>
              <a:t>(</a:t>
            </a:r>
            <a:r>
              <a:rPr lang="en-US" sz="1400" i="1" dirty="0" err="1">
                <a:effectLst/>
                <a:latin typeface="Arial"/>
                <a:ea typeface="Arial"/>
              </a:rPr>
              <a:t>Phỏng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theo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Truyện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cổ</a:t>
            </a:r>
            <a:r>
              <a:rPr lang="en-US" sz="1400" i="1" dirty="0">
                <a:effectLst/>
                <a:latin typeface="Arial"/>
                <a:ea typeface="Arial"/>
              </a:rPr>
              <a:t> Grim)</a:t>
            </a:r>
          </a:p>
        </p:txBody>
      </p:sp>
      <p:sp>
        <p:nvSpPr>
          <p:cNvPr id="7" name="Shape 660"/>
          <p:cNvSpPr txBox="1"/>
          <p:nvPr/>
        </p:nvSpPr>
        <p:spPr>
          <a:xfrm>
            <a:off x="177138" y="2850398"/>
            <a:ext cx="4200525" cy="23369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Trong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khu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rừng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nọ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sống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cùng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hôm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kiếm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cỏ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dặn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- Ai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đừng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!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Chỉ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nấp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gần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đó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Đợi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xa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nó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gõ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giả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nói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endParaRPr lang="en-US" sz="1400" dirty="0">
              <a:effectLst/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0732" y="2417861"/>
            <a:ext cx="2058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1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MẸ </a:t>
            </a:r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 NHÀ</a:t>
            </a:r>
          </a:p>
        </p:txBody>
      </p:sp>
      <p:pic>
        <p:nvPicPr>
          <p:cNvPr id="3" name="Khi mẹ vắng n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3998" y="-781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 hidden="1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23" y="4944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 hidden="1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7723224" y="40647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 hidden="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824719" y="84528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 hidden="1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1700768" y="11961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 hidden="1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791013" y="156895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 hidden="1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691123" y="21154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 hidden="1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648956" y="202881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 hidden="1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229731" y="255472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 hidden="1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7556" y="291714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 hidden="1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087356" y="2917146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 hidden="1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429746" y="3164796"/>
            <a:ext cx="53240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 hidden="1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367250" y="3167292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 hidden="1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825206" y="3660096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en-US" altLang="zh-CN" sz="1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Trong khu rừng nọ có một đàn dê con sống cùng mẹ. Một hôm, trước khi đi kiếm cỏ, dê mẹ dặn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- Ai đến gọi cửa, các con đừng mở nhé! Chỉ mở cửa khi nghe tiếng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Một con sói nấp gần đó. Đợi dê mẹ đi xa, nó gõ cửa và giả giọng dê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Nhớ lời mẹ, đàn dê con nói: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- Không phải giọng mẹ. Không mở cửa.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Sói đành bỏ đi.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Một lúc sau, dê mẹ về. Nghe đúng tiếng mẹ, đàn dê con ra mở cửa và tíu tít khoe: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Lúc mẹ đi vắng, có tiếng gọi cửa, nhưng không phải giọng của mẹ nên chúng con không mở.</a:t>
            </a:r>
          </a:p>
          <a:p>
            <a:pPr indent="361950">
              <a:lnSpc>
                <a:spcPct val="150000"/>
              </a:lnSpc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Dê mẹ xoa đầu đàn con:</a:t>
            </a:r>
          </a:p>
          <a:p>
            <a:pPr indent="266700"/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Các con ngoan lắm!</a:t>
            </a:r>
            <a:endParaRPr lang="en-GB" sz="1800"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>
                <a:solidFill>
                  <a:srgbClr val="FF0000"/>
                </a:solidFill>
                <a:latin typeface="Arial"/>
                <a:ea typeface="Arial"/>
              </a:rPr>
              <a:t>(Phỏng theo Truyện cổ Grim)</a:t>
            </a:r>
            <a:endParaRPr lang="zh-CN" altLang="en-US" sz="1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="" xmlns:a16="http://schemas.microsoft.com/office/drawing/2014/main" id="{7D68E159-C670-49F3-9A64-0FB682A284C4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Trong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khu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rừng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nọ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sống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cùng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hôm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trước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kiếm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cỏ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dặn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- Ai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đừng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!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Chỉ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nấp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gần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đó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Đợi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xa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nó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gõ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giả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nói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800" dirty="0" err="1" smtClean="0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đành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bỏ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sau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về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đúng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ra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tíu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tít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khoe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vắng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nhưng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của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nên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chúng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361950">
              <a:lnSpc>
                <a:spcPct val="150000"/>
              </a:lnSpc>
            </a:pP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xoa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66700"/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ngoan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lắm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!</a:t>
            </a:r>
            <a:endParaRPr lang="en-GB" sz="1800" dirty="0"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(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Phỏng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theo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Truyện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cổ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Grim)</a:t>
            </a:r>
            <a:endParaRPr lang="zh-CN" altLang="en-US" sz="1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10481" y="417414"/>
            <a:ext cx="280643" cy="30143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5685174" y="339098"/>
            <a:ext cx="304245" cy="2290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15945" y="1101571"/>
            <a:ext cx="283977" cy="26161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301794" y="1023665"/>
            <a:ext cx="261382" cy="27650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375385" y="1471437"/>
            <a:ext cx="286628" cy="25984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2853299" y="1451785"/>
            <a:ext cx="246196" cy="19720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74236" y="1850142"/>
            <a:ext cx="287777" cy="2620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03321" y="2241449"/>
            <a:ext cx="253587" cy="2616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786030" y="2160250"/>
            <a:ext cx="269328" cy="21204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62449" y="3036591"/>
            <a:ext cx="274834" cy="2963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688340" y="2776890"/>
            <a:ext cx="329917" cy="29917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0072" y="3385153"/>
            <a:ext cx="287211" cy="3035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29832" y="4180240"/>
            <a:ext cx="265269" cy="25738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4050" y="3011617"/>
            <a:ext cx="378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58374" y="277689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2702" y="337304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0070" y="412764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74236" y="2641077"/>
            <a:ext cx="274834" cy="2963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614" y="259889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0443" y="4485701"/>
            <a:ext cx="265269" cy="25738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1688" y="443093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25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2" grpId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1" grpId="0" animBg="1"/>
      <p:bldP spid="42" grpId="0"/>
      <p:bldP spid="44" grpId="0" animBg="1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="" xmlns:a16="http://schemas.microsoft.com/office/drawing/2014/main" id="{A2C345DF-CF54-42A2-82D9-AC69AA50A51A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en-US" altLang="zh-CN" sz="1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Trong khu rừng nọ có một đàn dê con sống cùng mẹ. Một hôm, trước khi đi kiếm cỏ, dê mẹ dặn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- Ai đến gọi cửa, các con đừng mở nhé! Chỉ mở cửa khi nghe tiếng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Một con sói nấp gần đó. Đợi dê mẹ đi xa, nó gõ cửa và giả giọng dê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Nhớ lời mẹ, đàn dê con nói: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- Không phải giọng mẹ. Không mở cửa.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Sói đành bỏ đi.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Một lúc sau, dê mẹ về. Nghe đúng tiếng mẹ, đàn dê con ra mở cửa và tíu tít khoe: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Lúc mẹ đi vắng, có tiếng gọi cửa, nhưng không phải giọng của mẹ nên chúng con không mở.</a:t>
            </a:r>
          </a:p>
          <a:p>
            <a:pPr indent="361950">
              <a:lnSpc>
                <a:spcPct val="150000"/>
              </a:lnSpc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Dê mẹ xoa đầu đàn con:</a:t>
            </a:r>
          </a:p>
          <a:p>
            <a:pPr indent="266700"/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Các con ngoan lắm!</a:t>
            </a:r>
            <a:endParaRPr lang="en-GB" sz="1800"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>
                <a:solidFill>
                  <a:srgbClr val="FF0000"/>
                </a:solidFill>
                <a:latin typeface="Arial"/>
                <a:ea typeface="Arial"/>
              </a:rPr>
              <a:t>(Phỏng theo Truyện cổ Grim)</a:t>
            </a:r>
            <a:endParaRPr lang="zh-CN" altLang="en-US" sz="1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8E43FDCD-5BCB-413B-B719-F6287EB41BA8}"/>
              </a:ext>
            </a:extLst>
          </p:cNvPr>
          <p:cNvSpPr/>
          <p:nvPr/>
        </p:nvSpPr>
        <p:spPr>
          <a:xfrm>
            <a:off x="76201" y="3429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9AC77F4-5B5E-4871-BE63-279D023EB274}"/>
              </a:ext>
            </a:extLst>
          </p:cNvPr>
          <p:cNvSpPr/>
          <p:nvPr/>
        </p:nvSpPr>
        <p:spPr>
          <a:xfrm>
            <a:off x="76201" y="14478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4F4D3222-9035-43FE-A42C-725C3EF86E98}"/>
              </a:ext>
            </a:extLst>
          </p:cNvPr>
          <p:cNvSpPr/>
          <p:nvPr/>
        </p:nvSpPr>
        <p:spPr>
          <a:xfrm>
            <a:off x="76201" y="29083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7937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0E8165A-4428-447D-B75D-86640481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575" y="1136650"/>
            <a:ext cx="4066384" cy="3377477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61313" y="29228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Dê mẹ dặn dê con chỉ được mở cửa khi nào?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61313" y="292279"/>
            <a:ext cx="6206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Sói làm gì khi dê mẹ vừa đi xa?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12113" y="29888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Khi về, dê mẹ đã nói gì với đàn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969</Words>
  <Application>Microsoft Office PowerPoint</Application>
  <PresentationFormat>On-screen Show (16:9)</PresentationFormat>
  <Paragraphs>143</Paragraphs>
  <Slides>27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华康少女文字W5</vt:lpstr>
      <vt:lpstr>DFPOP1-W9</vt:lpstr>
      <vt:lpstr>HL Hoctro</vt:lpstr>
      <vt:lpstr>Times New Roman</vt:lpstr>
      <vt:lpstr>HP-211</vt:lpstr>
      <vt:lpstr>Calibri</vt:lpstr>
      <vt:lpstr>宋体</vt:lpstr>
      <vt:lpstr>Arial-Rounded</vt:lpstr>
      <vt:lpstr>微软雅黑</vt:lpstr>
      <vt:lpstr>HP001 4 hàng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83</cp:revision>
  <dcterms:created xsi:type="dcterms:W3CDTF">2020-08-13T09:19:08Z</dcterms:created>
  <dcterms:modified xsi:type="dcterms:W3CDTF">2020-08-20T15:44:10Z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