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4"/>
  </p:notesMasterIdLst>
  <p:sldIdLst>
    <p:sldId id="256" r:id="rId5"/>
    <p:sldId id="258" r:id="rId6"/>
    <p:sldId id="275" r:id="rId7"/>
    <p:sldId id="266" r:id="rId8"/>
    <p:sldId id="276" r:id="rId9"/>
    <p:sldId id="277" r:id="rId10"/>
    <p:sldId id="288" r:id="rId11"/>
    <p:sldId id="278" r:id="rId12"/>
    <p:sldId id="289" r:id="rId13"/>
    <p:sldId id="290" r:id="rId14"/>
    <p:sldId id="291" r:id="rId15"/>
    <p:sldId id="293" r:id="rId16"/>
    <p:sldId id="267" r:id="rId17"/>
    <p:sldId id="279" r:id="rId18"/>
    <p:sldId id="268" r:id="rId19"/>
    <p:sldId id="280" r:id="rId20"/>
    <p:sldId id="281" r:id="rId21"/>
    <p:sldId id="269" r:id="rId22"/>
    <p:sldId id="282" r:id="rId23"/>
    <p:sldId id="270" r:id="rId24"/>
    <p:sldId id="283" r:id="rId25"/>
    <p:sldId id="271" r:id="rId26"/>
    <p:sldId id="284" r:id="rId27"/>
    <p:sldId id="285" r:id="rId28"/>
    <p:sldId id="272" r:id="rId29"/>
    <p:sldId id="286" r:id="rId30"/>
    <p:sldId id="273" r:id="rId31"/>
    <p:sldId id="287" r:id="rId32"/>
    <p:sldId id="274" r:id="rId33"/>
  </p:sldIdLst>
  <p:sldSz cx="9144000" cy="5143500" type="screen16x9"/>
  <p:notesSz cx="6858000" cy="9144000"/>
  <p:embeddedFontLst>
    <p:embeddedFont>
      <p:font typeface="HL Hoctro" charset="0"/>
      <p:regular r:id="rId35"/>
    </p:embeddedFont>
    <p:embeddedFont>
      <p:font typeface="DFPOP1-W9" charset="-128"/>
      <p:regular r:id="rId36"/>
    </p:embeddedFont>
    <p:embeddedFont>
      <p:font typeface="Calibri" pitchFamily="34" charset="0"/>
      <p:regular r:id="rId37"/>
      <p:bold r:id="rId38"/>
      <p:italic r:id="rId39"/>
      <p:boldItalic r:id="rId40"/>
    </p:embeddedFont>
    <p:embeddedFont>
      <p:font typeface="宋体" pitchFamily="2" charset="-122"/>
      <p:regular r:id="rId41"/>
    </p:embeddedFont>
    <p:embeddedFont>
      <p:font typeface="Arial-Rounded" charset="0"/>
      <p:regular r:id="rId42"/>
    </p:embeddedFont>
    <p:embeddedFont>
      <p:font typeface="微软雅黑" pitchFamily="34" charset="-122"/>
      <p:regular r:id="rId43"/>
      <p:bold r:id="rId44"/>
    </p:embeddedFont>
    <p:embeddedFont>
      <p:font typeface="HP001 4 hàng" charset="0"/>
      <p:regular r:id="rId45"/>
      <p:bold r:id="rId46"/>
    </p:embeddedFont>
  </p:embeddedFontLst>
  <p:custDataLst>
    <p:tags r:id="rId47"/>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 id="288"/>
            <p14:sldId id="278"/>
            <p14:sldId id="289"/>
            <p14:sldId id="290"/>
            <p14:sldId id="291"/>
            <p14:sldId id="293"/>
          </p14:sldIdLst>
        </p14:section>
        <p14:section name="Tiết 2" id="{47239A1A-9B72-4DA5-96A7-F8786F163078}">
          <p14:sldIdLst>
            <p14:sldId id="267"/>
            <p14:sldId id="279"/>
            <p14:sldId id="268"/>
            <p14:sldId id="280"/>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7" autoAdjust="0"/>
    <p:restoredTop sz="84926" autoAdjust="0"/>
  </p:normalViewPr>
  <p:slideViewPr>
    <p:cSldViewPr snapToGrid="0">
      <p:cViewPr>
        <p:scale>
          <a:sx n="91" d="100"/>
          <a:sy n="91" d="100"/>
        </p:scale>
        <p:origin x="-606" y="14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2021/3/8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aseline="0" dirty="0"/>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26</a:t>
            </a:fld>
            <a:endParaRPr lang="zh-CN" altLang="en-US"/>
          </a:p>
        </p:txBody>
      </p:sp>
    </p:spTree>
    <p:extLst>
      <p:ext uri="{BB962C8B-B14F-4D97-AF65-F5344CB8AC3E}">
        <p14:creationId xmlns:p14="http://schemas.microsoft.com/office/powerpoint/2010/main" val="917791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29</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76466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2021/3/8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2021/3/8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6.png"/><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21.emf"/><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6.png"/><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436915" y="1401208"/>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039306" y="2738775"/>
            <a:ext cx="4904885" cy="725644"/>
            <a:chOff x="2249308" y="2727523"/>
            <a:chExt cx="4904885" cy="725644"/>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49308" y="2765828"/>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809810" y="1610151"/>
            <a:ext cx="1507885" cy="955919"/>
            <a:chOff x="3282361" y="1815065"/>
            <a:chExt cx="1507885" cy="955919"/>
          </a:xfrm>
        </p:grpSpPr>
        <p:sp>
          <p:nvSpPr>
            <p:cNvPr id="94" name="矩形 93"/>
            <p:cNvSpPr/>
            <p:nvPr/>
          </p:nvSpPr>
          <p:spPr>
            <a:xfrm>
              <a:off x="3295926" y="1815065"/>
              <a:ext cx="1494320"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22431"/>
              <a:ext cx="1494320"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82361" y="1847654"/>
              <a:ext cx="1494320" cy="923330"/>
            </a:xfrm>
            <a:prstGeom prst="rect">
              <a:avLst/>
            </a:prstGeom>
          </p:spPr>
          <p:txBody>
            <a:bodyPr wrap="none">
              <a:spAutoFit/>
            </a:bodyPr>
            <a:lstStyle/>
            <a:p>
              <a:pPr algn="l"/>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2610008" y="4073598"/>
            <a:ext cx="4086375" cy="507831"/>
          </a:xfrm>
          <a:prstGeom prst="rect">
            <a:avLst/>
          </a:prstGeom>
        </p:spPr>
        <p:txBody>
          <a:bodyPr wrap="none">
            <a:spAutoFit/>
          </a:bodyPr>
          <a:lstStyle/>
          <a:p>
            <a:pPr>
              <a:lnSpc>
                <a:spcPct val="150000"/>
              </a:lnSpc>
            </a:pPr>
            <a:r>
              <a:rPr lang="en-US" altLang="zh-CN" sz="1800" b="1" i="1" kern="0" dirty="0">
                <a:solidFill>
                  <a:schemeClr val="accent1">
                    <a:lumMod val="75000"/>
                  </a:schemeClr>
                </a:solidFill>
                <a:latin typeface="HP001 4 hàng" panose="020B0603050302020204" pitchFamily="34" charset="-93"/>
                <a:ea typeface="微软雅黑" panose="020B0503020204020204" pitchFamily="34" charset="-122"/>
                <a:cs typeface="Times New Roman" panose="02020603050405020304" pitchFamily="18" charset="0"/>
              </a:rPr>
              <a:t>Giáo viên: </a:t>
            </a:r>
            <a:r>
              <a:rPr lang="en-US" altLang="zh-CN" sz="1800" b="1" i="1" kern="0" dirty="0" err="1" smtClean="0">
                <a:solidFill>
                  <a:schemeClr val="accent1">
                    <a:lumMod val="75000"/>
                  </a:schemeClr>
                </a:solidFill>
                <a:latin typeface="HP001 4 hàng" panose="020B0603050302020204" pitchFamily="34" charset="-93"/>
                <a:ea typeface="微软雅黑" panose="020B0503020204020204" pitchFamily="34" charset="-122"/>
                <a:cs typeface="Times New Roman" panose="02020603050405020304" pitchFamily="18" charset="0"/>
              </a:rPr>
              <a:t>Nguyễn</a:t>
            </a:r>
            <a:r>
              <a:rPr lang="en-US" altLang="zh-CN" sz="1800" b="1" i="1" kern="0" dirty="0" smtClean="0">
                <a:solidFill>
                  <a:schemeClr val="accent1">
                    <a:lumMod val="75000"/>
                  </a:schemeClr>
                </a:solidFill>
                <a:latin typeface="HP001 4 hàng" panose="020B0603050302020204" pitchFamily="34" charset="-93"/>
                <a:ea typeface="微软雅黑" panose="020B0503020204020204" pitchFamily="34" charset="-122"/>
                <a:cs typeface="Times New Roman" panose="02020603050405020304" pitchFamily="18" charset="0"/>
              </a:rPr>
              <a:t> Thị Hồng Nhung</a:t>
            </a:r>
            <a:endParaRPr lang="zh-CN" altLang="zh-CN" sz="1800" i="1" kern="100" dirty="0">
              <a:solidFill>
                <a:schemeClr val="accent1">
                  <a:lumMod val="75000"/>
                </a:schemeClr>
              </a:solidFill>
              <a:effectLst/>
              <a:latin typeface="HP001 4 hàng" panose="020B0603050302020204" pitchFamily="34" charset="-93"/>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40699"/>
            <a:ext cx="8607972" cy="1077218"/>
          </a:xfrm>
          <a:prstGeom prst="rect">
            <a:avLst/>
          </a:prstGeom>
        </p:spPr>
        <p:txBody>
          <a:bodyPr wrap="square">
            <a:spAutoFit/>
          </a:bodyPr>
          <a:lstStyle/>
          <a:p>
            <a:pPr lvl="0" algn="just"/>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cầm</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ăn</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vi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thức</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ăn</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đi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cơ</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thể</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Do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đó</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chúng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ta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thể</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mắc</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bệnh</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1539346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434" y="1540699"/>
            <a:ext cx="8523890" cy="1077218"/>
          </a:xfrm>
          <a:prstGeom prst="rect">
            <a:avLst/>
          </a:prstGeom>
        </p:spPr>
        <p:txBody>
          <a:bodyPr wrap="square">
            <a:spAutoFit/>
          </a:bodyPr>
          <a:lstStyle/>
          <a:p>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phòng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bệnh</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chúng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ta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phải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trước</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ăn</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Cần</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bằng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xà</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phòng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với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nước</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sạch</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dirty="0"/>
          </a:p>
        </p:txBody>
      </p:sp>
    </p:spTree>
    <p:extLst>
      <p:ext uri="{BB962C8B-B14F-4D97-AF65-F5344CB8AC3E}">
        <p14:creationId xmlns:p14="http://schemas.microsoft.com/office/powerpoint/2010/main" val="181111401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28831" y="515109"/>
            <a:ext cx="8686337" cy="4113282"/>
          </a:xfrm>
          <a:prstGeom prst="rect">
            <a:avLst/>
          </a:prstGeom>
        </p:spPr>
      </p:pic>
      <p:sp>
        <p:nvSpPr>
          <p:cNvPr id="7" name="矩形 8">
            <a:extLst>
              <a:ext uri="{FF2B5EF4-FFF2-40B4-BE49-F238E27FC236}">
                <a16:creationId xmlns="" xmlns:a16="http://schemas.microsoft.com/office/drawing/2014/main" id="{18328BA5-306A-4F44-B8DD-7830A3C56C7F}"/>
              </a:ext>
            </a:extLst>
          </p:cNvPr>
          <p:cNvSpPr/>
          <p:nvPr/>
        </p:nvSpPr>
        <p:spPr>
          <a:xfrm>
            <a:off x="0" y="-237530"/>
            <a:ext cx="9143999" cy="5073729"/>
          </a:xfrm>
          <a:prstGeom prst="roundRect">
            <a:avLst/>
          </a:prstGeom>
          <a:solidFill>
            <a:schemeClr val="bg1">
              <a:alpha val="62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endParaRPr lang="en-US" altLang="zh-CN" sz="32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Cần rửa bằng xà phòng với nước sạch.</a:t>
            </a:r>
            <a:endParaRPr lang="en-US" altLang="zh-CN" sz="3200" dirty="0">
              <a:solidFill>
                <a:prstClr val="black"/>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(Nguyên Vũ)</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616688" y="67926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1</a:t>
            </a:r>
            <a:endParaRPr lang="vi-VN" sz="2400" b="1" dirty="0">
              <a:solidFill>
                <a:prstClr val="white"/>
              </a:solidFill>
              <a:latin typeface="Times New Roman" panose="02020603050405020304" pitchFamily="18" charset="0"/>
              <a:cs typeface="Times New Roman" panose="02020603050405020304" pitchFamily="18" charset="0"/>
            </a:endParaRPr>
          </a:p>
        </p:txBody>
      </p:sp>
      <p:sp>
        <p:nvSpPr>
          <p:cNvPr id="6" name="Lưu đồ: Đường kết nối 5">
            <a:extLst>
              <a:ext uri="{FF2B5EF4-FFF2-40B4-BE49-F238E27FC236}">
                <a16:creationId xmlns="" xmlns:a16="http://schemas.microsoft.com/office/drawing/2014/main" id="{BB31C7CE-3A00-464D-89B3-1755B3BAA779}"/>
              </a:ext>
            </a:extLst>
          </p:cNvPr>
          <p:cNvSpPr/>
          <p:nvPr/>
        </p:nvSpPr>
        <p:spPr>
          <a:xfrm>
            <a:off x="616687" y="3084664"/>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2</a:t>
            </a:r>
            <a:endParaRPr lang="vi-VN" sz="2400" b="1" dirty="0">
              <a:solidFill>
                <a:prstClr val="white"/>
              </a:solidFill>
              <a:latin typeface="Times New Roman" panose="02020603050405020304" pitchFamily="18" charset="0"/>
              <a:cs typeface="Times New Roman" panose="02020603050405020304" pitchFamily="18" charset="0"/>
            </a:endParaRPr>
          </a:p>
        </p:txBody>
      </p:sp>
      <p:pic>
        <p:nvPicPr>
          <p:cNvPr id="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1259290481"/>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763"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animBg="1"/>
      <p:bldP spid="9"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307093" y="878264"/>
            <a:ext cx="8720962"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a.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 trùng đi vào cơ thể con người bằng cách nào?</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275009" y="876323"/>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Để phòng bệnh, chúng ta phải làm gì?</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301472" y="894281"/>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thế nào cho đúng?</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5944" y="1570011"/>
            <a:ext cx="8912111" cy="2645157"/>
          </a:xfrm>
          <a:prstGeom prst="rect">
            <a:avLst/>
          </a:prstGeom>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52" y="979617"/>
            <a:ext cx="7324725" cy="4163883"/>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802107" y="650585"/>
            <a:ext cx="7709301" cy="584775"/>
          </a:xfrm>
          <a:prstGeom prst="rect">
            <a:avLst/>
          </a:prstGeom>
        </p:spPr>
        <p:txBody>
          <a:bodyPr wrap="square">
            <a:spAutoFit/>
          </a:bodyPr>
          <a:lstStyle/>
          <a:p>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 trả lời cho câu hỏi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7B87E5EA-B738-483C-BD90-0802211D530F}"/>
              </a:ext>
            </a:extLst>
          </p:cNvPr>
          <p:cNvSpPr/>
          <p:nvPr/>
        </p:nvSpPr>
        <p:spPr>
          <a:xfrm>
            <a:off x="336885" y="1782748"/>
            <a:ext cx="8967537" cy="707886"/>
          </a:xfrm>
          <a:prstGeom prst="rect">
            <a:avLst/>
          </a:prstGeom>
        </p:spPr>
        <p:txBody>
          <a:bodyPr wrap="square">
            <a:spAutoFit/>
          </a:bodyPr>
          <a:lstStyle/>
          <a:p>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phòng bệnh chúng ta phải</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 xmlns:a16="http://schemas.microsoft.com/office/drawing/2014/main" id="{6AC064CB-F32F-40DB-A8F8-D2BDF9EB5902}"/>
              </a:ext>
            </a:extLst>
          </p:cNvPr>
          <p:cNvSpPr/>
          <p:nvPr/>
        </p:nvSpPr>
        <p:spPr>
          <a:xfrm>
            <a:off x="7073161" y="1670147"/>
            <a:ext cx="1504376" cy="830997"/>
          </a:xfrm>
          <a:prstGeom prst="rect">
            <a:avLst/>
          </a:prstGeom>
        </p:spPr>
        <p:txBody>
          <a:bodyPr wrap="square">
            <a:spAutoFit/>
          </a:bodyPr>
          <a:lstStyle/>
          <a:p>
            <a:r>
              <a:rPr lang="en-US" altLang="zh-CN" sz="4800" dirty="0" smtClean="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 xmlns:a16="http://schemas.microsoft.com/office/drawing/2014/main" id="{40914BD5-55B4-4A73-8F34-EF6C6547B99C}"/>
              </a:ext>
            </a:extLst>
          </p:cNvPr>
          <p:cNvSpPr/>
          <p:nvPr/>
        </p:nvSpPr>
        <p:spPr>
          <a:xfrm>
            <a:off x="449183" y="2522640"/>
            <a:ext cx="8935453" cy="707886"/>
          </a:xfrm>
          <a:prstGeom prst="rect">
            <a:avLst/>
          </a:prstGeom>
        </p:spPr>
        <p:txBody>
          <a:bodyPr wrap="square">
            <a:spAutoFit/>
          </a:bodyPr>
          <a:lstStyle/>
          <a:p>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a:t>
            </a:r>
            <a:r>
              <a:rPr lang="en-US" altLang="zh-CN" sz="4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ửa tay đúng cách trước khi ăn.</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 xmlns:a16="http://schemas.microsoft.com/office/drawing/2014/main" id="{63EAF4D1-AA65-4EFA-BD15-B31C71E1FD91}"/>
              </a:ext>
            </a:extLst>
          </p:cNvPr>
          <p:cNvSpPr/>
          <p:nvPr/>
        </p:nvSpPr>
        <p:spPr>
          <a:xfrm>
            <a:off x="1198179" y="1087238"/>
            <a:ext cx="6810702"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1145629" y="1087238"/>
            <a:ext cx="374168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v</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i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tay</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1004235" y="2466955"/>
            <a:ext cx="8505645"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 chín, uống sôi để</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DB9B755B-9E32-4739-B22C-9B8497B3881F}"/>
              </a:ext>
            </a:extLst>
          </p:cNvPr>
          <p:cNvSpPr/>
          <p:nvPr/>
        </p:nvSpPr>
        <p:spPr>
          <a:xfrm>
            <a:off x="5061978" y="1059315"/>
            <a:ext cx="267353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p</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hòng bệnh</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 xmlns:a16="http://schemas.microsoft.com/office/drawing/2014/main" id="{A2F459A0-6A26-4DA5-B309-4C38E867922B}"/>
              </a:ext>
            </a:extLst>
          </p:cNvPr>
          <p:cNvSpPr/>
          <p:nvPr/>
        </p:nvSpPr>
        <p:spPr>
          <a:xfrm>
            <a:off x="4799228" y="2481132"/>
            <a:ext cx="904240"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56" presetClass="path" presetSubtype="0" accel="50000" decel="50000" fill="hold" grpId="1" nodeType="afterEffect">
                                  <p:stCondLst>
                                    <p:cond delay="0"/>
                                  </p:stCondLst>
                                  <p:childTnLst>
                                    <p:animMotion origin="layout" path="M 0.06076 0.03613 L -0.03594 0.27486 " pathEditMode="relative" rAng="0" ptsTypes="AA">
                                      <p:cBhvr>
                                        <p:cTn id="33" dur="2000" fill="hold"/>
                                        <p:tgtEl>
                                          <p:spTgt spid="9"/>
                                        </p:tgtEl>
                                        <p:attrNameLst>
                                          <p:attrName>ppt_x</p:attrName>
                                          <p:attrName>ppt_y</p:attrName>
                                        </p:attrNameLst>
                                      </p:cBhvr>
                                      <p:rCtr x="-4844" y="1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238408" y="13293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914476" y="875365"/>
            <a:ext cx="7411373" cy="3423919"/>
          </a:xfrm>
          <a:prstGeom prst="rect">
            <a:avLst/>
          </a:prstGeom>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p:cNvPicPr>
            <a:picLocks noChangeAspect="1"/>
          </p:cNvPicPr>
          <p:nvPr/>
        </p:nvPicPr>
        <p:blipFill>
          <a:blip r:embed="rId2"/>
          <a:stretch>
            <a:fillRect/>
          </a:stretch>
        </p:blipFill>
        <p:spPr>
          <a:xfrm>
            <a:off x="647681" y="1148079"/>
            <a:ext cx="7878740" cy="3103079"/>
          </a:xfrm>
          <a:prstGeom prst="rect">
            <a:avLst/>
          </a:prstGeom>
        </p:spPr>
      </p:pic>
      <p:sp>
        <p:nvSpPr>
          <p:cNvPr id="8" name="Hình chữ nhật: Góc Tròn 5">
            <a:extLst>
              <a:ext uri="{FF2B5EF4-FFF2-40B4-BE49-F238E27FC236}">
                <a16:creationId xmlns="" xmlns:a16="http://schemas.microsoft.com/office/drawing/2014/main" id="{6E86600A-260E-4EDA-8C1F-2E79C8D20FB9}"/>
              </a:ext>
            </a:extLst>
          </p:cNvPr>
          <p:cNvSpPr/>
          <p:nvPr/>
        </p:nvSpPr>
        <p:spPr>
          <a:xfrm>
            <a:off x="5165558" y="1734551"/>
            <a:ext cx="1379621" cy="3254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2" name="Hình chữ nhật: Góc Tròn 1">
            <a:extLst>
              <a:ext uri="{FF2B5EF4-FFF2-40B4-BE49-F238E27FC236}">
                <a16:creationId xmlns="" xmlns:a16="http://schemas.microsoft.com/office/drawing/2014/main" id="{AA025045-4BEC-4053-AD7F-BB20DBF8B4FF}"/>
              </a:ext>
            </a:extLst>
          </p:cNvPr>
          <p:cNvSpPr/>
          <p:nvPr/>
        </p:nvSpPr>
        <p:spPr>
          <a:xfrm>
            <a:off x="2823410" y="1460938"/>
            <a:ext cx="65772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5" name="Hình chữ nhật: Góc Tròn 4">
            <a:extLst>
              <a:ext uri="{FF2B5EF4-FFF2-40B4-BE49-F238E27FC236}">
                <a16:creationId xmlns="" xmlns:a16="http://schemas.microsoft.com/office/drawing/2014/main" id="{4D1F74B1-A493-4F90-83D0-FFDCD4969EF8}"/>
              </a:ext>
            </a:extLst>
          </p:cNvPr>
          <p:cNvSpPr/>
          <p:nvPr/>
        </p:nvSpPr>
        <p:spPr>
          <a:xfrm>
            <a:off x="6400801" y="1460938"/>
            <a:ext cx="67376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 xmlns:a16="http://schemas.microsoft.com/office/drawing/2014/main" id="{6E86600A-260E-4EDA-8C1F-2E79C8D20FB9}"/>
              </a:ext>
            </a:extLst>
          </p:cNvPr>
          <p:cNvSpPr/>
          <p:nvPr/>
        </p:nvSpPr>
        <p:spPr>
          <a:xfrm>
            <a:off x="3513221" y="1772651"/>
            <a:ext cx="365096" cy="2873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37404" y="1678192"/>
            <a:ext cx="7925837" cy="1683281"/>
          </a:xfrm>
          <a:prstGeom prst="rect">
            <a:avLst/>
          </a:prstGeom>
        </p:spPr>
      </p:pic>
      <p:sp>
        <p:nvSpPr>
          <p:cNvPr id="4" name="矩形 8">
            <a:extLst>
              <a:ext uri="{FF2B5EF4-FFF2-40B4-BE49-F238E27FC236}">
                <a16:creationId xmlns=""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 xmlns:a16="http://schemas.microsoft.com/office/drawing/2014/main" id="{112FC4F9-6254-446C-A408-9B87763FFC3D}"/>
              </a:ext>
            </a:extLst>
          </p:cNvPr>
          <p:cNvSpPr/>
          <p:nvPr/>
        </p:nvSpPr>
        <p:spPr>
          <a:xfrm>
            <a:off x="2998927" y="148568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vi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ùng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 xmlns:a16="http://schemas.microsoft.com/office/drawing/2014/main" id="{E70D5203-C913-4D7A-BAE1-08A9F14E5A39}"/>
              </a:ext>
            </a:extLst>
          </p:cNvPr>
          <p:cNvSpPr/>
          <p:nvPr/>
        </p:nvSpPr>
        <p:spPr>
          <a:xfrm>
            <a:off x="4906684" y="1485689"/>
            <a:ext cx="169881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 </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xát</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 xmlns:a16="http://schemas.microsoft.com/office/drawing/2014/main" id="{B95B6E9E-E64A-4DCE-A748-3BFC97161753}"/>
              </a:ext>
            </a:extLst>
          </p:cNvPr>
          <p:cNvSpPr/>
          <p:nvPr/>
        </p:nvSpPr>
        <p:spPr>
          <a:xfrm>
            <a:off x="6745255" y="1497859"/>
            <a:ext cx="2404223"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2600" b="1" dirty="0" smtClean="0">
                <a:latin typeface="Arial-Rounded" panose="020B0500000000000000" pitchFamily="34" charset="-93"/>
                <a:ea typeface="Arial-Rounded" panose="020B0500000000000000" pitchFamily="34" charset="-93"/>
                <a:cs typeface="Arial-Rounded" panose="020B0500000000000000" pitchFamily="34" charset="-93"/>
              </a:rPr>
              <a:t>nhanh </a:t>
            </a:r>
            <a:r>
              <a:rPr lang="en-US" sz="2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6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óng</a:t>
            </a:r>
            <a:endParaRPr lang="vi-VN" sz="26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 xmlns:a16="http://schemas.microsoft.com/office/drawing/2014/main" id="{CBBFFB9C-BE2C-49E6-A050-4CD40B5FD726}"/>
              </a:ext>
            </a:extLst>
          </p:cNvPr>
          <p:cNvSpPr/>
          <p:nvPr/>
        </p:nvSpPr>
        <p:spPr>
          <a:xfrm>
            <a:off x="4859867" y="2038906"/>
            <a:ext cx="1659468"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cố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 xmlns:a16="http://schemas.microsoft.com/office/drawing/2014/main" id="{BF504A1A-8443-494E-BC4E-32D77EFC1CE9}"/>
              </a:ext>
            </a:extLst>
          </p:cNvPr>
          <p:cNvSpPr/>
          <p:nvPr/>
        </p:nvSpPr>
        <p:spPr>
          <a:xfrm>
            <a:off x="2920501" y="205456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nhớ</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 xmlns:a16="http://schemas.microsoft.com/office/drawing/2014/main" id="{34226D4E-3F01-4C02-81D6-DF350CD10A44}"/>
              </a:ext>
            </a:extLst>
          </p:cNvPr>
          <p:cNvSpPr/>
          <p:nvPr/>
        </p:nvSpPr>
        <p:spPr>
          <a:xfrm>
            <a:off x="6778440" y="207150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ọn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ẽ</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 xmlns:a16="http://schemas.microsoft.com/office/drawing/2014/main" id="{BF504A1A-8443-494E-BC4E-32D77EFC1CE9}"/>
              </a:ext>
            </a:extLst>
          </p:cNvPr>
          <p:cNvSpPr/>
          <p:nvPr/>
        </p:nvSpPr>
        <p:spPr>
          <a:xfrm>
            <a:off x="3221318" y="2625174"/>
            <a:ext cx="121920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d</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dẻ</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2" name="Hình chữ nhật: Góc Tròn 8">
            <a:extLst>
              <a:ext uri="{FF2B5EF4-FFF2-40B4-BE49-F238E27FC236}">
                <a16:creationId xmlns="" xmlns:a16="http://schemas.microsoft.com/office/drawing/2014/main" id="{BF504A1A-8443-494E-BC4E-32D77EFC1CE9}"/>
              </a:ext>
            </a:extLst>
          </p:cNvPr>
          <p:cNvSpPr/>
          <p:nvPr/>
        </p:nvSpPr>
        <p:spPr>
          <a:xfrm>
            <a:off x="5123129" y="2593035"/>
            <a:ext cx="13623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ửa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tay</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3" name="Hình chữ nhật: Góc Tròn 8">
            <a:extLst>
              <a:ext uri="{FF2B5EF4-FFF2-40B4-BE49-F238E27FC236}">
                <a16:creationId xmlns="" xmlns:a16="http://schemas.microsoft.com/office/drawing/2014/main" id="{BF504A1A-8443-494E-BC4E-32D77EFC1CE9}"/>
              </a:ext>
            </a:extLst>
          </p:cNvPr>
          <p:cNvSpPr/>
          <p:nvPr/>
        </p:nvSpPr>
        <p:spPr>
          <a:xfrm>
            <a:off x="6859494" y="2594556"/>
            <a:ext cx="1454774"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ữ</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gìn</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P spid="10"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 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8EE7D316-1524-4456-B263-AED08A2F4A8F}"/>
              </a:ext>
            </a:extLst>
          </p:cNvPr>
          <p:cNvSpPr/>
          <p:nvPr/>
        </p:nvSpPr>
        <p:spPr>
          <a:xfrm>
            <a:off x="2619230" y="464434"/>
            <a:ext cx="4095733" cy="584775"/>
          </a:xfrm>
          <a:prstGeom prst="rect">
            <a:avLst/>
          </a:prstGeom>
        </p:spPr>
        <p:txBody>
          <a:bodyPr wrap="square">
            <a:spAutoFit/>
          </a:bodyPr>
          <a:lstStyle/>
          <a:p>
            <a:r>
              <a:rPr lang="en-US" altLang="zh-CN" sz="3200" i="1"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làm bác sĩ</a:t>
            </a:r>
            <a:endParaRPr lang="zh-CN" altLang="en-US" sz="3200" i="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377366" y="1124607"/>
            <a:ext cx="8389267" cy="2939394"/>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sát các bạn đang rửa tay </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06906" y="914540"/>
            <a:ext cx="6464968" cy="2823271"/>
          </a:xfrm>
          <a:prstGeom prst="rect">
            <a:avLst/>
          </a:prstGeom>
        </p:spPr>
      </p:pic>
      <p:sp>
        <p:nvSpPr>
          <p:cNvPr id="5" name="矩形 8">
            <a:extLst>
              <a:ext uri="{FF2B5EF4-FFF2-40B4-BE49-F238E27FC236}">
                <a16:creationId xmlns="" xmlns:a16="http://schemas.microsoft.com/office/drawing/2014/main" id="{6F1162E0-5263-4568-95A7-97DE0AA56844}"/>
              </a:ext>
            </a:extLst>
          </p:cNvPr>
          <p:cNvSpPr/>
          <p:nvPr/>
        </p:nvSpPr>
        <p:spPr>
          <a:xfrm>
            <a:off x="350709"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a. Vì sao các bạn phải rửa tay?</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6F1162E0-5263-4568-95A7-97DE0AA56844}"/>
              </a:ext>
            </a:extLst>
          </p:cNvPr>
          <p:cNvSpPr/>
          <p:nvPr/>
        </p:nvSpPr>
        <p:spPr>
          <a:xfrm>
            <a:off x="319177"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b. Em thường rửa tay khi nào?</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5"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39162" y="229752"/>
            <a:ext cx="8704838" cy="4481785"/>
            <a:chOff x="439162" y="229752"/>
            <a:chExt cx="8704838" cy="4481785"/>
          </a:xfrm>
        </p:grpSpPr>
        <p:pic>
          <p:nvPicPr>
            <p:cNvPr id="4" name="Picture 3"/>
            <p:cNvPicPr>
              <a:picLocks noChangeAspect="1"/>
            </p:cNvPicPr>
            <p:nvPr/>
          </p:nvPicPr>
          <p:blipFill>
            <a:blip r:embed="rId4"/>
            <a:stretch>
              <a:fillRect/>
            </a:stretch>
          </p:blipFill>
          <p:spPr>
            <a:xfrm>
              <a:off x="439162" y="229752"/>
              <a:ext cx="8704838" cy="1837566"/>
            </a:xfrm>
            <a:prstGeom prst="rect">
              <a:avLst/>
            </a:prstGeom>
            <a:noFill/>
            <a:ln>
              <a:noFill/>
            </a:ln>
          </p:spPr>
        </p:pic>
        <p:pic>
          <p:nvPicPr>
            <p:cNvPr id="6" name="Picture 5"/>
            <p:cNvPicPr>
              <a:picLocks noChangeAspect="1"/>
            </p:cNvPicPr>
            <p:nvPr/>
          </p:nvPicPr>
          <p:blipFill>
            <a:blip r:embed="rId5"/>
            <a:stretch>
              <a:fillRect/>
            </a:stretch>
          </p:blipFill>
          <p:spPr>
            <a:xfrm>
              <a:off x="439162" y="1787943"/>
              <a:ext cx="8704838" cy="2923594"/>
            </a:xfrm>
            <a:prstGeom prst="rect">
              <a:avLst/>
            </a:prstGeom>
            <a:noFill/>
            <a:ln>
              <a:noFill/>
            </a:ln>
          </p:spPr>
        </p:pic>
      </p:grpSp>
      <p:pic>
        <p:nvPicPr>
          <p:cNvPr id="7"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362" y="229752"/>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334508"/>
            <a:ext cx="9143999" cy="561855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smtClean="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 </a:t>
            </a:r>
            <a:endParaRPr lang="en-US" altLang="zh-CN" sz="3600" b="1"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Nhưng chúng ta không nhìn thấy được bằng mắt thường.</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tiếp</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xúc với đồ vật, vi trùng dính vào tay.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 vi trùng từ tay theo thức ăn vào cơ thể.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Do đó, chúng ta có thể mắc bệnh.</a:t>
            </a:r>
            <a:endPar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a:t>
            </a:r>
            <a:r>
              <a:rPr lang="en-US" altLang="zh-CN" sz="3200" dirty="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Cần rửa tay bằng xà phòng với nước sạch.                                           </a:t>
            </a: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510365" y="573599"/>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 xmlns:a16="http://schemas.microsoft.com/office/drawing/2014/main" id="{C74DFE52-BB91-47E6-AC07-F1FB590B50DF}"/>
              </a:ext>
            </a:extLst>
          </p:cNvPr>
          <p:cNvSpPr/>
          <p:nvPr/>
        </p:nvSpPr>
        <p:spPr>
          <a:xfrm>
            <a:off x="5420178" y="573599"/>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 xmlns:a16="http://schemas.microsoft.com/office/drawing/2014/main" id="{69969A4C-D57A-4C7D-B73C-3C48FA316729}"/>
              </a:ext>
            </a:extLst>
          </p:cNvPr>
          <p:cNvSpPr/>
          <p:nvPr/>
        </p:nvSpPr>
        <p:spPr>
          <a:xfrm>
            <a:off x="7153241" y="115030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3" name="Lưu đồ: Đường kết nối 12">
            <a:extLst>
              <a:ext uri="{FF2B5EF4-FFF2-40B4-BE49-F238E27FC236}">
                <a16:creationId xmlns="" xmlns:a16="http://schemas.microsoft.com/office/drawing/2014/main" id="{8D1E81D9-390E-4725-8248-2F04F6E94D2A}"/>
              </a:ext>
            </a:extLst>
          </p:cNvPr>
          <p:cNvSpPr/>
          <p:nvPr/>
        </p:nvSpPr>
        <p:spPr>
          <a:xfrm>
            <a:off x="7713091" y="158880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14" name="Lưu đồ: Đường kết nối 13">
            <a:extLst>
              <a:ext uri="{FF2B5EF4-FFF2-40B4-BE49-F238E27FC236}">
                <a16:creationId xmlns="" xmlns:a16="http://schemas.microsoft.com/office/drawing/2014/main" id="{0D0C2A7E-B1FD-4517-8C36-147B5A25E009}"/>
              </a:ext>
            </a:extLst>
          </p:cNvPr>
          <p:cNvSpPr/>
          <p:nvPr/>
        </p:nvSpPr>
        <p:spPr>
          <a:xfrm>
            <a:off x="1397830" y="2538938"/>
            <a:ext cx="504542" cy="471731"/>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5</a:t>
            </a:r>
            <a:r>
              <a:rPr lang="en-US" sz="2400" b="1" dirty="0" smtClean="0">
                <a:latin typeface="Times New Roman" panose="02020603050405020304" pitchFamily="18" charset="0"/>
                <a:cs typeface="Times New Roman" panose="02020603050405020304" pitchFamily="18" charset="0"/>
              </a:rPr>
              <a:t>  </a:t>
            </a:r>
            <a:endParaRPr lang="vi-VN" sz="2400" b="1" dirty="0">
              <a:latin typeface="Times New Roman" panose="02020603050405020304" pitchFamily="18" charset="0"/>
              <a:cs typeface="Times New Roman" panose="02020603050405020304" pitchFamily="18" charset="0"/>
            </a:endParaRPr>
          </a:p>
        </p:txBody>
      </p:sp>
      <p:sp>
        <p:nvSpPr>
          <p:cNvPr id="15" name="Lưu đồ: Đường kết nối 14">
            <a:extLst>
              <a:ext uri="{FF2B5EF4-FFF2-40B4-BE49-F238E27FC236}">
                <a16:creationId xmlns="" xmlns:a16="http://schemas.microsoft.com/office/drawing/2014/main" id="{1F044D47-2CF2-4C74-BFC9-F1F6021FA1A7}"/>
              </a:ext>
            </a:extLst>
          </p:cNvPr>
          <p:cNvSpPr/>
          <p:nvPr/>
        </p:nvSpPr>
        <p:spPr>
          <a:xfrm>
            <a:off x="510364" y="3010670"/>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16" name="Lưu đồ: Đường kết nối 15">
            <a:extLst>
              <a:ext uri="{FF2B5EF4-FFF2-40B4-BE49-F238E27FC236}">
                <a16:creationId xmlns="" xmlns:a16="http://schemas.microsoft.com/office/drawing/2014/main" id="{47C08B50-8E4E-4C6C-9850-333F77FE0ED1}"/>
              </a:ext>
            </a:extLst>
          </p:cNvPr>
          <p:cNvSpPr/>
          <p:nvPr/>
        </p:nvSpPr>
        <p:spPr>
          <a:xfrm>
            <a:off x="1621530" y="3529516"/>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par>
                          <p:cTn id="21" fill="hold">
                            <p:stCondLst>
                              <p:cond delay="2250"/>
                            </p:stCondLst>
                            <p:childTnLst>
                              <p:par>
                                <p:cTn id="22" presetID="6"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750"/>
                                        <p:tgtEl>
                                          <p:spTgt spid="13"/>
                                        </p:tgtEl>
                                      </p:cBhvr>
                                    </p:animEffect>
                                  </p:childTnLst>
                                </p:cTn>
                              </p:par>
                            </p:childTnLst>
                          </p:cTn>
                        </p:par>
                        <p:par>
                          <p:cTn id="25" fill="hold">
                            <p:stCondLst>
                              <p:cond delay="3000"/>
                            </p:stCondLst>
                            <p:childTnLst>
                              <p:par>
                                <p:cTn id="26" presetID="6" presetClass="entr" presetSubtype="16"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750"/>
                                        <p:tgtEl>
                                          <p:spTgt spid="14"/>
                                        </p:tgtEl>
                                      </p:cBhvr>
                                    </p:animEffect>
                                  </p:childTnLst>
                                </p:cTn>
                              </p:par>
                            </p:childTnLst>
                          </p:cTn>
                        </p:par>
                        <p:par>
                          <p:cTn id="29" fill="hold">
                            <p:stCondLst>
                              <p:cond delay="3750"/>
                            </p:stCondLst>
                            <p:childTnLst>
                              <p:par>
                                <p:cTn id="30" presetID="6" presetClass="entr" presetSubtype="16"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750"/>
                                        <p:tgtEl>
                                          <p:spTgt spid="15"/>
                                        </p:tgtEl>
                                      </p:cBhvr>
                                    </p:animEffect>
                                  </p:childTnLst>
                                </p:cTn>
                              </p:par>
                            </p:childTnLst>
                          </p:cTn>
                        </p:par>
                        <p:par>
                          <p:cTn id="33" fill="hold">
                            <p:stCondLst>
                              <p:cond delay="4500"/>
                            </p:stCondLst>
                            <p:childTnLst>
                              <p:par>
                                <p:cTn id="34" presetID="6"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1"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538" y="1469596"/>
            <a:ext cx="8523462" cy="2062103"/>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 trùng từ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theo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thức ăn vào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cơ thể.</a:t>
            </a:r>
          </a:p>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chúng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 rửa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trước khi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a:t>
            </a:r>
            <a:endParaRPr lang="vi-VN" sz="3200" dirty="0"/>
          </a:p>
        </p:txBody>
      </p:sp>
    </p:spTree>
    <p:extLst>
      <p:ext uri="{BB962C8B-B14F-4D97-AF65-F5344CB8AC3E}">
        <p14:creationId xmlns:p14="http://schemas.microsoft.com/office/powerpoint/2010/main" val="2872247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28831" y="515109"/>
            <a:ext cx="8686337" cy="4113282"/>
          </a:xfrm>
          <a:prstGeom prst="rect">
            <a:avLst/>
          </a:prstGeom>
        </p:spPr>
      </p:pic>
      <p:sp>
        <p:nvSpPr>
          <p:cNvPr id="7" name="矩形 8">
            <a:extLst>
              <a:ext uri="{FF2B5EF4-FFF2-40B4-BE49-F238E27FC236}">
                <a16:creationId xmlns="" xmlns:a16="http://schemas.microsoft.com/office/drawing/2014/main" id="{18328BA5-306A-4F44-B8DD-7830A3C56C7F}"/>
              </a:ext>
            </a:extLst>
          </p:cNvPr>
          <p:cNvSpPr/>
          <p:nvPr/>
        </p:nvSpPr>
        <p:spPr>
          <a:xfrm>
            <a:off x="0" y="-237530"/>
            <a:ext cx="9143999" cy="5073729"/>
          </a:xfrm>
          <a:prstGeom prst="roundRect">
            <a:avLst/>
          </a:prstGeom>
          <a:solidFill>
            <a:schemeClr val="bg1">
              <a:alpha val="62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endPar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Cần rửa bằng xà phòng với nước sạch.</a:t>
            </a:r>
            <a:endPar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(Nguyên Vũ)</a:t>
            </a:r>
            <a:endParaRPr lang="zh-CN" altLang="en-US" sz="32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616688" y="67926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6" name="Lưu đồ: Đường kết nối 5">
            <a:extLst>
              <a:ext uri="{FF2B5EF4-FFF2-40B4-BE49-F238E27FC236}">
                <a16:creationId xmlns="" xmlns:a16="http://schemas.microsoft.com/office/drawing/2014/main" id="{BB31C7CE-3A00-464D-89B3-1755B3BAA779}"/>
              </a:ext>
            </a:extLst>
          </p:cNvPr>
          <p:cNvSpPr/>
          <p:nvPr/>
        </p:nvSpPr>
        <p:spPr>
          <a:xfrm>
            <a:off x="616687" y="3084664"/>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pic>
        <p:nvPicPr>
          <p:cNvPr id="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extLst>
      <p:ext uri="{BB962C8B-B14F-4D97-AF65-F5344CB8AC3E}">
        <p14:creationId xmlns:p14="http://schemas.microsoft.com/office/powerpoint/2010/main" val="20217663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763"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animBg="1"/>
      <p:bldP spid="9"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433" y="771257"/>
            <a:ext cx="8502869" cy="2123658"/>
          </a:xfrm>
          <a:prstGeom prst="rect">
            <a:avLst/>
          </a:prstGeom>
        </p:spPr>
        <p:txBody>
          <a:bodyPr wrap="square">
            <a:spAutoFit/>
          </a:bodyPr>
          <a:lstStyle/>
          <a:p>
            <a:pPr lvl="0" algn="ctr"/>
            <a:r>
              <a:rPr lang="en-US" altLang="zh-CN" sz="36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trước</a:t>
            </a: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ăn</a:t>
            </a:r>
            <a:endParaRPr lang="en-US" altLang="zh-CN" sz="36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lvl="0"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Vi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có</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khắp</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nơi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Nhưng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chúng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ta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không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nhìn</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thấy</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được</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bằng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mắt</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thường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Khi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tiếp</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xúc</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với</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đồ</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vật</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vi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dính</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en-US" dirty="0"/>
          </a:p>
        </p:txBody>
      </p:sp>
    </p:spTree>
    <p:extLst>
      <p:ext uri="{BB962C8B-B14F-4D97-AF65-F5344CB8AC3E}">
        <p14:creationId xmlns:p14="http://schemas.microsoft.com/office/powerpoint/2010/main" val="105807555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3.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982</TotalTime>
  <Words>350</Words>
  <Application>Microsoft Office PowerPoint</Application>
  <PresentationFormat>On-screen Show (16:9)</PresentationFormat>
  <Paragraphs>98</Paragraphs>
  <Slides>29</Slides>
  <Notes>13</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HL Hoctro</vt:lpstr>
      <vt:lpstr>华康少女文字W5</vt:lpstr>
      <vt:lpstr>DFPOP1-W9</vt:lpstr>
      <vt:lpstr>Times New Roman</vt:lpstr>
      <vt:lpstr>Calibri</vt:lpstr>
      <vt:lpstr>宋体</vt:lpstr>
      <vt:lpstr>Arial-Rounded</vt:lpstr>
      <vt:lpstr>微软雅黑</vt:lpstr>
      <vt:lpstr>HP001 4 hàng</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Windows User</cp:lastModifiedBy>
  <cp:revision>42</cp:revision>
  <dcterms:created xsi:type="dcterms:W3CDTF">2020-08-13T09:19:08Z</dcterms:created>
  <dcterms:modified xsi:type="dcterms:W3CDTF">2021-03-08T02:20:22Z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