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9" r:id="rId5"/>
    <p:sldId id="259" r:id="rId6"/>
    <p:sldId id="280" r:id="rId7"/>
    <p:sldId id="302" r:id="rId8"/>
    <p:sldId id="286" r:id="rId9"/>
    <p:sldId id="301" r:id="rId10"/>
    <p:sldId id="263" r:id="rId11"/>
    <p:sldId id="264" r:id="rId12"/>
    <p:sldId id="290" r:id="rId13"/>
    <p:sldId id="291" r:id="rId14"/>
    <p:sldId id="308" r:id="rId15"/>
    <p:sldId id="303" r:id="rId16"/>
    <p:sldId id="306" r:id="rId17"/>
    <p:sldId id="304" r:id="rId18"/>
    <p:sldId id="310" r:id="rId19"/>
    <p:sldId id="311" r:id="rId20"/>
    <p:sldId id="305" r:id="rId21"/>
    <p:sldId id="312" r:id="rId22"/>
    <p:sldId id="313" r:id="rId23"/>
    <p:sldId id="314" r:id="rId24"/>
    <p:sldId id="315" r:id="rId25"/>
    <p:sldId id="316" r:id="rId26"/>
    <p:sldId id="265" r:id="rId27"/>
    <p:sldId id="309" r:id="rId28"/>
    <p:sldId id="266" r:id="rId29"/>
    <p:sldId id="317" r:id="rId30"/>
    <p:sldId id="27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258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54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43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02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087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6952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95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133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86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5714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896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155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150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269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1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285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887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 83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Đào</a:t>
            </a: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71124" y="1510774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 sao voi phải nộp mạng cho hổ?</a:t>
            </a:r>
            <a:endParaRPr sz="3200" dirty="0">
              <a:solidFill>
                <a:srgbClr val="00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2641" y="1559914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16945" y="431682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Những từ ngữ nào chỉ vóc dáng của voi và khỉ?</a:t>
            </a:r>
            <a:endParaRPr sz="3200" dirty="0">
              <a:solidFill>
                <a:srgbClr val="00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12522" y="1508860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Voi </a:t>
            </a:r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to </a:t>
            </a:r>
            <a:r>
              <a:rPr lang="en-US" sz="32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lớn, khỉ </a:t>
            </a:r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nhỏ bé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Trong câu chuyện trên em thích con vật nào nhất? Vì sao?</a:t>
            </a:r>
            <a:endParaRPr sz="3200" dirty="0">
              <a:solidFill>
                <a:srgbClr val="00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537328" y="1812077"/>
            <a:ext cx="4392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khỉ thông minh.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0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9975" y="26165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09" y="0"/>
            <a:ext cx="5205846" cy="44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6;p3"/>
          <p:cNvSpPr/>
          <p:nvPr/>
        </p:nvSpPr>
        <p:spPr>
          <a:xfrm>
            <a:off x="371132" y="1192211"/>
            <a:ext cx="850564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XUÂN HỒNG</a:t>
            </a:r>
            <a:endParaRPr sz="48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2066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319795" y="240092"/>
            <a:ext cx="8824205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720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xuân hồng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Qua rét lạnh mùa đông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Xuân lại ấm nắng hồng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Ngàn cây vui hớn hở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Đua hé nhụy khoe bông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Chim gọi bầy xây tổ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Rộn rã dậy từng không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Lúa non ngời lá biếc,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Nắng lung linh cầu vồng.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Trên đường đi đến lớp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Hồn em vui mênh mông.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             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(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Nguyễn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Sư Giao)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319795" y="84228"/>
            <a:ext cx="8824205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720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Nắng xuân hồng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Qua rét lạnh mùa đông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Xuân lại ấm nắng hồng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Ngàn cây vui hớn hở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Đua hé nhụy khoe bông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Chim gọi bầy xây tổ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Rộn rã dậy từng không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Lúa non ngời lá biếc,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Nắng lung linh cầu vồng.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 Rounded"/>
                <a:sym typeface="Arial Rounded"/>
              </a:rPr>
              <a:t>Trên đường đi đến lớp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Hồn em vui mênh mông.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              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( </a:t>
            </a:r>
            <a:r>
              <a:rPr lang="en-US" sz="1800" i="1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Nguyễn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Sư Giao)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 Rounded"/>
              <a:sym typeface="Arial Rounded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59106" y="3818965"/>
            <a:ext cx="1710466" cy="10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537300" y="1570305"/>
            <a:ext cx="267158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câu 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4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405245" y="355329"/>
            <a:ext cx="81342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Những cảnh vật nào được nói tới trong bài thơ?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660966" y="1557210"/>
            <a:ext cx="806739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cảnh vật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 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nói tới trong bài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thơ: </a:t>
            </a: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Ngàn </a:t>
            </a:r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cây vui hớn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hở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Chim gọi bầy xây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tổ</a:t>
            </a: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Lúa </a:t>
            </a:r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non ngời lá biếc,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Arial Rounded"/>
                <a:sym typeface="Arial Rounded"/>
              </a:rPr>
              <a:t>Nắng lung linh cầu vồng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.</a:t>
            </a:r>
          </a:p>
          <a:p>
            <a:endParaRPr lang="en-US" sz="3200" dirty="0">
              <a:solidFill>
                <a:srgbClr val="002060"/>
              </a:solidFill>
              <a:latin typeface="Arial Rounded"/>
              <a:sym typeface="Arial Rounded"/>
            </a:endParaRPr>
          </a:p>
          <a:p>
            <a:pPr lvl="0"/>
            <a:endParaRPr lang="en-US" sz="3200" dirty="0">
              <a:solidFill>
                <a:srgbClr val="00206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7733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332509" y="1063121"/>
            <a:ext cx="81342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Tìm từ ngữ miêu tả bầy chim?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910348" y="1849366"/>
            <a:ext cx="80673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</a:t>
            </a:r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 miêu tả bầy 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 là: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sym typeface="Arial Rounded"/>
              </a:rPr>
              <a:t>Rộn </a:t>
            </a:r>
            <a:r>
              <a:rPr lang="en-US" sz="3200" dirty="0">
                <a:solidFill>
                  <a:srgbClr val="FF0000"/>
                </a:solidFill>
                <a:latin typeface="Arial Rounded"/>
                <a:sym typeface="Arial Rounded"/>
              </a:rPr>
              <a:t>rã</a:t>
            </a:r>
          </a:p>
          <a:p>
            <a:pPr lvl="0"/>
            <a:endParaRPr lang="en-US" sz="32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791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0" y="1025640"/>
            <a:ext cx="81342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Từ “lung linh” dùng để miêu tả sự vật gì?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660966" y="1610375"/>
            <a:ext cx="80673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“lung linh” dùng để miêu </a:t>
            </a: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tả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ánh nắng.</a:t>
            </a:r>
            <a:endParaRPr lang="en-US" sz="3200" dirty="0">
              <a:solidFill>
                <a:srgbClr val="FF0000"/>
              </a:solidFill>
              <a:latin typeface="Arial Rounded"/>
              <a:sym typeface="Arial Rounded"/>
            </a:endParaRPr>
          </a:p>
          <a:p>
            <a:pPr lvl="0"/>
            <a:endParaRPr lang="en-US" sz="32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7375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516367" y="950337"/>
            <a:ext cx="81342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Hai tiếng trong từ “rộn rã” có điểm gì giống và khác nhau?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3178256" y="1941454"/>
            <a:ext cx="80673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54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rộn rã</a:t>
            </a:r>
            <a:endParaRPr lang="en-US" sz="54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30014" y="0"/>
            <a:ext cx="204395" cy="311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34870" y="2665880"/>
            <a:ext cx="61318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104670" y="2665880"/>
            <a:ext cx="39202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Google Shape;575;p21"/>
          <p:cNvSpPr/>
          <p:nvPr/>
        </p:nvSpPr>
        <p:spPr>
          <a:xfrm>
            <a:off x="3641463" y="3351746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641463" y="2665880"/>
            <a:ext cx="554019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65638" y="2665880"/>
            <a:ext cx="279698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9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12"/>
          <p:cNvSpPr/>
          <p:nvPr/>
        </p:nvSpPr>
        <p:spPr>
          <a:xfrm>
            <a:off x="516367" y="798975"/>
            <a:ext cx="81342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Hai tiếng trong từ “lung linh” có điểm gì giống và khác nhau?</a:t>
            </a:r>
            <a:endParaRPr sz="3200" b="1" dirty="0">
              <a:solidFill>
                <a:srgbClr val="006600"/>
              </a:solidFill>
              <a:sym typeface="Arial"/>
            </a:endParaRPr>
          </a:p>
        </p:txBody>
      </p:sp>
      <p:sp>
        <p:nvSpPr>
          <p:cNvPr id="4" name="Google Shape;361;p12"/>
          <p:cNvSpPr/>
          <p:nvPr/>
        </p:nvSpPr>
        <p:spPr>
          <a:xfrm>
            <a:off x="3178256" y="1941454"/>
            <a:ext cx="80673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5400" dirty="0">
                <a:solidFill>
                  <a:srgbClr val="00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lung linh</a:t>
            </a:r>
            <a:endParaRPr lang="en-US" sz="5400" dirty="0">
              <a:solidFill>
                <a:srgbClr val="006600"/>
              </a:solidFill>
              <a:latin typeface="Arial Rounded"/>
              <a:sym typeface="Arial Rounde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34870" y="2665880"/>
            <a:ext cx="61318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104670" y="2665880"/>
            <a:ext cx="714756" cy="636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Google Shape;575;p21"/>
          <p:cNvSpPr/>
          <p:nvPr/>
        </p:nvSpPr>
        <p:spPr>
          <a:xfrm>
            <a:off x="3641463" y="3351746"/>
            <a:ext cx="804795" cy="983586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517751" y="2665880"/>
            <a:ext cx="928507" cy="0"/>
          </a:xfrm>
          <a:prstGeom prst="line">
            <a:avLst/>
          </a:prstGeom>
          <a:ln>
            <a:solidFill>
              <a:srgbClr val="CC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48518" y="2665880"/>
            <a:ext cx="806823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8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265135" y="1469319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 </a:t>
            </a:r>
            <a:endParaRPr lang="en-US" sz="4000" b="1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chính tả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4;p11"/>
          <p:cNvSpPr/>
          <p:nvPr/>
        </p:nvSpPr>
        <p:spPr>
          <a:xfrm>
            <a:off x="632333" y="1092793"/>
            <a:ext cx="775313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Làng tôi có lũy tre xanh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Có dòng sông nhỏ uốn quanh xóm làng.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                                            </a:t>
            </a:r>
            <a:r>
              <a:rPr lang="en-US" sz="3200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Ca dao)</a:t>
            </a:r>
            <a:endParaRPr sz="3200" i="1" dirty="0">
              <a:solidFill>
                <a:srgbClr val="00206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8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 chữ hoa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L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video-15979128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9553" y="0"/>
            <a:ext cx="6096000" cy="5143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4609959" y="394855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685762" y="391312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768700" y="413905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844503" y="394855"/>
            <a:ext cx="31493" cy="3681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111436" y="3596168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058550" y="1783869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4089763" y="862749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4081291" y="2708708"/>
            <a:ext cx="4325982" cy="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95255" y="140814"/>
            <a:ext cx="422842" cy="406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/>
          <p:cNvSpPr/>
          <p:nvPr/>
        </p:nvSpPr>
        <p:spPr>
          <a:xfrm rot="5400000">
            <a:off x="6306953" y="2287269"/>
            <a:ext cx="422842" cy="406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Google Shape;354;p11"/>
          <p:cNvSpPr/>
          <p:nvPr/>
        </p:nvSpPr>
        <p:spPr>
          <a:xfrm>
            <a:off x="5554649" y="40568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0" name="Google Shape;354;p11"/>
          <p:cNvSpPr/>
          <p:nvPr/>
        </p:nvSpPr>
        <p:spPr>
          <a:xfrm>
            <a:off x="5053433" y="40568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1" name="Google Shape;354;p11"/>
          <p:cNvSpPr/>
          <p:nvPr/>
        </p:nvSpPr>
        <p:spPr>
          <a:xfrm>
            <a:off x="4499079" y="40568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2" name="Google Shape;354;p11"/>
          <p:cNvSpPr/>
          <p:nvPr/>
        </p:nvSpPr>
        <p:spPr>
          <a:xfrm>
            <a:off x="3836473" y="2058313"/>
            <a:ext cx="5633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3" name="Google Shape;354;p11"/>
          <p:cNvSpPr/>
          <p:nvPr/>
        </p:nvSpPr>
        <p:spPr>
          <a:xfrm>
            <a:off x="3836671" y="2970603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4" name="Google Shape;354;p11"/>
          <p:cNvSpPr/>
          <p:nvPr/>
        </p:nvSpPr>
        <p:spPr>
          <a:xfrm>
            <a:off x="3825860" y="3410018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5" name="Google Shape;354;p11"/>
          <p:cNvSpPr/>
          <p:nvPr/>
        </p:nvSpPr>
        <p:spPr>
          <a:xfrm>
            <a:off x="3831217" y="3942534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6" name="Google Shape;354;p11"/>
          <p:cNvSpPr/>
          <p:nvPr/>
        </p:nvSpPr>
        <p:spPr>
          <a:xfrm>
            <a:off x="6123080" y="4052424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59" name="Google Shape;354;p11"/>
          <p:cNvSpPr/>
          <p:nvPr/>
        </p:nvSpPr>
        <p:spPr>
          <a:xfrm>
            <a:off x="3826941" y="2547719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60" name="Google Shape;354;p11"/>
          <p:cNvSpPr/>
          <p:nvPr/>
        </p:nvSpPr>
        <p:spPr>
          <a:xfrm>
            <a:off x="3825860" y="1614745"/>
            <a:ext cx="5633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7142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4812" y="16781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627"/>
            <a:ext cx="151347" cy="36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3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9.photo.talk.zdn.vn/4769707415465828685/f47810d20f6cf332aa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930"/>
            <a:ext cx="9144000" cy="42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6;p3"/>
          <p:cNvSpPr/>
          <p:nvPr/>
        </p:nvSpPr>
        <p:spPr>
          <a:xfrm>
            <a:off x="319177" y="329765"/>
            <a:ext cx="850564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chuyện: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VOI, HỔ VÀ KHỈ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0"/>
            <a:ext cx="9299863" cy="54823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VOI, HỔ VÀ KHỈ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 Khỉ bày mưu giúp voi. Khỉ cưỡi voi đi gặp hổ. Đến điểm hẹn, khỉ quát lớn: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Hổ ở đâu?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Voi tỏ vẻ lễ phép: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Thưa ông, hổ sắp tới ạ.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Hổ ngồi trong bụi cây nhìn </a:t>
            </a:r>
            <a:r>
              <a:rPr lang="en-US" sz="2800" b="1" dirty="0" err="1" smtClean="0">
                <a:solidFill>
                  <a:srgbClr val="002060"/>
                </a:solidFill>
                <a:latin typeface="Arial Rounded"/>
                <a:sym typeface="Arial Rounded"/>
              </a:rPr>
              <a:t>ra.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Thấy voi to lớn mà sợ một con vật nhỏ bé, hổ sợ quá liền bỏ chạy.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                            </a:t>
            </a:r>
            <a:r>
              <a:rPr lang="en-US" sz="2000" b="1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Phỏng theo truyện cổ dân gian Khơ - me)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512376" y="-124867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0" name="Straight Connector 229"/>
          <p:cNvCxnSpPr/>
          <p:nvPr/>
        </p:nvCxnSpPr>
        <p:spPr>
          <a:xfrm>
            <a:off x="7512627" y="1693718"/>
            <a:ext cx="789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75118" y="2126672"/>
            <a:ext cx="7897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7119" y="2968336"/>
            <a:ext cx="1264390" cy="13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0"/>
            <a:ext cx="9299863" cy="54823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VOI, HỔ VÀ KHỈ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Khỉ bày mưu giúp voi.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Khỉ cưỡi voi đi gặp hổ.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Đến điểm hẹn, khỉ quát lớn: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Hổ ở đâu?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Voi tỏ vẻ lễ phép: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Thưa ông, hổ sắp tới ạ.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Hổ ngồi trong bụi cây nhìn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ra.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Thấy voi to lớn mà sợ một con vật nhỏ bé, hổ sợ quá liền bỏ chạy.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                            </a:t>
            </a:r>
            <a:r>
              <a:rPr lang="en-US" sz="2000" b="1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Phỏng theo truyện cổ dân gian Khơ - me)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512376" y="-124867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86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 Rounded"/>
                <a:sym typeface="Arial Rounded"/>
              </a:rPr>
              <a:t>Thấy voi to lớn mà sợ một con vật nhỏ bé, hổ sợ quá liền bỏ chạy.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934923" y="1265608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54535" y="1876705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59074" y="1876705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0"/>
            <a:ext cx="9299863" cy="54823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VOI, HỔ VÀ KHỈ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Thua hổ trong một cuộc thi tài, voi phải nộp mạng cho hổ. Khỉ bày mưu giúp voi. Khỉ cưỡi voi đi gặp hổ. Đến điểm hẹn, khỉ quát lớn: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Hổ ở đâu?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Voi tỏ vẻ lễ phép: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- Thưa ông, hổ sắp tới ạ.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    Hổ ngồi trong bụi cây nhìn </a:t>
            </a:r>
            <a:r>
              <a:rPr lang="en-US" sz="2800" b="1" dirty="0" err="1" smtClean="0">
                <a:solidFill>
                  <a:srgbClr val="002060"/>
                </a:solidFill>
                <a:latin typeface="Arial Rounded"/>
                <a:sym typeface="Arial Rounded"/>
              </a:rPr>
              <a:t>ra.</a:t>
            </a:r>
            <a:r>
              <a:rPr lang="en-US" sz="2800" b="1" dirty="0" smtClean="0">
                <a:solidFill>
                  <a:srgbClr val="002060"/>
                </a:solidFill>
                <a:latin typeface="Arial Rounded"/>
                <a:sym typeface="Arial Rounded"/>
              </a:rPr>
              <a:t> Thấy voi to lớn mà sợ một con vật nhỏ bé, hổ sợ quá liền bỏ chạy.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                                 </a:t>
            </a:r>
            <a:r>
              <a:rPr lang="en-US" sz="2000" b="1" i="1" dirty="0" smtClean="0">
                <a:solidFill>
                  <a:srgbClr val="002060"/>
                </a:solidFill>
                <a:latin typeface="Arial Rounded"/>
                <a:sym typeface="Arial Rounded"/>
              </a:rPr>
              <a:t>( Phỏng theo truyện cổ dân gian Khơ - me)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512376" y="-124867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6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763</Words>
  <Application>Microsoft Office PowerPoint</Application>
  <PresentationFormat>On-screen Show (16:9)</PresentationFormat>
  <Paragraphs>145</Paragraphs>
  <Slides>30</Slides>
  <Notes>30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Tuan</cp:lastModifiedBy>
  <cp:revision>70</cp:revision>
  <dcterms:created xsi:type="dcterms:W3CDTF">2020-08-13T09:19:08Z</dcterms:created>
  <dcterms:modified xsi:type="dcterms:W3CDTF">2020-08-21T06:41:31Z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