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57" r:id="rId3"/>
    <p:sldId id="256" r:id="rId4"/>
    <p:sldId id="258" r:id="rId5"/>
    <p:sldId id="271" r:id="rId6"/>
    <p:sldId id="288" r:id="rId7"/>
    <p:sldId id="273" r:id="rId8"/>
    <p:sldId id="290" r:id="rId9"/>
    <p:sldId id="275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61" r:id="rId19"/>
    <p:sldId id="262" r:id="rId20"/>
    <p:sldId id="264" r:id="rId21"/>
    <p:sldId id="269" r:id="rId22"/>
    <p:sldId id="263" r:id="rId23"/>
    <p:sldId id="266" r:id="rId24"/>
    <p:sldId id="286" r:id="rId25"/>
    <p:sldId id="267" r:id="rId26"/>
    <p:sldId id="268" r:id="rId27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71"/>
            <p14:sldId id="288"/>
            <p14:sldId id="273"/>
            <p14:sldId id="290"/>
            <p14:sldId id="275"/>
            <p14:sldId id="276"/>
            <p14:sldId id="278"/>
            <p14:sldId id="279"/>
            <p14:sldId id="280"/>
            <p14:sldId id="281"/>
            <p14:sldId id="282"/>
            <p14:sldId id="283"/>
            <p14:sldId id="285"/>
            <p14:sldId id="261"/>
            <p14:sldId id="262"/>
            <p14:sldId id="264"/>
            <p14:sldId id="269"/>
          </p14:sldIdLst>
        </p14:section>
        <p14:section name="Tiết 2" id="{296681D4-24D5-4E6B-BA02-9A1D8E4D5F1E}">
          <p14:sldIdLst>
            <p14:sldId id="263"/>
            <p14:sldId id="266"/>
            <p14:sldId id="286"/>
            <p14:sldId id="267"/>
            <p14:sldId id="26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-762" y="-102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2020/11/12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10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64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89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83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63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39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39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9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5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92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26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0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8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2020/11/12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48"/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48"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48"/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0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3.emf"/><Relationship Id="rId4" Type="http://schemas.openxmlformats.org/officeDocument/2006/relationships/image" Target="../media/image1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226;m%20thanh%20tv\44-&#273;o&#803;c.mp3" TargetMode="Externa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ell%20Vostro\Desktop\GA&#272;T%20-%20KN\TV\Tu&#7847;n%2010\B&#224;i%2044%20iu%20&#432;u\44-nh&#226;&#803;n%20bi&#234;&#769;t.mp3" TargetMode="Externa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iu</a:t>
            </a:r>
            <a:r>
              <a:rPr lang="en-US" altLang="zh-CN" sz="8800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800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endParaRPr lang="zh-CN" altLang="en-US" sz="8800" dirty="0">
              <a:solidFill>
                <a:schemeClr val="accent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2471862" y="3431861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44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873049" y="77178"/>
            <a:ext cx="1139148" cy="90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594204"/>
              </p:ext>
            </p:extLst>
          </p:nvPr>
        </p:nvGraphicFramePr>
        <p:xfrm>
          <a:off x="1312354" y="880604"/>
          <a:ext cx="2412176" cy="1701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088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206088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851888">
                <a:tc>
                  <a:txBody>
                    <a:bodyPr/>
                    <a:lstStyle/>
                    <a:p>
                      <a:pPr algn="ctr"/>
                      <a:r>
                        <a:rPr kumimoji="0" lang="en-US" sz="4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Rounded "/>
                        </a:rPr>
                        <a:t>r</a:t>
                      </a:r>
                      <a:endParaRPr lang="vi-VN" sz="4800" dirty="0">
                        <a:solidFill>
                          <a:schemeClr val="tx1"/>
                        </a:solidFill>
                        <a:latin typeface="Arial Rounded 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849439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1667006" y="1755526"/>
            <a:ext cx="1702872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 defTabSz="342839"/>
            <a:r>
              <a:rPr lang="en-US" sz="4800" dirty="0" err="1" smtClean="0">
                <a:solidFill>
                  <a:prstClr val="black"/>
                </a:solidFill>
                <a:latin typeface="Arial Rounded "/>
              </a:rPr>
              <a:t>r</a:t>
            </a:r>
            <a:r>
              <a:rPr lang="en-US" sz="4800" dirty="0" err="1" smtClean="0">
                <a:solidFill>
                  <a:srgbClr val="FF0000"/>
                </a:solidFill>
                <a:latin typeface="Arial Rounded "/>
              </a:rPr>
              <a:t>ìu</a:t>
            </a:r>
            <a:endParaRPr lang="vi-VN" sz="4800" dirty="0">
              <a:solidFill>
                <a:srgbClr val="FF0000"/>
              </a:solidFill>
              <a:latin typeface="Arial Rounded 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2674397" y="903893"/>
            <a:ext cx="967431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 defTabSz="342839"/>
            <a:r>
              <a:rPr lang="en-US" sz="4800" dirty="0" err="1" smtClean="0">
                <a:solidFill>
                  <a:srgbClr val="FF0000"/>
                </a:solidFill>
                <a:latin typeface="Arial Rounded "/>
              </a:rPr>
              <a:t>iu</a:t>
            </a:r>
            <a:endParaRPr lang="vi-VN" sz="4800" dirty="0">
              <a:solidFill>
                <a:prstClr val="black"/>
              </a:solidFill>
              <a:latin typeface="Arial Rounded "/>
            </a:endParaRPr>
          </a:p>
        </p:txBody>
      </p:sp>
      <p:graphicFrame>
        <p:nvGraphicFramePr>
          <p:cNvPr id="7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058068"/>
              </p:ext>
            </p:extLst>
          </p:nvPr>
        </p:nvGraphicFramePr>
        <p:xfrm>
          <a:off x="5076958" y="880604"/>
          <a:ext cx="2412176" cy="1701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088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206088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851888">
                <a:tc>
                  <a:txBody>
                    <a:bodyPr/>
                    <a:lstStyle/>
                    <a:p>
                      <a:pPr marL="0" marR="0" lvl="0" indent="0" algn="ctr" defTabSz="6856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"/>
                          <a:ea typeface="+mn-ea"/>
                          <a:cs typeface="+mn-cs"/>
                        </a:rPr>
                        <a:t>h</a:t>
                      </a:r>
                      <a:endParaRPr kumimoji="0" lang="vi-VN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849439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723200" y="77178"/>
            <a:ext cx="1139148" cy="90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6378632" y="903893"/>
            <a:ext cx="967431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 defTabSz="342839"/>
            <a:r>
              <a:rPr lang="en-US" sz="4800" dirty="0" err="1" smtClean="0">
                <a:solidFill>
                  <a:srgbClr val="FF0000"/>
                </a:solidFill>
                <a:latin typeface="Arial Rounded "/>
              </a:rPr>
              <a:t>ưu</a:t>
            </a:r>
            <a:endParaRPr lang="vi-VN" sz="4800" dirty="0">
              <a:solidFill>
                <a:prstClr val="black"/>
              </a:solidFill>
              <a:latin typeface="Arial Rounded 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5441338" y="1755526"/>
            <a:ext cx="1702872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 defTabSz="342839"/>
            <a:r>
              <a:rPr lang="en-US" sz="4800" dirty="0" err="1" smtClean="0">
                <a:solidFill>
                  <a:prstClr val="black"/>
                </a:solidFill>
                <a:latin typeface="Arial Rounded "/>
              </a:rPr>
              <a:t>h</a:t>
            </a:r>
            <a:r>
              <a:rPr lang="en-US" sz="4800" dirty="0" err="1" smtClean="0">
                <a:solidFill>
                  <a:srgbClr val="FF0000"/>
                </a:solidFill>
                <a:latin typeface="Arial Rounded "/>
              </a:rPr>
              <a:t>ưu</a:t>
            </a:r>
            <a:endParaRPr lang="vi-VN" sz="4800" dirty="0">
              <a:solidFill>
                <a:srgbClr val="FF0000"/>
              </a:solidFill>
              <a:latin typeface="Arial Rounded "/>
            </a:endParaRPr>
          </a:p>
        </p:txBody>
      </p:sp>
      <p:sp>
        <p:nvSpPr>
          <p:cNvPr id="17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86394" y="2691948"/>
            <a:ext cx="8803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</a:t>
            </a:r>
            <a:r>
              <a:rPr lang="en-US" sz="40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ịu</a:t>
            </a:r>
            <a:r>
              <a:rPr lang="en-US" sz="40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0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địu</a:t>
            </a:r>
            <a:r>
              <a:rPr lang="en-US" sz="40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0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xíu</a:t>
            </a:r>
            <a:r>
              <a:rPr lang="en-US" sz="40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0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hưu</a:t>
            </a:r>
            <a:r>
              <a:rPr lang="en-US" sz="40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40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mưu</a:t>
            </a:r>
            <a:r>
              <a:rPr lang="en-US" sz="40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40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lựu</a:t>
            </a:r>
            <a:endParaRPr lang="vi-VN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41647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332690" y="1678134"/>
            <a:ext cx="6750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c¸i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r×u</a:t>
            </a:r>
            <a:r>
              <a:rPr lang="en-US" sz="4000" dirty="0" smtClean="0">
                <a:latin typeface=".VnAvant" panose="020B7200000000000000" pitchFamily="34" charset="0"/>
              </a:rPr>
              <a:t>                  </a:t>
            </a:r>
            <a:r>
              <a:rPr lang="en-US" sz="40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qu</a:t>
            </a:r>
            <a:r>
              <a:rPr lang="en-US" sz="4000" dirty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 </a:t>
            </a:r>
            <a:r>
              <a:rPr lang="en-US" sz="4000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lùu</a:t>
            </a:r>
            <a:r>
              <a:rPr lang="en-US" sz="4000" dirty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en-US" sz="4000" dirty="0" smtClean="0"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c¸i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Þu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    con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cõu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329934" y="2294110"/>
            <a:ext cx="5883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329934" y="2980500"/>
            <a:ext cx="72455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600378" y="2363144"/>
            <a:ext cx="72455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785210" y="2902000"/>
            <a:ext cx="72455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40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ụ tùng và thiết bị trong nông nghiệp - DIỆP THIÊN ÂN - SẢN PHẨ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44" y="0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704290" y="4324058"/>
            <a:ext cx="2003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c¸i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r×u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4798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Sử Dụng Địu Cho Bé Từ Mấy Tháng Và Địu Thế Nào Để Tránh Tổn Thương  Con - Nuôi Dạy Con Thông M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96" y="20428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317132" y="4207325"/>
            <a:ext cx="1984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c¸i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Þu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4891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ỏi - Đáp: Ăn lựu Trung Quốc có sao khô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65" y="230525"/>
            <a:ext cx="6432737" cy="402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307405" y="4409174"/>
            <a:ext cx="2237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qu</a:t>
            </a:r>
            <a:r>
              <a:rPr lang="en-US" sz="4000" dirty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 </a:t>
            </a:r>
            <a:r>
              <a:rPr lang="en-US" sz="4000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lùu</a:t>
            </a:r>
            <a:r>
              <a:rPr lang="en-US" sz="4000" dirty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en-US" sz="4000" dirty="0" smtClean="0"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12998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78" y="6953"/>
            <a:ext cx="6352161" cy="45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171217" y="4435614"/>
            <a:ext cx="2295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cõu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78605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873049" y="77178"/>
            <a:ext cx="1139148" cy="90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473305"/>
              </p:ext>
            </p:extLst>
          </p:nvPr>
        </p:nvGraphicFramePr>
        <p:xfrm>
          <a:off x="1312354" y="880604"/>
          <a:ext cx="2412176" cy="1701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088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206088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851888">
                <a:tc>
                  <a:txBody>
                    <a:bodyPr/>
                    <a:lstStyle/>
                    <a:p>
                      <a:pPr algn="ctr"/>
                      <a:r>
                        <a:rPr kumimoji="0" lang="en-US" sz="4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Rounded "/>
                        </a:rPr>
                        <a:t>r</a:t>
                      </a:r>
                      <a:endParaRPr lang="vi-VN" sz="4800" dirty="0">
                        <a:solidFill>
                          <a:schemeClr val="tx1"/>
                        </a:solidFill>
                        <a:latin typeface="Arial Rounded 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849439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1667006" y="1755526"/>
            <a:ext cx="1702872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 defTabSz="342839"/>
            <a:r>
              <a:rPr lang="en-US" sz="4800" dirty="0" err="1" smtClean="0">
                <a:solidFill>
                  <a:prstClr val="black"/>
                </a:solidFill>
                <a:latin typeface="Arial Rounded "/>
              </a:rPr>
              <a:t>r</a:t>
            </a:r>
            <a:r>
              <a:rPr lang="en-US" sz="4800" dirty="0" err="1" smtClean="0">
                <a:solidFill>
                  <a:srgbClr val="FF0000"/>
                </a:solidFill>
                <a:latin typeface="Arial Rounded "/>
              </a:rPr>
              <a:t>ìu</a:t>
            </a:r>
            <a:endParaRPr lang="vi-VN" sz="4800" dirty="0">
              <a:solidFill>
                <a:srgbClr val="FF0000"/>
              </a:solidFill>
              <a:latin typeface="Arial Rounded 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2674397" y="903893"/>
            <a:ext cx="967431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 defTabSz="342839"/>
            <a:r>
              <a:rPr lang="en-US" sz="4800" dirty="0" err="1" smtClean="0">
                <a:solidFill>
                  <a:srgbClr val="FF0000"/>
                </a:solidFill>
                <a:latin typeface="Arial Rounded "/>
              </a:rPr>
              <a:t>iu</a:t>
            </a:r>
            <a:endParaRPr lang="vi-VN" sz="4800" dirty="0">
              <a:solidFill>
                <a:prstClr val="black"/>
              </a:solidFill>
              <a:latin typeface="Arial Rounded "/>
            </a:endParaRPr>
          </a:p>
        </p:txBody>
      </p:sp>
      <p:graphicFrame>
        <p:nvGraphicFramePr>
          <p:cNvPr id="7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17563"/>
              </p:ext>
            </p:extLst>
          </p:nvPr>
        </p:nvGraphicFramePr>
        <p:xfrm>
          <a:off x="5076958" y="880604"/>
          <a:ext cx="2412176" cy="1701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088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206088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851888">
                <a:tc>
                  <a:txBody>
                    <a:bodyPr/>
                    <a:lstStyle/>
                    <a:p>
                      <a:pPr marL="0" marR="0" lvl="0" indent="0" algn="ctr" defTabSz="6856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"/>
                          <a:ea typeface="+mn-ea"/>
                          <a:cs typeface="+mn-cs"/>
                        </a:rPr>
                        <a:t>h</a:t>
                      </a:r>
                      <a:endParaRPr kumimoji="0" lang="vi-VN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849439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723200" y="77178"/>
            <a:ext cx="1139148" cy="90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6378632" y="903893"/>
            <a:ext cx="967431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 defTabSz="342839"/>
            <a:r>
              <a:rPr lang="en-US" sz="4800" dirty="0" err="1" smtClean="0">
                <a:solidFill>
                  <a:srgbClr val="FF0000"/>
                </a:solidFill>
                <a:latin typeface="Arial Rounded "/>
              </a:rPr>
              <a:t>ưu</a:t>
            </a:r>
            <a:endParaRPr lang="vi-VN" sz="4800" dirty="0">
              <a:solidFill>
                <a:prstClr val="black"/>
              </a:solidFill>
              <a:latin typeface="Arial Rounded 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5441338" y="1755526"/>
            <a:ext cx="1702872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 defTabSz="342839"/>
            <a:r>
              <a:rPr lang="en-US" sz="4800" dirty="0" err="1" smtClean="0">
                <a:solidFill>
                  <a:prstClr val="black"/>
                </a:solidFill>
                <a:latin typeface="Arial Rounded "/>
              </a:rPr>
              <a:t>h</a:t>
            </a:r>
            <a:r>
              <a:rPr lang="en-US" sz="4800" dirty="0" err="1" smtClean="0">
                <a:solidFill>
                  <a:srgbClr val="FF0000"/>
                </a:solidFill>
                <a:latin typeface="Arial Rounded "/>
              </a:rPr>
              <a:t>ưu</a:t>
            </a:r>
            <a:endParaRPr lang="vi-VN" sz="4800" dirty="0">
              <a:solidFill>
                <a:srgbClr val="FF0000"/>
              </a:solidFill>
              <a:latin typeface="Arial Rounded "/>
            </a:endParaRPr>
          </a:p>
        </p:txBody>
      </p:sp>
      <p:sp>
        <p:nvSpPr>
          <p:cNvPr id="17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86394" y="2760044"/>
            <a:ext cx="8803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</a:t>
            </a:r>
            <a:r>
              <a:rPr lang="en-US" sz="40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ịu</a:t>
            </a:r>
            <a:r>
              <a:rPr lang="en-US" sz="40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0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địu</a:t>
            </a:r>
            <a:r>
              <a:rPr lang="en-US" sz="40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0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xíu</a:t>
            </a:r>
            <a:r>
              <a:rPr lang="en-US" sz="40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0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hưu</a:t>
            </a:r>
            <a:r>
              <a:rPr lang="en-US" sz="40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40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mưu</a:t>
            </a:r>
            <a:r>
              <a:rPr lang="en-US" sz="40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40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lựu</a:t>
            </a:r>
            <a:endParaRPr lang="vi-VN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332690" y="3652851"/>
            <a:ext cx="6750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c¸i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r×u</a:t>
            </a:r>
            <a:r>
              <a:rPr lang="en-US" sz="3600" dirty="0" smtClean="0">
                <a:latin typeface=".VnAvant" panose="020B7200000000000000" pitchFamily="34" charset="0"/>
              </a:rPr>
              <a:t>                  </a:t>
            </a:r>
            <a:r>
              <a:rPr lang="en-US" sz="36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qu</a:t>
            </a:r>
            <a:r>
              <a:rPr lang="en-US" sz="3600" dirty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 </a:t>
            </a:r>
            <a:r>
              <a:rPr lang="en-US" sz="3600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lùu</a:t>
            </a:r>
            <a:r>
              <a:rPr lang="en-US" sz="3600" dirty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en-US" sz="3600" dirty="0" smtClean="0"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c¸i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Þu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    con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cõu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0084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lớp 1( năm học 2020-2021)\đọc 44.jpg"/>
          <p:cNvPicPr>
            <a:picLocks noChangeAspect="1" noChangeArrowheads="1"/>
          </p:cNvPicPr>
          <p:nvPr/>
        </p:nvPicPr>
        <p:blipFill>
          <a:blip r:embed="rId2" cstate="print"/>
          <a:srcRect l="9110" r="6540"/>
          <a:stretch>
            <a:fillRect/>
          </a:stretch>
        </p:blipFill>
        <p:spPr bwMode="auto">
          <a:xfrm>
            <a:off x="856033" y="560681"/>
            <a:ext cx="7568119" cy="4273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lớp 1( năm học 2020-2021)\viết-44.jpg"/>
          <p:cNvPicPr>
            <a:picLocks noChangeAspect="1" noChangeArrowheads="1"/>
          </p:cNvPicPr>
          <p:nvPr/>
        </p:nvPicPr>
        <p:blipFill>
          <a:blip r:embed="rId2" cstate="print"/>
          <a:srcRect l="9216" t="12118" r="2363"/>
          <a:stretch>
            <a:fillRect/>
          </a:stretch>
        </p:blipFill>
        <p:spPr bwMode="auto">
          <a:xfrm>
            <a:off x="787939" y="622571"/>
            <a:ext cx="7762673" cy="1301588"/>
          </a:xfrm>
          <a:prstGeom prst="rect">
            <a:avLst/>
          </a:prstGeom>
          <a:noFill/>
        </p:spPr>
      </p:pic>
      <p:pic>
        <p:nvPicPr>
          <p:cNvPr id="3075" name="Picture 3" descr="D:\lớp 1( năm học 2020-2021)\chữ iu viết thườ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9331" y="1096210"/>
            <a:ext cx="3674907" cy="3076956"/>
          </a:xfrm>
          <a:prstGeom prst="rect">
            <a:avLst/>
          </a:prstGeom>
          <a:noFill/>
        </p:spPr>
      </p:pic>
      <p:pic>
        <p:nvPicPr>
          <p:cNvPr id="3076" name="Picture 4" descr="D:\lớp 1( năm học 2020-2021)\chữ ưu viết thườ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0900" y="1106076"/>
            <a:ext cx="3596632" cy="3008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1667" y="660890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2431369" y="659562"/>
            <a:ext cx="155190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iu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AFEE4787-C2E0-4EEA-8946-DC28D5E76E9A}"/>
              </a:ext>
            </a:extLst>
          </p:cNvPr>
          <p:cNvSpPr txBox="1"/>
          <p:nvPr/>
        </p:nvSpPr>
        <p:spPr>
          <a:xfrm>
            <a:off x="5025108" y="659836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1969379" y="2761970"/>
            <a:ext cx="26682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r>
              <a:rPr lang="en-US" sz="6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rìu</a:t>
            </a:r>
            <a:endParaRPr lang="vi-VN" sz="6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CB354914-69E0-42A1-95F5-D9D595F28DBA}"/>
              </a:ext>
            </a:extLst>
          </p:cNvPr>
          <p:cNvSpPr txBox="1"/>
          <p:nvPr/>
        </p:nvSpPr>
        <p:spPr>
          <a:xfrm>
            <a:off x="4766551" y="2748816"/>
            <a:ext cx="28225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6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lựu</a:t>
            </a:r>
            <a:endParaRPr lang="vi-VN" sz="6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ớp 1( năm học 2020-2021)\viết-44.jpg"/>
          <p:cNvPicPr>
            <a:picLocks noChangeAspect="1" noChangeArrowheads="1"/>
          </p:cNvPicPr>
          <p:nvPr/>
        </p:nvPicPr>
        <p:blipFill>
          <a:blip r:embed="rId2" cstate="print"/>
          <a:srcRect l="9586" t="10722" r="2491"/>
          <a:stretch>
            <a:fillRect/>
          </a:stretch>
        </p:blipFill>
        <p:spPr bwMode="auto">
          <a:xfrm>
            <a:off x="612843" y="1050586"/>
            <a:ext cx="7830766" cy="2140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04C6ED0C-42BD-4DC5-9864-6D9E25DF2326}"/>
              </a:ext>
            </a:extLst>
          </p:cNvPr>
          <p:cNvCxnSpPr>
            <a:cxnSpLocks/>
          </p:cNvCxnSpPr>
          <p:nvPr/>
        </p:nvCxnSpPr>
        <p:spPr>
          <a:xfrm>
            <a:off x="2242531" y="4516925"/>
            <a:ext cx="42110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2" descr="D:\lớp 1( năm học 2020-2021)\đọc 44 t2.jpg"/>
          <p:cNvPicPr>
            <a:picLocks noChangeAspect="1" noChangeArrowheads="1"/>
          </p:cNvPicPr>
          <p:nvPr/>
        </p:nvPicPr>
        <p:blipFill>
          <a:blip r:embed="rId3"/>
          <a:srcRect l="3855" t="11850" r="7269"/>
          <a:stretch>
            <a:fillRect/>
          </a:stretch>
        </p:blipFill>
        <p:spPr bwMode="auto">
          <a:xfrm>
            <a:off x="642026" y="690664"/>
            <a:ext cx="7947497" cy="3099287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949611" y="1459749"/>
            <a:ext cx="795270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hưu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chợ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nấu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chăm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lo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cháu.Mỗi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lần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đưa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bé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dạo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hay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kể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xưa.Lời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dịu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êm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en-US" sz="3200" dirty="0"/>
          </a:p>
        </p:txBody>
      </p:sp>
      <p:cxnSp>
        <p:nvCxnSpPr>
          <p:cNvPr id="17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5756035" y="4778537"/>
            <a:ext cx="290763" cy="259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3091220" y="3871609"/>
            <a:ext cx="371827" cy="907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44-đọ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862774" y="1715418"/>
            <a:ext cx="498339" cy="5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6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12843" y="841557"/>
            <a:ext cx="80350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839"/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Bµ ®·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nghØ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4000" dirty="0" err="1" smtClean="0">
                <a:latin typeface="Arial Rounded "/>
              </a:rPr>
              <a:t>ưu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­.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Ngµy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ngµy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bµ ®i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chî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nÊu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>
                <a:latin typeface=".VnAvant" panose="020B7200000000000000" pitchFamily="34" charset="0"/>
              </a:rPr>
              <a:t>¨n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vµ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4000" dirty="0" err="1" smtClean="0">
                <a:latin typeface=".VnAvant" panose="020B7200000000000000" pitchFamily="34" charset="0"/>
              </a:rPr>
              <a:t>¨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lo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ch¸u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Mçi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lÇn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®­</a:t>
            </a:r>
            <a:r>
              <a:rPr lang="en-US" sz="4000" dirty="0" err="1">
                <a:latin typeface="Arial Rounded "/>
              </a:rPr>
              <a:t>ư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bÐ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®i d¹o, bµ hay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kÓ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vÒ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ngµy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4000" dirty="0" err="1" smtClean="0">
                <a:latin typeface="Arial Rounded "/>
              </a:rPr>
              <a:t>ư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Lêi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bµ </a:t>
            </a:r>
            <a:r>
              <a:rPr lang="en-US" sz="40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dÞu</a:t>
            </a:r>
            <a:r>
              <a:rPr lang="en-US" sz="40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ªm.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" name="Line 20"/>
          <p:cNvSpPr>
            <a:spLocks noChangeShapeType="1"/>
          </p:cNvSpPr>
          <p:nvPr/>
        </p:nvSpPr>
        <p:spPr bwMode="auto">
          <a:xfrm flipH="1">
            <a:off x="4335294" y="2138474"/>
            <a:ext cx="152400" cy="5762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3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lớp 1( năm học 2020-2021)\nói bài 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612" y="631065"/>
            <a:ext cx="7817476" cy="4179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=""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4572000" y="1727200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9103" y="1676558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=""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2495242" y="1561015"/>
            <a:ext cx="987006" cy="140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6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iu</a:t>
            </a:r>
            <a:endParaRPr lang="zh-CN" altLang="en-US" sz="6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59169" y="1632647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842045" y="707616"/>
            <a:ext cx="641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iu</a:t>
            </a:r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5435211" y="1522109"/>
            <a:ext cx="1267145" cy="140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6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ưu</a:t>
            </a:r>
            <a:endParaRPr lang="zh-CN" altLang="en-US" sz="6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444396" y="3466942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1122515" y="4208103"/>
            <a:ext cx="7733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mà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luôn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bận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ịu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8" name="Picture 2" descr="D:\hình 1 bài 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701" y="508716"/>
            <a:ext cx="7881871" cy="3767070"/>
          </a:xfrm>
          <a:prstGeom prst="rect">
            <a:avLst/>
          </a:prstGeom>
          <a:noFill/>
        </p:spPr>
      </p:pic>
      <p:pic>
        <p:nvPicPr>
          <p:cNvPr id="11" name="44-nhận biế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740423" y="222413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7135"/>
            <a:ext cx="2228666" cy="865415"/>
          </a:xfrm>
          <a:prstGeom prst="rect">
            <a:avLst/>
          </a:prstGeom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018964" y="826208"/>
            <a:ext cx="1139148" cy="12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7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vi-VN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9140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7135"/>
            <a:ext cx="2228666" cy="865415"/>
          </a:xfrm>
          <a:prstGeom prst="rect">
            <a:avLst/>
          </a:prstGeom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018964" y="826208"/>
            <a:ext cx="1139148" cy="12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7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vi-VN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416586"/>
              </p:ext>
            </p:extLst>
          </p:nvPr>
        </p:nvGraphicFramePr>
        <p:xfrm>
          <a:off x="1333045" y="2121209"/>
          <a:ext cx="2412176" cy="1701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088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206088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851888">
                <a:tc>
                  <a:txBody>
                    <a:bodyPr/>
                    <a:lstStyle/>
                    <a:p>
                      <a:pPr algn="ctr"/>
                      <a:r>
                        <a:rPr kumimoji="0" lang="en-US" sz="4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r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849439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1667006" y="2942048"/>
            <a:ext cx="1702872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 defTabSz="342839"/>
            <a:r>
              <a:rPr lang="en-US" sz="4800" dirty="0" err="1" smtClean="0">
                <a:solidFill>
                  <a:prstClr val="black"/>
                </a:solidFill>
                <a:latin typeface="Arial Rounded "/>
              </a:rPr>
              <a:t>r</a:t>
            </a:r>
            <a:r>
              <a:rPr lang="en-US" sz="4800" dirty="0" err="1" smtClean="0">
                <a:solidFill>
                  <a:srgbClr val="FF0000"/>
                </a:solidFill>
                <a:latin typeface="Arial Rounded "/>
              </a:rPr>
              <a:t>ìu</a:t>
            </a:r>
            <a:endParaRPr lang="vi-VN" sz="4800" dirty="0">
              <a:solidFill>
                <a:srgbClr val="FF0000"/>
              </a:solidFill>
              <a:latin typeface="Arial Rounded 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2674397" y="2129336"/>
            <a:ext cx="967431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 defTabSz="342839"/>
            <a:r>
              <a:rPr lang="en-US" sz="4800" dirty="0" err="1" smtClean="0">
                <a:solidFill>
                  <a:srgbClr val="FF0000"/>
                </a:solidFill>
              </a:rPr>
              <a:t>iu</a:t>
            </a:r>
            <a:endParaRPr lang="vi-VN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7135"/>
            <a:ext cx="2228666" cy="865415"/>
          </a:xfrm>
          <a:prstGeom prst="rect">
            <a:avLst/>
          </a:prstGeom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018964" y="826208"/>
            <a:ext cx="1139148" cy="90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dirty="0" err="1" smtClean="0">
                <a:solidFill>
                  <a:srgbClr val="FF0000"/>
                </a:solidFill>
                <a:latin typeface="Arial Rounded "/>
              </a:rPr>
              <a:t>ưu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9743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7135"/>
            <a:ext cx="2228666" cy="865415"/>
          </a:xfrm>
          <a:prstGeom prst="rect">
            <a:avLst/>
          </a:prstGeom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018964" y="826208"/>
            <a:ext cx="1139148" cy="90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dirty="0" err="1" smtClean="0">
                <a:solidFill>
                  <a:srgbClr val="FF0000"/>
                </a:solidFill>
                <a:latin typeface="Arial Rounded "/>
              </a:rPr>
              <a:t>ưu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985252"/>
              </p:ext>
            </p:extLst>
          </p:nvPr>
        </p:nvGraphicFramePr>
        <p:xfrm>
          <a:off x="1328057" y="1644676"/>
          <a:ext cx="2412176" cy="1701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088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206088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851888">
                <a:tc>
                  <a:txBody>
                    <a:bodyPr/>
                    <a:lstStyle/>
                    <a:p>
                      <a:pPr algn="ctr"/>
                      <a:r>
                        <a:rPr kumimoji="0" lang="en-US" sz="4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Rounded "/>
                        </a:rPr>
                        <a:t>h</a:t>
                      </a:r>
                      <a:endParaRPr lang="vi-VN" sz="4800" dirty="0">
                        <a:solidFill>
                          <a:schemeClr val="tx1"/>
                        </a:solidFill>
                        <a:latin typeface="Arial Rounded 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849439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1328056" y="2533291"/>
            <a:ext cx="2416629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 defTabSz="685698"/>
            <a:r>
              <a:rPr lang="en-US" sz="4800" dirty="0" err="1" smtClean="0">
                <a:solidFill>
                  <a:prstClr val="black"/>
                </a:solidFill>
                <a:latin typeface="Arial Rounded "/>
              </a:rPr>
              <a:t>h</a:t>
            </a:r>
            <a:r>
              <a:rPr lang="en-US" sz="4800" dirty="0" err="1" smtClean="0">
                <a:solidFill>
                  <a:srgbClr val="FF0000"/>
                </a:solidFill>
                <a:latin typeface="Arial Rounded "/>
              </a:rPr>
              <a:t>ưu</a:t>
            </a:r>
            <a:endParaRPr lang="vi-VN" sz="4800" dirty="0">
              <a:solidFill>
                <a:srgbClr val="FF0000"/>
              </a:solidFill>
              <a:latin typeface="Arial Rounded 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2643527" y="1725380"/>
            <a:ext cx="967431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 defTabSz="342839"/>
            <a:r>
              <a:rPr lang="en-US" sz="4800" dirty="0" err="1" smtClean="0">
                <a:solidFill>
                  <a:srgbClr val="FF0000"/>
                </a:solidFill>
                <a:latin typeface="Arial Rounded "/>
              </a:rPr>
              <a:t>ưu</a:t>
            </a:r>
            <a:endParaRPr lang="vi-VN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873049" y="77178"/>
            <a:ext cx="1139148" cy="90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342004"/>
              </p:ext>
            </p:extLst>
          </p:nvPr>
        </p:nvGraphicFramePr>
        <p:xfrm>
          <a:off x="1312354" y="880604"/>
          <a:ext cx="2412176" cy="1701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088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206088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851888">
                <a:tc>
                  <a:txBody>
                    <a:bodyPr/>
                    <a:lstStyle/>
                    <a:p>
                      <a:pPr algn="ctr"/>
                      <a:r>
                        <a:rPr kumimoji="0" lang="en-US" sz="4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Rounded "/>
                        </a:rPr>
                        <a:t>r</a:t>
                      </a:r>
                      <a:endParaRPr lang="vi-VN" sz="4800" dirty="0">
                        <a:solidFill>
                          <a:schemeClr val="tx1"/>
                        </a:solidFill>
                        <a:latin typeface="Arial Rounded 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849439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1667006" y="1755526"/>
            <a:ext cx="1702872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 defTabSz="342839"/>
            <a:r>
              <a:rPr lang="en-US" sz="4800" dirty="0" err="1" smtClean="0">
                <a:solidFill>
                  <a:prstClr val="black"/>
                </a:solidFill>
                <a:latin typeface="Arial Rounded "/>
              </a:rPr>
              <a:t>r</a:t>
            </a:r>
            <a:r>
              <a:rPr lang="en-US" sz="4800" dirty="0" err="1" smtClean="0">
                <a:solidFill>
                  <a:srgbClr val="FF0000"/>
                </a:solidFill>
                <a:latin typeface="Arial Rounded "/>
              </a:rPr>
              <a:t>ìu</a:t>
            </a:r>
            <a:endParaRPr lang="vi-VN" sz="4800" dirty="0">
              <a:solidFill>
                <a:srgbClr val="FF0000"/>
              </a:solidFill>
              <a:latin typeface="Arial Rounded 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2674397" y="903893"/>
            <a:ext cx="967431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 defTabSz="342839"/>
            <a:r>
              <a:rPr lang="en-US" sz="4800" dirty="0" err="1" smtClean="0">
                <a:solidFill>
                  <a:srgbClr val="FF0000"/>
                </a:solidFill>
                <a:latin typeface="Arial Rounded "/>
              </a:rPr>
              <a:t>iu</a:t>
            </a:r>
            <a:endParaRPr lang="vi-VN" sz="4800" dirty="0">
              <a:solidFill>
                <a:prstClr val="black"/>
              </a:solidFill>
              <a:latin typeface="Arial Rounded "/>
            </a:endParaRPr>
          </a:p>
        </p:txBody>
      </p:sp>
      <p:graphicFrame>
        <p:nvGraphicFramePr>
          <p:cNvPr id="7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007290"/>
              </p:ext>
            </p:extLst>
          </p:nvPr>
        </p:nvGraphicFramePr>
        <p:xfrm>
          <a:off x="5076958" y="880604"/>
          <a:ext cx="2412176" cy="1701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088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206088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851888">
                <a:tc>
                  <a:txBody>
                    <a:bodyPr/>
                    <a:lstStyle/>
                    <a:p>
                      <a:pPr marL="0" marR="0" lvl="0" indent="0" algn="ctr" defTabSz="6856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"/>
                          <a:ea typeface="+mn-ea"/>
                          <a:cs typeface="+mn-cs"/>
                        </a:rPr>
                        <a:t>h</a:t>
                      </a:r>
                      <a:endParaRPr kumimoji="0" lang="vi-VN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849439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723200" y="77178"/>
            <a:ext cx="1139148" cy="90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ưu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6378632" y="903893"/>
            <a:ext cx="967431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 defTabSz="342839"/>
            <a:r>
              <a:rPr lang="en-US" sz="4800" dirty="0" err="1" smtClean="0">
                <a:solidFill>
                  <a:srgbClr val="FF0000"/>
                </a:solidFill>
                <a:latin typeface="Arial Rounded "/>
              </a:rPr>
              <a:t>ưu</a:t>
            </a:r>
            <a:endParaRPr lang="vi-VN" sz="4800" dirty="0">
              <a:solidFill>
                <a:prstClr val="black"/>
              </a:solidFill>
              <a:latin typeface="Arial Rounded 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5441338" y="1755526"/>
            <a:ext cx="1702872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 defTabSz="342839"/>
            <a:r>
              <a:rPr lang="en-US" sz="4800" dirty="0" err="1" smtClean="0">
                <a:solidFill>
                  <a:prstClr val="black"/>
                </a:solidFill>
                <a:latin typeface="Arial Rounded "/>
              </a:rPr>
              <a:t>h</a:t>
            </a:r>
            <a:r>
              <a:rPr lang="en-US" sz="4800" dirty="0" err="1" smtClean="0">
                <a:solidFill>
                  <a:srgbClr val="FF0000"/>
                </a:solidFill>
                <a:latin typeface="Arial Rounded "/>
              </a:rPr>
              <a:t>ưu</a:t>
            </a:r>
            <a:endParaRPr lang="vi-VN" sz="4800" dirty="0">
              <a:solidFill>
                <a:srgbClr val="FF0000"/>
              </a:solidFill>
              <a:latin typeface="Arial Rounded "/>
            </a:endParaRPr>
          </a:p>
        </p:txBody>
      </p:sp>
    </p:spTree>
    <p:extLst>
      <p:ext uri="{BB962C8B-B14F-4D97-AF65-F5344CB8AC3E}">
        <p14:creationId xmlns:p14="http://schemas.microsoft.com/office/powerpoint/2010/main" val="13677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84826" y="2263916"/>
            <a:ext cx="8803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ịu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địu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xíu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hưu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lựu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578955" y="2965262"/>
            <a:ext cx="403544" cy="28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950555" y="2965262"/>
            <a:ext cx="403544" cy="28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312427" y="2965262"/>
            <a:ext cx="403544" cy="28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752121" y="2965262"/>
            <a:ext cx="568909" cy="28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6697653" y="2965262"/>
            <a:ext cx="568909" cy="28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8358729" y="2965262"/>
            <a:ext cx="568909" cy="28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59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</TotalTime>
  <Words>220</Words>
  <Application>Microsoft Office PowerPoint</Application>
  <PresentationFormat>On-screen Show (16:9)</PresentationFormat>
  <Paragraphs>73</Paragraphs>
  <Slides>25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398</cp:revision>
  <dcterms:created xsi:type="dcterms:W3CDTF">2017-07-29T07:38:32Z</dcterms:created>
  <dcterms:modified xsi:type="dcterms:W3CDTF">2020-11-12T03:56:46Z</dcterms:modified>
</cp:coreProperties>
</file>