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5" r:id="rId2"/>
    <p:sldId id="286" r:id="rId3"/>
    <p:sldId id="279" r:id="rId4"/>
    <p:sldId id="270" r:id="rId5"/>
    <p:sldId id="291" r:id="rId6"/>
    <p:sldId id="294" r:id="rId7"/>
    <p:sldId id="293" r:id="rId8"/>
    <p:sldId id="301" r:id="rId9"/>
    <p:sldId id="290" r:id="rId10"/>
    <p:sldId id="296" r:id="rId11"/>
    <p:sldId id="271" r:id="rId12"/>
    <p:sldId id="298" r:id="rId13"/>
    <p:sldId id="311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72" r:id="rId23"/>
    <p:sldId id="263" r:id="rId24"/>
    <p:sldId id="288" r:id="rId25"/>
    <p:sldId id="287" r:id="rId26"/>
    <p:sldId id="276" r:id="rId27"/>
    <p:sldId id="278" r:id="rId28"/>
    <p:sldId id="284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5"/>
          </p14:sldIdLst>
        </p14:section>
        <p14:section name="Tiết 1" id="{50E1AC05-E808-47C5-ACCE-5BE89D6A3B62}">
          <p14:sldIdLst>
            <p14:sldId id="286"/>
            <p14:sldId id="279"/>
            <p14:sldId id="270"/>
            <p14:sldId id="291"/>
            <p14:sldId id="294"/>
            <p14:sldId id="293"/>
            <p14:sldId id="301"/>
            <p14:sldId id="290"/>
            <p14:sldId id="296"/>
            <p14:sldId id="271"/>
            <p14:sldId id="298"/>
            <p14:sldId id="311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272"/>
          </p14:sldIdLst>
        </p14:section>
        <p14:section name="Tiết 2" id="{296681D4-24D5-4E6B-BA02-9A1D8E4D5F1E}">
          <p14:sldIdLst>
            <p14:sldId id="263"/>
            <p14:sldId id="288"/>
            <p14:sldId id="287"/>
            <p14:sldId id="276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EDB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98" d="100"/>
          <a:sy n="98" d="100"/>
        </p:scale>
        <p:origin x="756" y="72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C23D82-C1A2-44E5-AD0C-2EC47190980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4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em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474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8125" y="-23812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4488" y="742950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57200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20000" y="342900"/>
            <a:ext cx="914400" cy="5715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09600" y="4114800"/>
            <a:ext cx="914400" cy="62865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7" descr="GLOB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6089" y="57150"/>
            <a:ext cx="458787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WordArt 30"/>
          <p:cNvSpPr>
            <a:spLocks noChangeArrowheads="1" noChangeShapeType="1" noTextEdit="1"/>
          </p:cNvSpPr>
          <p:nvPr/>
        </p:nvSpPr>
        <p:spPr bwMode="auto">
          <a:xfrm>
            <a:off x="1524000" y="171450"/>
            <a:ext cx="6781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2055283" y="1442310"/>
            <a:ext cx="4964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9CBE5B"/>
                </a:solidFill>
                <a:latin typeface="Arial-Rounded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9CBE5B"/>
                </a:solidFill>
                <a:latin typeface="Arial-Rounded"/>
                <a:ea typeface="DFPWaWaW5-GB5" panose="040B0500000000000000" pitchFamily="82" charset="-120"/>
                <a:cs typeface="Times New Roman" panose="02020603050405020304" pitchFamily="18" charset="0"/>
              </a:rPr>
              <a:t> 37 </a:t>
            </a:r>
          </a:p>
          <a:p>
            <a:pPr algn="ctr"/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em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</a:t>
            </a:r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êm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</a:t>
            </a:r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im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um</a:t>
            </a:r>
            <a:endParaRPr lang="zh-CN" altLang="en-US" sz="4800" b="1" dirty="0">
              <a:solidFill>
                <a:srgbClr val="C00000"/>
              </a:solidFill>
              <a:latin typeface="Arial-Rounded"/>
              <a:ea typeface="DFPWaWaW5-GB5" panose="040B0500000000000000" pitchFamily="82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044230" y="883343"/>
            <a:ext cx="1285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71798" y="883344"/>
            <a:ext cx="1229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474978" y="883342"/>
            <a:ext cx="99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337847" y="893072"/>
            <a:ext cx="1283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0" y="3770490"/>
            <a:ext cx="513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ẻm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kem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mềm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nếm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574714" y="3770490"/>
            <a:ext cx="47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mỉm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chụm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38572"/>
              </p:ext>
            </p:extLst>
          </p:nvPr>
        </p:nvGraphicFramePr>
        <p:xfrm>
          <a:off x="2696511" y="1806780"/>
          <a:ext cx="198054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04706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  <a:latin typeface="Arial-Rounded"/>
              </a:rPr>
              <a:t>đ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86782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êm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35316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000000"/>
                </a:solidFill>
                <a:latin typeface="Arial-Rounded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ếm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91591"/>
              </p:ext>
            </p:extLst>
          </p:nvPr>
        </p:nvGraphicFramePr>
        <p:xfrm>
          <a:off x="489967" y="1806780"/>
          <a:ext cx="198054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06943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t</a:t>
            </a:r>
            <a:endParaRPr lang="en-US" sz="40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69563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0000"/>
                </a:solidFill>
                <a:latin typeface="Arial-Rounded"/>
              </a:rPr>
              <a:t>em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8097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Arial-Rounded"/>
              </a:rPr>
              <a:t>e</a:t>
            </a:r>
            <a:r>
              <a:rPr lang="en-US" sz="4000" dirty="0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37359"/>
              </p:ext>
            </p:extLst>
          </p:nvPr>
        </p:nvGraphicFramePr>
        <p:xfrm>
          <a:off x="4963056" y="1806780"/>
          <a:ext cx="1980542" cy="146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396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33750"/>
              </p:ext>
            </p:extLst>
          </p:nvPr>
        </p:nvGraphicFramePr>
        <p:xfrm>
          <a:off x="7072707" y="1806780"/>
          <a:ext cx="198054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5793"/>
              </p:ext>
            </p:extLst>
          </p:nvPr>
        </p:nvGraphicFramePr>
        <p:xfrm>
          <a:off x="4904690" y="1806780"/>
          <a:ext cx="1980542" cy="146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396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40477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k</a:t>
            </a:r>
            <a:endParaRPr lang="en-US" sz="40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52194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000000"/>
                </a:solidFill>
                <a:latin typeface="Arial-Rounded"/>
              </a:rPr>
              <a:t>ch</a:t>
            </a:r>
            <a:endParaRPr lang="en-US" sz="40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22553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0000"/>
                </a:solidFill>
                <a:latin typeface="Arial-Rounded"/>
              </a:rPr>
              <a:t>im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021393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Arial-Rounded"/>
              </a:rPr>
              <a:t>um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71087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000000"/>
                </a:solidFill>
                <a:latin typeface="Arial-Rounded"/>
              </a:rPr>
              <a:t>k</a:t>
            </a:r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i</a:t>
            </a:r>
            <a:r>
              <a:rPr lang="en-US" sz="4000" dirty="0" err="1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82804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ch</a:t>
            </a:r>
            <a:r>
              <a:rPr lang="en-US" sz="4000" dirty="0">
                <a:solidFill>
                  <a:srgbClr val="FF0000"/>
                </a:solidFill>
                <a:latin typeface="Arial-Rounded"/>
              </a:rPr>
              <a:t>u</a:t>
            </a:r>
            <a:r>
              <a:rPr lang="en-US" sz="4000" dirty="0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2677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04065" y="3186862"/>
            <a:ext cx="257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tem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71169" y="3144523"/>
            <a:ext cx="28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thềm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623976" y="3144517"/>
            <a:ext cx="219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tủm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86167" y="3186863"/>
            <a:ext cx="257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tem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71169" y="3144523"/>
            <a:ext cx="28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thềm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04844" y="3144517"/>
            <a:ext cx="219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tủm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Shape 618"/>
          <p:cNvPicPr/>
          <p:nvPr/>
        </p:nvPicPr>
        <p:blipFill>
          <a:blip r:embed="rId3"/>
          <a:stretch/>
        </p:blipFill>
        <p:spPr>
          <a:xfrm>
            <a:off x="974140" y="1174722"/>
            <a:ext cx="1894589" cy="1892328"/>
          </a:xfrm>
          <a:prstGeom prst="rect">
            <a:avLst/>
          </a:prstGeom>
        </p:spPr>
      </p:pic>
      <p:pic>
        <p:nvPicPr>
          <p:cNvPr id="16" name="Shape 622"/>
          <p:cNvPicPr/>
          <p:nvPr/>
        </p:nvPicPr>
        <p:blipFill>
          <a:blip r:embed="rId4"/>
          <a:stretch/>
        </p:blipFill>
        <p:spPr>
          <a:xfrm>
            <a:off x="3366664" y="1174722"/>
            <a:ext cx="2186411" cy="1969795"/>
          </a:xfrm>
          <a:prstGeom prst="rect">
            <a:avLst/>
          </a:prstGeom>
        </p:spPr>
      </p:pic>
      <p:pic>
        <p:nvPicPr>
          <p:cNvPr id="17" name="Shape 626"/>
          <p:cNvPicPr/>
          <p:nvPr/>
        </p:nvPicPr>
        <p:blipFill>
          <a:blip r:embed="rId5"/>
          <a:stretch/>
        </p:blipFill>
        <p:spPr>
          <a:xfrm>
            <a:off x="6098910" y="1085850"/>
            <a:ext cx="1673613" cy="20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8838" r="6035" b="1833"/>
          <a:stretch/>
        </p:blipFill>
        <p:spPr bwMode="auto">
          <a:xfrm>
            <a:off x="374516" y="1"/>
            <a:ext cx="841550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3736" y="0"/>
            <a:ext cx="865762" cy="525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66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7334" y="307365"/>
            <a:ext cx="9056666" cy="470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/>
              </a:rPr>
              <a:t>	</a:t>
            </a:r>
            <a:r>
              <a:rPr lang="en-US" sz="4000" dirty="0" err="1">
                <a:latin typeface=".VnAvant" pitchFamily="34" charset="0"/>
              </a:rPr>
              <a:t>Chim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ri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cÇn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cï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t×m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cá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kh</a:t>
            </a:r>
            <a:r>
              <a:rPr lang="en-US" sz="4000" dirty="0" smtClean="0">
                <a:latin typeface=".VnAvant" pitchFamily="34" charset="0"/>
              </a:rPr>
              <a:t>« </a:t>
            </a:r>
            <a:r>
              <a:rPr lang="en-US" sz="4000" dirty="0" err="1" smtClean="0">
                <a:latin typeface=".VnAvant" pitchFamily="34" charset="0"/>
              </a:rPr>
              <a:t>vÒ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lµm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tæ</a:t>
            </a:r>
            <a:r>
              <a:rPr lang="en-US" sz="4000" dirty="0" smtClean="0">
                <a:latin typeface=".VnAvant" pitchFamily="34" charset="0"/>
              </a:rPr>
              <a:t>. §ªm </a:t>
            </a:r>
            <a:r>
              <a:rPr lang="en-US" sz="4000" dirty="0">
                <a:latin typeface=".VnAvant" pitchFamily="34" charset="0"/>
              </a:rPr>
              <a:t>qua, </a:t>
            </a:r>
            <a:r>
              <a:rPr lang="en-US" sz="4000" dirty="0" err="1" smtClean="0">
                <a:latin typeface=".VnAvant" pitchFamily="34" charset="0"/>
              </a:rPr>
              <a:t>nã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bÞ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è</a:t>
            </a:r>
            <a:r>
              <a:rPr lang="en-US" sz="4000" dirty="0" err="1" smtClean="0">
                <a:latin typeface=".VnAvant" pitchFamily="34" charset="0"/>
              </a:rPr>
              <a:t>m</a:t>
            </a:r>
            <a:r>
              <a:rPr lang="en-US" sz="4000" dirty="0">
                <a:latin typeface=".VnAvant" pitchFamily="34" charset="0"/>
              </a:rPr>
              <a:t>. </a:t>
            </a:r>
            <a:r>
              <a:rPr lang="en-US" sz="4000" dirty="0" err="1">
                <a:latin typeface=".VnAvant" pitchFamily="34" charset="0"/>
              </a:rPr>
              <a:t>Chim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sÎ</a:t>
            </a:r>
            <a:r>
              <a:rPr lang="en-US" sz="4000" dirty="0" smtClean="0">
                <a:latin typeface=".VnAvant" pitchFamily="34" charset="0"/>
              </a:rPr>
              <a:t> vµ </a:t>
            </a:r>
            <a:r>
              <a:rPr lang="en-US" sz="4000" dirty="0" err="1">
                <a:latin typeface=".VnAvant" pitchFamily="34" charset="0"/>
              </a:rPr>
              <a:t>chim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s¬n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ca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smtClean="0">
                <a:latin typeface=".VnAvant" pitchFamily="34" charset="0"/>
              </a:rPr>
              <a:t>®</a:t>
            </a:r>
            <a:r>
              <a:rPr lang="en-US" sz="4000" dirty="0" err="1" smtClean="0">
                <a:latin typeface=".VnAvant" pitchFamily="34" charset="0"/>
              </a:rPr>
              <a:t>Õn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th¨m</a:t>
            </a:r>
            <a:r>
              <a:rPr lang="en-US" sz="4000" dirty="0">
                <a:latin typeface=".VnAvant" pitchFamily="34" charset="0"/>
              </a:rPr>
              <a:t>, ®</a:t>
            </a:r>
            <a:r>
              <a:rPr lang="en-US" sz="4000" dirty="0" err="1" smtClean="0">
                <a:latin typeface=".VnAvant" pitchFamily="34" charset="0"/>
              </a:rPr>
              <a:t>em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cho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tóm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r¬m</a:t>
            </a:r>
            <a:r>
              <a:rPr lang="en-US" sz="4000" dirty="0">
                <a:latin typeface=".VnAvant" pitchFamily="34" charset="0"/>
              </a:rPr>
              <a:t>. </a:t>
            </a:r>
            <a:r>
              <a:rPr lang="en-US" sz="4000" dirty="0" err="1">
                <a:latin typeface=".VnAvant" pitchFamily="34" charset="0"/>
              </a:rPr>
              <a:t>Chim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ri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c¶m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>
                <a:latin typeface=".VnAvant" pitchFamily="34" charset="0"/>
              </a:rPr>
              <a:t>¬</a:t>
            </a:r>
            <a:r>
              <a:rPr lang="en-US" sz="4000" dirty="0" smtClean="0">
                <a:latin typeface=".VnAvant" pitchFamily="34" charset="0"/>
              </a:rPr>
              <a:t>n </a:t>
            </a:r>
            <a:r>
              <a:rPr lang="en-US" sz="4000" dirty="0" err="1" smtClean="0">
                <a:latin typeface=".VnAvant" pitchFamily="34" charset="0"/>
              </a:rPr>
              <a:t>sÎ</a:t>
            </a:r>
            <a:r>
              <a:rPr lang="en-US" sz="4000" dirty="0" smtClean="0">
                <a:latin typeface=".VnAvant" pitchFamily="34" charset="0"/>
              </a:rPr>
              <a:t> vµ </a:t>
            </a:r>
            <a:r>
              <a:rPr lang="en-US" sz="4000" dirty="0" err="1" smtClean="0">
                <a:latin typeface=".VnAvant" pitchFamily="34" charset="0"/>
              </a:rPr>
              <a:t>s¬n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>
                <a:latin typeface=".VnAvant" pitchFamily="34" charset="0"/>
              </a:rPr>
              <a:t>ca.</a:t>
            </a:r>
          </a:p>
        </p:txBody>
      </p:sp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87334" y="0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7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283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17884" y="2689075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0330" y="2679990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Łm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2460" y="2689718"/>
            <a:ext cx="4458963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19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34443" y="2670262"/>
            <a:ext cx="62974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Όǚm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42901"/>
            <a:ext cx="4724400" cy="33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2280048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6975" y="2284810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048000" y="1600200"/>
            <a:ext cx="268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Times New Roman" pitchFamily="18" charset="0"/>
                <a:ea typeface="幼圆"/>
                <a:cs typeface="Times New Roman" pitchFamily="18" charset="0"/>
              </a:rPr>
              <a:t>Tiết 1</a:t>
            </a:r>
            <a:endParaRPr lang="zh-CN" altLang="en-US" sz="6000" dirty="0">
              <a:solidFill>
                <a:srgbClr val="C00000"/>
              </a:solidFill>
              <a:latin typeface="Times New Roman" pitchFamily="18" charset="0"/>
              <a:ea typeface="幼圆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76473" y="2679990"/>
            <a:ext cx="4458963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Ǉủm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26269" y="2679990"/>
            <a:ext cx="4458963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Ǉỉm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112240"/>
            <a:ext cx="8303051" cy="5031260"/>
          </a:xfrm>
          <a:prstGeom prst="rect">
            <a:avLst/>
          </a:prstGeom>
        </p:spPr>
      </p:pic>
      <p:pic>
        <p:nvPicPr>
          <p:cNvPr id="6" name="Shape 632"/>
          <p:cNvPicPr/>
          <p:nvPr/>
        </p:nvPicPr>
        <p:blipFill rotWithShape="1">
          <a:blip r:embed="rId3"/>
          <a:srcRect l="5410" b="24000"/>
          <a:stretch/>
        </p:blipFill>
        <p:spPr bwMode="auto">
          <a:xfrm>
            <a:off x="2243137" y="476251"/>
            <a:ext cx="5881688" cy="1065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30"/>
          <p:cNvPicPr/>
          <p:nvPr/>
        </p:nvPicPr>
        <p:blipFill>
          <a:blip r:embed="rId4"/>
          <a:stretch/>
        </p:blipFill>
        <p:spPr>
          <a:xfrm>
            <a:off x="879157" y="600076"/>
            <a:ext cx="1259205" cy="581024"/>
          </a:xfrm>
          <a:prstGeom prst="rect">
            <a:avLst/>
          </a:prstGeom>
        </p:spPr>
      </p:pic>
      <p:pic>
        <p:nvPicPr>
          <p:cNvPr id="8" name="Picture 3" descr="C:\Users\Administrator\Desktop\Clip viết âm, vần\chữ êm viết thườ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928813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TV 1- KN- Bài 37 em êm im um\chữ em viết thườ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928813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Clip viết âm, vần\chữ i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81174"/>
            <a:ext cx="4238626" cy="28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Clip viết âm, vần\chữ um viết thườn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781174"/>
            <a:ext cx="4595812" cy="2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7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4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2280082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9" y="2285351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3" y="2685653"/>
            <a:ext cx="2304000" cy="36000"/>
          </a:xfrm>
          <a:prstGeom prst="rect">
            <a:avLst/>
          </a:prstGeom>
        </p:spPr>
      </p:pic>
      <p:pic>
        <p:nvPicPr>
          <p:cNvPr id="11" name="Picture 4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6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0699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5877">
            <a:off x="7450138" y="120118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29462">
            <a:off x="409576" y="139211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8" descr="blumenpflanzen12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112240"/>
            <a:ext cx="8303051" cy="5031260"/>
          </a:xfrm>
          <a:prstGeom prst="rect">
            <a:avLst/>
          </a:prstGeom>
        </p:spPr>
      </p:pic>
      <p:pic>
        <p:nvPicPr>
          <p:cNvPr id="6" name="Shape 632"/>
          <p:cNvPicPr/>
          <p:nvPr/>
        </p:nvPicPr>
        <p:blipFill rotWithShape="1">
          <a:blip r:embed="rId3"/>
          <a:srcRect l="5410" b="24000"/>
          <a:stretch/>
        </p:blipFill>
        <p:spPr bwMode="auto">
          <a:xfrm>
            <a:off x="1876425" y="1666876"/>
            <a:ext cx="6267450" cy="1466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30"/>
          <p:cNvPicPr/>
          <p:nvPr/>
        </p:nvPicPr>
        <p:blipFill>
          <a:blip r:embed="rId4"/>
          <a:stretch/>
        </p:blipFill>
        <p:spPr>
          <a:xfrm>
            <a:off x="879157" y="600076"/>
            <a:ext cx="1259205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8150" y="3769965"/>
            <a:ext cx="8633476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/>
              </a:rPr>
              <a:t>	</a:t>
            </a:r>
            <a:r>
              <a:rPr lang="en-US" sz="2400" dirty="0" err="1">
                <a:latin typeface=".VnAvant" pitchFamily="34" charset="0"/>
              </a:rPr>
              <a:t>Chim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ri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cÇn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cï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t×m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cá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« </a:t>
            </a:r>
            <a:r>
              <a:rPr lang="en-US" sz="2400" dirty="0" err="1" smtClean="0">
                <a:latin typeface=".VnAvant" pitchFamily="34" charset="0"/>
              </a:rPr>
              <a:t>vÒ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lµm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tæ</a:t>
            </a:r>
            <a:r>
              <a:rPr lang="en-US" sz="2400" dirty="0" smtClean="0">
                <a:latin typeface=".VnAvant" pitchFamily="34" charset="0"/>
              </a:rPr>
              <a:t>. §ªm </a:t>
            </a:r>
            <a:r>
              <a:rPr lang="en-US" sz="2400" dirty="0">
                <a:latin typeface=".VnAvant" pitchFamily="34" charset="0"/>
              </a:rPr>
              <a:t>qua,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è</a:t>
            </a:r>
            <a:r>
              <a:rPr lang="en-US" sz="2400" dirty="0" err="1" smtClean="0">
                <a:latin typeface=".VnAvant" pitchFamily="34" charset="0"/>
              </a:rPr>
              <a:t>m</a:t>
            </a:r>
            <a:r>
              <a:rPr lang="en-US" sz="2400" dirty="0">
                <a:latin typeface=".VnAvant" pitchFamily="34" charset="0"/>
              </a:rPr>
              <a:t>. </a:t>
            </a:r>
            <a:r>
              <a:rPr lang="en-US" sz="2400" dirty="0" err="1">
                <a:latin typeface=".VnAvant" pitchFamily="34" charset="0"/>
              </a:rPr>
              <a:t>Chim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sÎ</a:t>
            </a:r>
            <a:r>
              <a:rPr lang="en-US" sz="2400" dirty="0" smtClean="0">
                <a:latin typeface=".VnAvant" pitchFamily="34" charset="0"/>
              </a:rPr>
              <a:t> vµ </a:t>
            </a:r>
            <a:r>
              <a:rPr lang="en-US" sz="2400" dirty="0" err="1">
                <a:latin typeface=".VnAvant" pitchFamily="34" charset="0"/>
              </a:rPr>
              <a:t>chim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s¬n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®</a:t>
            </a:r>
            <a:r>
              <a:rPr lang="en-US" sz="2400" dirty="0" err="1" smtClean="0">
                <a:latin typeface=".VnAvant" pitchFamily="34" charset="0"/>
              </a:rPr>
              <a:t>Õn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th¨m</a:t>
            </a:r>
            <a:r>
              <a:rPr lang="en-US" sz="2400" dirty="0">
                <a:latin typeface=".VnAvant" pitchFamily="34" charset="0"/>
              </a:rPr>
              <a:t>, ®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cho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tóm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r¬m</a:t>
            </a:r>
            <a:r>
              <a:rPr lang="en-US" sz="2400" dirty="0">
                <a:latin typeface=".VnAvant" pitchFamily="34" charset="0"/>
              </a:rPr>
              <a:t>. </a:t>
            </a:r>
            <a:r>
              <a:rPr lang="en-US" sz="2400" dirty="0" err="1">
                <a:latin typeface=".VnAvant" pitchFamily="34" charset="0"/>
              </a:rPr>
              <a:t>Chim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ri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c¶m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>
                <a:latin typeface=".VnAvant" pitchFamily="34" charset="0"/>
              </a:rPr>
              <a:t>¬</a:t>
            </a:r>
            <a:r>
              <a:rPr lang="en-US" sz="2400" dirty="0" smtClean="0">
                <a:latin typeface=".VnAvant" pitchFamily="34" charset="0"/>
              </a:rPr>
              <a:t>n </a:t>
            </a:r>
            <a:r>
              <a:rPr lang="en-US" sz="2400" dirty="0" err="1" smtClean="0">
                <a:latin typeface=".VnAvant" pitchFamily="34" charset="0"/>
              </a:rPr>
              <a:t>sÎ</a:t>
            </a:r>
            <a:r>
              <a:rPr lang="en-US" sz="2400" dirty="0" smtClean="0">
                <a:latin typeface=".VnAvant" pitchFamily="34" charset="0"/>
              </a:rPr>
              <a:t> vµ </a:t>
            </a:r>
            <a:r>
              <a:rPr lang="en-US" sz="2400" dirty="0" err="1" smtClean="0">
                <a:latin typeface=".VnAvant" pitchFamily="34" charset="0"/>
              </a:rPr>
              <a:t>s¬n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>
                <a:latin typeface=".VnAvant" pitchFamily="34" charset="0"/>
              </a:rPr>
              <a:t>ca.</a:t>
            </a:r>
          </a:p>
        </p:txBody>
      </p:sp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651538" y="425923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 rotWithShape="1">
          <a:blip r:embed="rId3"/>
          <a:srcRect l="5129" t="7976" r="770" b="6324"/>
          <a:stretch/>
        </p:blipFill>
        <p:spPr bwMode="auto">
          <a:xfrm>
            <a:off x="276225" y="140254"/>
            <a:ext cx="8362950" cy="362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128740" y="3818015"/>
            <a:ext cx="54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334011" y="4199258"/>
            <a:ext cx="733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2400" dirty="0">
              <a:solidFill>
                <a:srgbClr val="00B0F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367899" y="3818015"/>
            <a:ext cx="733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2400" dirty="0" smtClean="0">
                <a:solidFill>
                  <a:srgbClr val="00B05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2400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158155" y="4189530"/>
            <a:ext cx="73394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24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045090" y="3818015"/>
            <a:ext cx="54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006178" y="4199257"/>
            <a:ext cx="54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323294" y="4199257"/>
            <a:ext cx="54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420574" y="4552103"/>
            <a:ext cx="54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4" grpId="0"/>
      <p:bldP spid="26" grpId="0"/>
      <p:bldP spid="27" grpId="0" animBg="1"/>
      <p:bldP spid="13" grpId="0"/>
      <p:bldP spid="14" grpId="0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273" y="104777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28600" y="233362"/>
            <a:ext cx="1371600" cy="638175"/>
            <a:chOff x="762000" y="1342572"/>
            <a:chExt cx="1371600" cy="638175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1342572"/>
              <a:ext cx="1066800" cy="638175"/>
            </a:xfrm>
            <a:prstGeom prst="roundRect">
              <a:avLst/>
            </a:prstGeom>
            <a:solidFill>
              <a:srgbClr val="F22EDB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</a:rPr>
                <a:t>Nãi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762000" y="1371147"/>
              <a:ext cx="533400" cy="6096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.VnAvant" pitchFamily="34" charset="0"/>
                </a:rPr>
                <a:t>5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968375"/>
            <a:ext cx="614838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9" y="1686833"/>
            <a:ext cx="1758548" cy="1604082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23" y="1622373"/>
            <a:ext cx="1758548" cy="1604082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238126" y="707618"/>
            <a:ext cx="825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từ ngữ chứa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um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1685120"/>
            <a:ext cx="1758548" cy="1604082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3" y="1664572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801021" y="1930233"/>
            <a:ext cx="14316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2854141" y="1877150"/>
            <a:ext cx="1513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112742" y="1844615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7104215" y="1832630"/>
            <a:ext cx="1447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801385" y="3466944"/>
            <a:ext cx="72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7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295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1719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8572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blumen-pflanzen1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005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33400" y="1200150"/>
            <a:ext cx="8077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4872" t="31682" r="5898" b="23418"/>
          <a:stretch/>
        </p:blipFill>
        <p:spPr bwMode="auto">
          <a:xfrm>
            <a:off x="457200" y="434983"/>
            <a:ext cx="8277225" cy="3509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12741" y="3864155"/>
            <a:ext cx="87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trốn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tủm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,….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346438" y="3865613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106336" y="3878091"/>
            <a:ext cx="96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13411" y="3864155"/>
            <a:ext cx="10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768845" y="3870010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242349" y="3878091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054224" y="958731"/>
            <a:ext cx="122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2341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smtClean="0">
                <a:latin typeface="Arial-Rounded"/>
              </a:rPr>
              <a:t>t</a:t>
            </a:r>
            <a:endParaRPr lang="en-US" sz="5400" dirty="0">
              <a:latin typeface="Arial-Rounded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e</a:t>
            </a:r>
            <a:r>
              <a:rPr lang="en-US" sz="5400" dirty="0" err="1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7068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smtClean="0">
                <a:latin typeface="Arial-Rounded"/>
              </a:rPr>
              <a:t>t</a:t>
            </a:r>
            <a:r>
              <a:rPr lang="en-US" sz="5400" dirty="0">
                <a:solidFill>
                  <a:srgbClr val="FF0000"/>
                </a:solidFill>
                <a:latin typeface="Arial-Rounded"/>
              </a:rPr>
              <a:t>e</a:t>
            </a:r>
            <a:r>
              <a:rPr lang="en-US" sz="5400" dirty="0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963621" y="907695"/>
            <a:ext cx="12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55117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000000"/>
                </a:solidFill>
                <a:latin typeface="Arial-Rounded"/>
              </a:rPr>
              <a:t>đ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êm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7068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000000"/>
                </a:solidFill>
                <a:latin typeface="Arial-Rounded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ếm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9388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963621" y="907695"/>
            <a:ext cx="12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27595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smtClean="0">
                <a:solidFill>
                  <a:srgbClr val="000000"/>
                </a:solidFill>
                <a:latin typeface="Arial-Rounded"/>
              </a:rPr>
              <a:t>k</a:t>
            </a:r>
            <a:endParaRPr lang="en-US" sz="54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 smtClean="0">
                <a:solidFill>
                  <a:srgbClr val="FF0000"/>
                </a:solidFill>
                <a:latin typeface="Arial-Rounded"/>
              </a:rPr>
              <a:t>im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7068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000000"/>
                </a:solidFill>
                <a:latin typeface="Arial-Rounded"/>
              </a:rPr>
              <a:t>k</a:t>
            </a:r>
            <a:r>
              <a:rPr lang="en-US" sz="5400" dirty="0" err="1" smtClean="0">
                <a:solidFill>
                  <a:srgbClr val="FF0000"/>
                </a:solidFill>
                <a:latin typeface="Arial-Rounded"/>
              </a:rPr>
              <a:t>im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6839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963621" y="907695"/>
            <a:ext cx="12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27595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 smtClean="0">
                <a:solidFill>
                  <a:srgbClr val="000000"/>
                </a:solidFill>
                <a:latin typeface="Arial-Rounded"/>
              </a:rPr>
              <a:t>ch</a:t>
            </a:r>
            <a:endParaRPr lang="en-US" sz="54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smtClean="0">
                <a:solidFill>
                  <a:srgbClr val="FF0000"/>
                </a:solidFill>
                <a:latin typeface="Arial-Rounded"/>
              </a:rPr>
              <a:t>um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21413" y="2470687"/>
            <a:ext cx="20486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smtClean="0">
                <a:solidFill>
                  <a:srgbClr val="000000"/>
                </a:solidFill>
                <a:latin typeface="Arial-Rounded"/>
              </a:rPr>
              <a:t>chum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6839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044230" y="883343"/>
            <a:ext cx="1285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71798" y="883344"/>
            <a:ext cx="1229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474978" y="883342"/>
            <a:ext cx="99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337847" y="893072"/>
            <a:ext cx="1283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49788"/>
              </p:ext>
            </p:extLst>
          </p:nvPr>
        </p:nvGraphicFramePr>
        <p:xfrm>
          <a:off x="2696511" y="1806780"/>
          <a:ext cx="198054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04706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  <a:latin typeface="Arial-Rounded"/>
              </a:rPr>
              <a:t>đ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86782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êm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35316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000000"/>
                </a:solidFill>
                <a:latin typeface="Arial-Rounded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ếm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11375"/>
              </p:ext>
            </p:extLst>
          </p:nvPr>
        </p:nvGraphicFramePr>
        <p:xfrm>
          <a:off x="489967" y="1806780"/>
          <a:ext cx="198054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06943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t</a:t>
            </a:r>
            <a:endParaRPr lang="en-US" sz="40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69563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0000"/>
                </a:solidFill>
                <a:latin typeface="Arial-Rounded"/>
              </a:rPr>
              <a:t>em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8097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Arial-Rounded"/>
              </a:rPr>
              <a:t>e</a:t>
            </a:r>
            <a:r>
              <a:rPr lang="en-US" sz="4000" dirty="0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67451"/>
              </p:ext>
            </p:extLst>
          </p:nvPr>
        </p:nvGraphicFramePr>
        <p:xfrm>
          <a:off x="4963056" y="1806780"/>
          <a:ext cx="1980542" cy="146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396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74166"/>
              </p:ext>
            </p:extLst>
          </p:nvPr>
        </p:nvGraphicFramePr>
        <p:xfrm>
          <a:off x="7072707" y="1806780"/>
          <a:ext cx="198054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34141"/>
              </p:ext>
            </p:extLst>
          </p:nvPr>
        </p:nvGraphicFramePr>
        <p:xfrm>
          <a:off x="4904690" y="1806780"/>
          <a:ext cx="1980542" cy="146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396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40477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k</a:t>
            </a:r>
            <a:endParaRPr lang="en-US" sz="40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52194" y="1822794"/>
            <a:ext cx="982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000000"/>
                </a:solidFill>
                <a:latin typeface="Arial-Rounded"/>
              </a:rPr>
              <a:t>ch</a:t>
            </a:r>
            <a:endParaRPr lang="en-US" sz="40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22553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0000"/>
                </a:solidFill>
                <a:latin typeface="Arial-Rounded"/>
              </a:rPr>
              <a:t>im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021393" y="1822794"/>
            <a:ext cx="103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Arial-Rounded"/>
              </a:rPr>
              <a:t>um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71087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000000"/>
                </a:solidFill>
                <a:latin typeface="Arial-Rounded"/>
              </a:rPr>
              <a:t>k</a:t>
            </a:r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i</a:t>
            </a:r>
            <a:r>
              <a:rPr lang="en-US" sz="4000" dirty="0" err="1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82804" y="2538041"/>
            <a:ext cx="170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  <a:latin typeface="Arial-Rounded"/>
              </a:rPr>
              <a:t>ch</a:t>
            </a:r>
            <a:r>
              <a:rPr lang="en-US" sz="4000" dirty="0">
                <a:solidFill>
                  <a:srgbClr val="FF0000"/>
                </a:solidFill>
                <a:latin typeface="Arial-Rounded"/>
              </a:rPr>
              <a:t>u</a:t>
            </a:r>
            <a:r>
              <a:rPr lang="en-US" sz="4000" dirty="0" smtClean="0">
                <a:solidFill>
                  <a:srgbClr val="FF0000"/>
                </a:solidFill>
                <a:latin typeface="Arial-Rounded"/>
              </a:rPr>
              <a:t>m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7740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7549" y="1523401"/>
            <a:ext cx="9056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hẻm</a:t>
            </a:r>
            <a:r>
              <a:rPr lang="en-US" sz="6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kem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6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mềm</a:t>
            </a:r>
            <a:r>
              <a:rPr lang="en-US" sz="6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6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nếm</a:t>
            </a:r>
            <a:endParaRPr lang="vi-VN" sz="6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7548" y="2934375"/>
            <a:ext cx="9056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mỉm</a:t>
            </a:r>
            <a:r>
              <a:rPr lang="en-US" sz="6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6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6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6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chụm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6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mũm</a:t>
            </a:r>
            <a:endParaRPr lang="vi-VN" sz="6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388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</TotalTime>
  <Words>170</Words>
  <Application>Microsoft Office PowerPoint</Application>
  <PresentationFormat>On-screen Show (16:9)</PresentationFormat>
  <Paragraphs>98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.VnAvant</vt:lpstr>
      <vt:lpstr>Arial</vt:lpstr>
      <vt:lpstr>Arial-Rounded</vt:lpstr>
      <vt:lpstr>Calibri</vt:lpstr>
      <vt:lpstr>Calibri Light</vt:lpstr>
      <vt:lpstr>DFPWaWaW5-GB5</vt:lpstr>
      <vt:lpstr>HP001 4 hàng</vt:lpstr>
      <vt:lpstr>Times New Roman</vt:lpstr>
      <vt:lpstr>幼圆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882</cp:revision>
  <dcterms:created xsi:type="dcterms:W3CDTF">2017-07-29T07:38:32Z</dcterms:created>
  <dcterms:modified xsi:type="dcterms:W3CDTF">2021-11-09T13:21:42Z</dcterms:modified>
</cp:coreProperties>
</file>