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308" r:id="rId3"/>
    <p:sldId id="309" r:id="rId4"/>
    <p:sldId id="310" r:id="rId5"/>
    <p:sldId id="311" r:id="rId6"/>
    <p:sldId id="312" r:id="rId7"/>
    <p:sldId id="314" r:id="rId8"/>
    <p:sldId id="313" r:id="rId9"/>
    <p:sldId id="315" r:id="rId10"/>
    <p:sldId id="316" r:id="rId11"/>
    <p:sldId id="317" r:id="rId12"/>
    <p:sldId id="318" r:id="rId13"/>
    <p:sldId id="303" r:id="rId14"/>
    <p:sldId id="319" r:id="rId15"/>
    <p:sldId id="271" r:id="rId16"/>
    <p:sldId id="320" r:id="rId17"/>
    <p:sldId id="321" r:id="rId18"/>
    <p:sldId id="322" r:id="rId19"/>
    <p:sldId id="272" r:id="rId20"/>
    <p:sldId id="323" r:id="rId21"/>
    <p:sldId id="326" r:id="rId22"/>
    <p:sldId id="324" r:id="rId23"/>
    <p:sldId id="325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287" r:id="rId32"/>
    <p:sldId id="275" r:id="rId33"/>
    <p:sldId id="334" r:id="rId34"/>
    <p:sldId id="276" r:id="rId35"/>
    <p:sldId id="278" r:id="rId36"/>
    <p:sldId id="284" r:id="rId37"/>
  </p:sldIdLst>
  <p:sldSz cx="9144000" cy="5143500" type="screen16x9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/>
        </p14:section>
        <p14:section name="Tiết 1" id="{50E1AC05-E808-47C5-ACCE-5BE89D6A3B62}">
          <p14:sldIdLst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316"/>
            <p14:sldId id="317"/>
            <p14:sldId id="318"/>
            <p14:sldId id="303"/>
            <p14:sldId id="319"/>
            <p14:sldId id="271"/>
            <p14:sldId id="320"/>
            <p14:sldId id="321"/>
            <p14:sldId id="322"/>
            <p14:sldId id="272"/>
            <p14:sldId id="323"/>
            <p14:sldId id="326"/>
            <p14:sldId id="324"/>
            <p14:sldId id="325"/>
            <p14:sldId id="327"/>
            <p14:sldId id="328"/>
            <p14:sldId id="329"/>
            <p14:sldId id="330"/>
            <p14:sldId id="331"/>
            <p14:sldId id="332"/>
            <p14:sldId id="333"/>
          </p14:sldIdLst>
        </p14:section>
        <p14:section name="Tiết 2" id="{296681D4-24D5-4E6B-BA02-9A1D8E4D5F1E}">
          <p14:sldIdLst>
            <p14:sldId id="287"/>
            <p14:sldId id="275"/>
            <p14:sldId id="334"/>
            <p14:sldId id="276"/>
            <p14:sldId id="27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9" autoAdjust="0"/>
    <p:restoredTop sz="94660" autoAdjust="0"/>
  </p:normalViewPr>
  <p:slideViewPr>
    <p:cSldViewPr snapToGrid="0" showGuides="1">
      <p:cViewPr varScale="1">
        <p:scale>
          <a:sx n="89" d="100"/>
          <a:sy n="89" d="100"/>
        </p:scale>
        <p:origin x="102" y="240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4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4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9" y="273846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6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2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4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9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5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3370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06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4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8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71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9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1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71" y="46997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342900"/>
            <a:ext cx="294917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1543052"/>
            <a:ext cx="2949179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4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4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2021/10/31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4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2021/10/31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28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5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9144000" cy="226695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68471" tIns="34235" rIns="68471" bIns="34235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795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257300" y="400236"/>
            <a:ext cx="1257300" cy="115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800104"/>
            <a:ext cx="6248091" cy="9941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6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6" y="2141994"/>
            <a:ext cx="2579639" cy="3176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35" y="3154084"/>
            <a:ext cx="3384095" cy="163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gi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 smtClean="0">
                <a:latin typeface=".VnAvant" panose="020B7200000000000000" pitchFamily="34" charset="0"/>
              </a:rPr>
              <a:t>gi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5219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20571"/>
              </p:ext>
            </p:extLst>
          </p:nvPr>
        </p:nvGraphicFramePr>
        <p:xfrm>
          <a:off x="588496" y="1813248"/>
          <a:ext cx="1863657" cy="1556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539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93711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91023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262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639254" y="2637598"/>
            <a:ext cx="1748164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 err="1" smtClean="0">
                <a:latin typeface=".VnAvant" panose="020B7200000000000000" pitchFamily="34" charset="0"/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Ìn</a:t>
            </a:r>
            <a:endParaRPr lang="vi-VN" sz="44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70153" y="791300"/>
            <a:ext cx="7611624" cy="807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en        ªn        in        un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12952" y="1851015"/>
            <a:ext cx="914400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 smtClean="0">
                <a:latin typeface=".VnAvant" panose="020B7200000000000000" pitchFamily="34" charset="0"/>
              </a:rPr>
              <a:t>m</a:t>
            </a:r>
            <a:endParaRPr lang="vi-VN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1507255" y="1853591"/>
            <a:ext cx="947522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en</a:t>
            </a:r>
            <a:endParaRPr lang="vi-VN" sz="4400" dirty="0">
              <a:solidFill>
                <a:srgbClr val="FF0000"/>
              </a:solidFill>
            </a:endParaRPr>
          </a:p>
        </p:txBody>
      </p:sp>
      <p:graphicFrame>
        <p:nvGraphicFramePr>
          <p:cNvPr id="20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80637"/>
              </p:ext>
            </p:extLst>
          </p:nvPr>
        </p:nvGraphicFramePr>
        <p:xfrm>
          <a:off x="6687846" y="1813248"/>
          <a:ext cx="1863657" cy="1556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539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93711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91023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262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702908"/>
              </p:ext>
            </p:extLst>
          </p:nvPr>
        </p:nvGraphicFramePr>
        <p:xfrm>
          <a:off x="4642335" y="1813248"/>
          <a:ext cx="1863657" cy="1556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539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93711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91023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262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22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58712"/>
              </p:ext>
            </p:extLst>
          </p:nvPr>
        </p:nvGraphicFramePr>
        <p:xfrm>
          <a:off x="2592473" y="1813248"/>
          <a:ext cx="1863657" cy="1556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6539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93711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91023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726239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2602526" y="1851015"/>
            <a:ext cx="914400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>
                <a:latin typeface=".VnAvant" panose="020B7200000000000000" pitchFamily="34" charset="0"/>
              </a:rPr>
              <a:t>s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672486" y="1851015"/>
            <a:ext cx="914400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>
                <a:latin typeface=".VnAvant" panose="020B7200000000000000" pitchFamily="34" charset="0"/>
              </a:rPr>
              <a:t>t</a:t>
            </a:r>
            <a:endParaRPr lang="vi-VN" sz="4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672108" y="1851015"/>
            <a:ext cx="914400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 err="1" smtClean="0">
                <a:latin typeface=".VnAvant" panose="020B7200000000000000" pitchFamily="34" charset="0"/>
              </a:rPr>
              <a:t>gi</a:t>
            </a:r>
            <a:endParaRPr lang="vi-VN" sz="4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19903" y="1853591"/>
            <a:ext cx="947522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5578328" y="1853591"/>
            <a:ext cx="947522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7586508" y="1853591"/>
            <a:ext cx="947522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2642844" y="2637598"/>
            <a:ext cx="1748164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 err="1">
                <a:latin typeface=".VnAvant" panose="020B7200000000000000" pitchFamily="34" charset="0"/>
              </a:rPr>
              <a:t>s</a:t>
            </a:r>
            <a:r>
              <a:rPr lang="en-US" sz="4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endParaRPr lang="vi-VN" sz="4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4696674" y="2637598"/>
            <a:ext cx="1748164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>
                <a:latin typeface=".VnAvant" panose="020B7200000000000000" pitchFamily="34" charset="0"/>
              </a:rPr>
              <a:t>t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in</a:t>
            </a:r>
            <a:endParaRPr lang="vi-VN" sz="4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6742570" y="2637598"/>
            <a:ext cx="1748164" cy="74635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4400" dirty="0" err="1" smtClean="0">
                <a:latin typeface=".VnAvant" panose="020B7200000000000000" pitchFamily="34" charset="0"/>
              </a:rPr>
              <a:t>gi</a:t>
            </a:r>
            <a:r>
              <a:rPr lang="en-US" sz="44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un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24391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2178" y="1203770"/>
            <a:ext cx="8209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khÌn</a:t>
            </a:r>
            <a:r>
              <a:rPr lang="en-US" sz="4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4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4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nÕn    nghÓn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52179" y="2405945"/>
            <a:ext cx="820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chÝn     </a:t>
            </a:r>
            <a:r>
              <a:rPr lang="en-US" sz="4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mịn</a:t>
            </a:r>
            <a:r>
              <a:rPr lang="en-US" sz="4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cón     </a:t>
            </a:r>
            <a:r>
              <a:rPr lang="en-US" sz="4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vun</a:t>
            </a:r>
            <a:endParaRPr lang="vi-VN" sz="4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2644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42325"/>
              </p:ext>
            </p:extLst>
          </p:nvPr>
        </p:nvGraphicFramePr>
        <p:xfrm>
          <a:off x="589886" y="1531894"/>
          <a:ext cx="1561989" cy="1456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56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78542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15937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25998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609111" y="2338642"/>
            <a:ext cx="1494846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3600" dirty="0" err="1" smtClean="0">
                <a:latin typeface=".VnAvant" panose="020B7200000000000000" pitchFamily="34" charset="0"/>
              </a:rPr>
              <a:t>m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Ìn</a:t>
            </a:r>
            <a:endParaRPr lang="vi-VN" sz="36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70152" y="519994"/>
            <a:ext cx="7611624" cy="68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en          ªn           in           un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12952" y="1629669"/>
            <a:ext cx="762196" cy="61809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3600" dirty="0" smtClean="0">
                <a:latin typeface=".VnAvant" panose="020B7200000000000000" pitchFamily="34" charset="0"/>
              </a:rPr>
              <a:t>m</a:t>
            </a:r>
            <a:endParaRPr lang="vi-VN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1354303" y="1644614"/>
            <a:ext cx="769750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72650" y="3455152"/>
            <a:ext cx="852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khÌn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28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nÕn   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nghÓn 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chÝn   </a:t>
            </a:r>
            <a:r>
              <a:rPr lang="en-US" sz="28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mịn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28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cón    </a:t>
            </a:r>
            <a:r>
              <a:rPr lang="en-US" sz="28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vun</a:t>
            </a:r>
            <a:r>
              <a:rPr lang="en-US" sz="28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32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247367"/>
              </p:ext>
            </p:extLst>
          </p:nvPr>
        </p:nvGraphicFramePr>
        <p:xfrm>
          <a:off x="6960541" y="1531894"/>
          <a:ext cx="1561989" cy="1456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56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78542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49082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25998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33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41755"/>
              </p:ext>
            </p:extLst>
          </p:nvPr>
        </p:nvGraphicFramePr>
        <p:xfrm>
          <a:off x="4890581" y="1531894"/>
          <a:ext cx="1561989" cy="1456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56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78542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15937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25998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graphicFrame>
        <p:nvGraphicFramePr>
          <p:cNvPr id="3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303875"/>
              </p:ext>
            </p:extLst>
          </p:nvPr>
        </p:nvGraphicFramePr>
        <p:xfrm>
          <a:off x="2750282" y="1531894"/>
          <a:ext cx="1561989" cy="14565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561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785428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715937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625998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2733153" y="1629669"/>
            <a:ext cx="1567541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  s 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2733153" y="2345623"/>
            <a:ext cx="1567541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3600" dirty="0" smtClean="0">
                <a:latin typeface=".VnAvant" panose="020B7200000000000000" pitchFamily="34" charset="0"/>
              </a:rPr>
              <a:t>  </a:t>
            </a:r>
            <a:r>
              <a:rPr lang="en-US" sz="3600" dirty="0" err="1" smtClean="0">
                <a:latin typeface=".VnAvant" panose="020B7200000000000000" pitchFamily="34" charset="0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874928" y="1629669"/>
            <a:ext cx="1567541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  t  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874928" y="2392087"/>
            <a:ext cx="1567541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3600" dirty="0" smtClean="0">
                <a:latin typeface=".VnAvant" panose="020B7200000000000000" pitchFamily="34" charset="0"/>
              </a:rPr>
              <a:t>  t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964984" y="1629669"/>
            <a:ext cx="1567541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gi</a:t>
            </a:r>
            <a:r>
              <a:rPr lang="en-US" sz="3600" dirty="0" smtClean="0">
                <a:latin typeface=".VnAvant" panose="020B7200000000000000" pitchFamily="34" charset="0"/>
              </a:rPr>
              <a:t>  </a:t>
            </a:r>
            <a:r>
              <a:rPr lang="en-US" sz="3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6964984" y="2366166"/>
            <a:ext cx="1567541" cy="62324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gi</a:t>
            </a:r>
            <a:r>
              <a:rPr lang="en-US" sz="36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un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472273" y="2121737"/>
            <a:ext cx="8169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ngän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nÕn        ®</a:t>
            </a:r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pin         cón 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783428" y="2717770"/>
            <a:ext cx="783547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894338" y="2707722"/>
            <a:ext cx="783547" cy="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79064" y="2717771"/>
            <a:ext cx="606852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632424" y="2717772"/>
            <a:ext cx="753116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396344" y="4111311"/>
            <a:ext cx="2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ngän 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8" name="Picture 4" descr="Vector ngọn nến đẹp lung linh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22" y="446994"/>
            <a:ext cx="2971067" cy="366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1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396344" y="4111311"/>
            <a:ext cx="2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pin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074" name="Picture 2" descr="Mua đèn pin loại nào tốt nhất giữa Xiaomi, Ultrafire và Sup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19" y="432046"/>
            <a:ext cx="5335457" cy="367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6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3396344" y="4161551"/>
            <a:ext cx="2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cón con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 descr="Bỏ túi 6 lưu ý sau để cún con nhà bạn luôn khỏe mạ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73" y="419920"/>
            <a:ext cx="5715000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2020-2021\GIÁO ÁN\ANH TV1-T1\file-hinh-anh-sgk-tieng-viet-bo-ket-noi-tri-thuc-voi-cuoc-song\1\79.jpg"/>
          <p:cNvPicPr/>
          <p:nvPr/>
        </p:nvPicPr>
        <p:blipFill rotWithShape="1">
          <a:blip r:embed="rId2"/>
          <a:srcRect l="14866" t="38773" r="5910" b="30717"/>
          <a:stretch/>
        </p:blipFill>
        <p:spPr bwMode="auto">
          <a:xfrm>
            <a:off x="0" y="150730"/>
            <a:ext cx="9144000" cy="483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=""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=""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8878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3557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113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025748" y="2123788"/>
            <a:ext cx="6077243" cy="93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KiÓm</a:t>
            </a:r>
            <a:r>
              <a:rPr lang="en-US" altLang="en-US" sz="55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55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altLang="en-US" sz="55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55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cò</a:t>
            </a:r>
            <a:endParaRPr lang="en-US" altLang="en-US" sz="55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38502" y="2669619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81690" y="2689718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19857" y="2689718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Łn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6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91641" y="2689718"/>
            <a:ext cx="3713891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29908" y="2689719"/>
            <a:ext cx="4839300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Α</a:t>
            </a:r>
            <a:r>
              <a:rPr lang="en-US" sz="19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˝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0199" y="2679671"/>
            <a:ext cx="4839300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p</a:t>
            </a:r>
            <a:r>
              <a:rPr lang="en-US" sz="19000" dirty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7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29908" y="2659575"/>
            <a:ext cx="2327208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Ζ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68763" y="2689719"/>
            <a:ext cx="2849723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ến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4" y="0"/>
            <a:ext cx="7557079" cy="51435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99281" y="2689570"/>
            <a:ext cx="4839300" cy="1086101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cú</a:t>
            </a:r>
            <a:r>
              <a:rPr lang="en-US" sz="19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9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" r="697" b="2790"/>
          <a:stretch/>
        </p:blipFill>
        <p:spPr bwMode="auto">
          <a:xfrm>
            <a:off x="1578531" y="384460"/>
            <a:ext cx="5923706" cy="427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49" y="1314451"/>
            <a:ext cx="426152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6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66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19" y="3707412"/>
            <a:ext cx="6780566" cy="1067278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984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740"/>
          <a:stretch/>
        </p:blipFill>
        <p:spPr>
          <a:xfrm>
            <a:off x="1195754" y="-4856"/>
            <a:ext cx="6786408" cy="514835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17058" y="458982"/>
            <a:ext cx="5305296" cy="54585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en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en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17058" y="1413573"/>
            <a:ext cx="5305296" cy="54585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</a:t>
            </a: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</a:t>
            </a: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07010" y="2368164"/>
            <a:ext cx="5305296" cy="54585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in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in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in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in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76866" y="3332803"/>
            <a:ext cx="5305296" cy="54585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</a:t>
            </a: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</a:t>
            </a:r>
            <a:r>
              <a:rPr lang="en-US" sz="4800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Ď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85575" y="4273321"/>
            <a:ext cx="1446958" cy="535802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Α</a:t>
            </a:r>
            <a:r>
              <a:rPr lang="en-US" sz="4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˝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18139" y="4307490"/>
            <a:ext cx="1386667" cy="455415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p</a:t>
            </a:r>
            <a:r>
              <a:rPr lang="en-US" sz="4800" dirty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5" y="1138378"/>
            <a:ext cx="7978391" cy="21463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14647" y="1584400"/>
            <a:ext cx="860149" cy="36498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Ζ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67795" y="1413578"/>
            <a:ext cx="880239" cy="70662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ến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90723" y="1584400"/>
            <a:ext cx="860149" cy="36498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Ζ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43873" y="1413578"/>
            <a:ext cx="880239" cy="70662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ến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66803" y="1584400"/>
            <a:ext cx="860149" cy="364980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Ζ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30003" y="1413578"/>
            <a:ext cx="880239" cy="706624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ến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44793" y="2608221"/>
            <a:ext cx="1463049" cy="554788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cú</a:t>
            </a: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18864" y="2608221"/>
            <a:ext cx="1463049" cy="554788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cú</a:t>
            </a: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92946" y="2608221"/>
            <a:ext cx="1463049" cy="554788"/>
          </a:xfrm>
          <a:prstGeom prst="rect">
            <a:avLst/>
          </a:prstGeom>
        </p:spPr>
        <p:txBody>
          <a:bodyPr vert="horz" lIns="68302" tIns="34151" rIns="68302" bIns="3415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cú</a:t>
            </a:r>
            <a:r>
              <a:rPr lang="en-US" sz="5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5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10836" y="765962"/>
            <a:ext cx="8401568" cy="33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con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chån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nãn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l¸</a:t>
            </a:r>
            <a:endParaRPr lang="en-US" altLang="en-US" sz="495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d</a:t>
            </a:r>
            <a:r>
              <a:rPr lang="en-US" altLang="en-US" sz="48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ì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Nga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ë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C«n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S¬n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Nh</a:t>
            </a: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µ d</a:t>
            </a:r>
            <a:r>
              <a:rPr lang="en-US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ì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non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m¬n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mën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5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3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3336" y="1508335"/>
            <a:ext cx="8185428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 algn="ctr" defTabSz="457131"/>
            <a:r>
              <a:rPr lang="en-US" sz="2800" dirty="0">
                <a:latin typeface=".VnAvant" pitchFamily="34" charset="0"/>
                <a:cs typeface="Arial" pitchFamily="34" charset="0"/>
              </a:rPr>
              <a:t>Con 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g×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tªn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râ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lµ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“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cha”</a:t>
            </a:r>
          </a:p>
          <a:p>
            <a:pPr lvl="0" defTabSz="457131"/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  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Cã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ch</a:t>
            </a:r>
            <a:r>
              <a:rPr lang="en-US" sz="2800" dirty="0" smtClean="0">
                <a:solidFill>
                  <a:prstClr val="black"/>
                </a:solidFill>
                <a:latin typeface=".VnAvant" panose="020B7200000000000000" pitchFamily="34" charset="0"/>
              </a:rPr>
              <a:t>÷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sè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nh×n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qua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ngì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rïa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?</a:t>
            </a:r>
          </a:p>
          <a:p>
            <a:pPr lvl="0" algn="ctr" defTabSz="457131"/>
            <a:r>
              <a:rPr lang="en-US" sz="2800" dirty="0" smtClean="0">
                <a:latin typeface=".VnAvant" pitchFamily="34" charset="0"/>
                <a:cs typeface="Arial" pitchFamily="34" charset="0"/>
              </a:rPr>
              <a:t>Con </a:t>
            </a:r>
            <a:r>
              <a:rPr lang="en-US" sz="2800" dirty="0">
                <a:solidFill>
                  <a:prstClr val="black"/>
                </a:solidFill>
                <a:latin typeface=".VnAvant" panose="020B7200000000000000" pitchFamily="34" charset="0"/>
              </a:rPr>
              <a:t>g×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quen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vÎ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gi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µ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nua</a:t>
            </a:r>
          </a:p>
          <a:p>
            <a:pPr algn="ctr"/>
            <a:r>
              <a:rPr lang="en-US" sz="2800" dirty="0">
                <a:latin typeface=".VnAvant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Bèn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ch©n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ng¾n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ngñn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thá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thua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ch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ng</a:t>
            </a:r>
            <a:r>
              <a:rPr lang="en-US" sz="2800" dirty="0" err="1">
                <a:latin typeface=".VnAvant" pitchFamily="34" charset="0"/>
                <a:cs typeface="Arial" pitchFamily="34" charset="0"/>
              </a:rPr>
              <a:t>ê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?</a:t>
            </a:r>
            <a:endParaRPr lang="en-US" sz="2800" dirty="0">
              <a:latin typeface=".VnAvant" pitchFamily="34" charset="0"/>
              <a:cs typeface="Arial" pitchFamily="34" charset="0"/>
            </a:endParaRPr>
          </a:p>
          <a:p>
            <a:pPr algn="r"/>
            <a:r>
              <a:rPr lang="en-US" sz="2800" dirty="0">
                <a:latin typeface=".VnAvant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.VnAvant" pitchFamily="34" charset="0"/>
                <a:cs typeface="Arial" pitchFamily="34" charset="0"/>
              </a:rPr>
              <a:t>Phóc</a:t>
            </a:r>
            <a:r>
              <a:rPr lang="en-US" sz="2800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.VnAvant" pitchFamily="34" charset="0"/>
                <a:cs typeface="Arial" pitchFamily="34" charset="0"/>
              </a:rPr>
              <a:t>Định)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970692" y="1940049"/>
            <a:ext cx="5846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31798" y="2362236"/>
            <a:ext cx="716402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10000" y="2837312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31798" y="3272488"/>
            <a:ext cx="838200" cy="9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ướng dẫn cách phân biệt ba ba đực và ba ba cái - Chăm vật nuôi -  Suckhoecuocsong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3" y="1392338"/>
            <a:ext cx="3487474" cy="24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ằm mơ thấy con rùa là số mấy ? Có điềm báo gì ? Tốt hay xấu ?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4" b="4031"/>
          <a:stretch/>
        </p:blipFill>
        <p:spPr bwMode="auto">
          <a:xfrm>
            <a:off x="4914640" y="1392338"/>
            <a:ext cx="3444052" cy="24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642847" y="4043217"/>
            <a:ext cx="2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36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ba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6053482" y="4043217"/>
            <a:ext cx="246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rïa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20-2021\GIÁO ÁN\ANH TV1-T1\file-hinh-anh-sgk-tieng-viet-bo-ket-noi-tri-thuc-voi-cuoc-song\1\80.jpg"/>
          <p:cNvPicPr/>
          <p:nvPr/>
        </p:nvPicPr>
        <p:blipFill rotWithShape="1">
          <a:blip r:embed="rId2"/>
          <a:srcRect l="12119" t="10656" r="14470" b="55995"/>
          <a:stretch/>
        </p:blipFill>
        <p:spPr bwMode="auto">
          <a:xfrm>
            <a:off x="75305" y="0"/>
            <a:ext cx="8864300" cy="507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5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ÓI XIN LỖI.png"/>
          <p:cNvPicPr/>
          <p:nvPr/>
        </p:nvPicPr>
        <p:blipFill>
          <a:blip r:embed="rId2"/>
          <a:srcRect r="25129" b="20111"/>
          <a:stretch>
            <a:fillRect/>
          </a:stretch>
        </p:blipFill>
        <p:spPr>
          <a:xfrm>
            <a:off x="2048663" y="0"/>
            <a:ext cx="4971262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900" y="142876"/>
            <a:ext cx="17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Xin lỗi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9" y="1686833"/>
            <a:ext cx="1758548" cy="1604082"/>
          </a:xfrm>
          <a:prstGeom prst="rect">
            <a:avLst/>
          </a:prstGeom>
        </p:spPr>
      </p:pic>
      <p:pic>
        <p:nvPicPr>
          <p:cNvPr id="5" name="图片 43">
            <a:extLst>
              <a:ext uri="{FF2B5EF4-FFF2-40B4-BE49-F238E27FC236}">
                <a16:creationId xmlns="" xmlns:a16="http://schemas.microsoft.com/office/drawing/2014/main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0123" y="1622373"/>
            <a:ext cx="1758548" cy="1604082"/>
          </a:xfrm>
          <a:prstGeom prst="rect">
            <a:avLst/>
          </a:prstGeom>
        </p:spPr>
      </p:pic>
      <p:sp>
        <p:nvSpPr>
          <p:cNvPr id="6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976044" y="707618"/>
            <a:ext cx="7520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 từ ngữ chứa vần 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en, ên, in, un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8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75" y="1685120"/>
            <a:ext cx="1758548" cy="1604082"/>
          </a:xfrm>
          <a:prstGeom prst="rect">
            <a:avLst/>
          </a:prstGeom>
        </p:spPr>
      </p:pic>
      <p:pic>
        <p:nvPicPr>
          <p:cNvPr id="9" name="图片 42">
            <a:extLst>
              <a:ext uri="{FF2B5EF4-FFF2-40B4-BE49-F238E27FC236}">
                <a16:creationId xmlns="" xmlns:a16="http://schemas.microsoft.com/office/drawing/2014/main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83" y="1664572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801021" y="1930233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2854141" y="187715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112742" y="1844615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7104216" y="1832630"/>
            <a:ext cx="987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>
                <a:solidFill>
                  <a:srgbClr val="FFFF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</a:t>
            </a:r>
            <a:endParaRPr lang="zh-CN" altLang="en-US" sz="4400" b="1" dirty="0">
              <a:solidFill>
                <a:srgbClr val="FFFF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4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801385" y="3466944"/>
            <a:ext cx="723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GG_2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1507" name="Picture 5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077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1295400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981200" y="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1719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Floral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857250"/>
            <a:ext cx="10668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 descr="avatar_other_004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429000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blumen-pflanzen11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40005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533400" y="1200150"/>
            <a:ext cx="8077200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Giờ học kết thúc</a:t>
            </a:r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pPr algn="ctr"/>
            <a:r>
              <a:rPr lang="vi-VN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10836" y="765962"/>
            <a:ext cx="8401568" cy="320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s¬n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ca         ngän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löa</a:t>
            </a:r>
            <a:endParaRPr lang="en-US" altLang="en-US" sz="495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S¬n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lon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ton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ngâ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ãn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bµ.</a:t>
            </a:r>
            <a:endParaRPr lang="en-US" altLang="en-US" sz="45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81174" y="474560"/>
            <a:ext cx="8401568" cy="436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bèn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c¬n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5000" b="1" dirty="0" err="1" smtClean="0">
                <a:solidFill>
                  <a:srgbClr val="002060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­a</a:t>
            </a:r>
            <a:endParaRPr lang="en-US" altLang="en-US" sz="495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45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C«n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thñ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thØ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bµ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kh«n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lín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m¬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lµm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thñ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m«n</a:t>
            </a:r>
            <a:r>
              <a:rPr lang="en-US" altLang="en-US" sz="45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  <a:endParaRPr lang="en-US" altLang="en-US" sz="4500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5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725"/>
            <a:ext cx="9144000" cy="53792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021" y="888595"/>
            <a:ext cx="8406962" cy="2389114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5025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5025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33: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e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n -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ª</a:t>
            </a:r>
            <a:r>
              <a:rPr lang="en-US" sz="5025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n – in – un  </a:t>
            </a:r>
            <a:r>
              <a:rPr lang="en-US" sz="5025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348801197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m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Ìn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m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10959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err="1">
                <a:latin typeface=".VnAvant" panose="020B7200000000000000" pitchFamily="34" charset="0"/>
              </a:rPr>
              <a:t>s</a:t>
            </a:r>
            <a:r>
              <a:rPr lang="en-US" sz="5025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ªn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s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23674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604037" y="419510"/>
            <a:ext cx="1929620" cy="126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1" tIns="34289" rIns="68571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8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xmlns="" id="{E7C1B9A0-656F-4936-B8F3-2AE44EE22C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2566" y="1808741"/>
          <a:ext cx="2323535" cy="1709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173">
                  <a:extLst>
                    <a:ext uri="{9D8B030D-6E8A-4147-A177-3AD203B41FA5}">
                      <a16:colId xmlns:a16="http://schemas.microsoft.com/office/drawing/2014/main" xmlns="" val="4207786596"/>
                    </a:ext>
                  </a:extLst>
                </a:gridCol>
                <a:gridCol w="1168362">
                  <a:extLst>
                    <a:ext uri="{9D8B030D-6E8A-4147-A177-3AD203B41FA5}">
                      <a16:colId xmlns:a16="http://schemas.microsoft.com/office/drawing/2014/main" xmlns="" val="418968237"/>
                    </a:ext>
                  </a:extLst>
                </a:gridCol>
              </a:tblGrid>
              <a:tr h="856196">
                <a:tc>
                  <a:txBody>
                    <a:bodyPr/>
                    <a:lstStyle/>
                    <a:p>
                      <a:pPr algn="ctr"/>
                      <a:endParaRPr lang="vi-VN" sz="5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99493026"/>
                  </a:ext>
                </a:extLst>
              </a:tr>
              <a:tr h="853735">
                <a:tc gridSpan="2">
                  <a:txBody>
                    <a:bodyPr/>
                    <a:lstStyle/>
                    <a:p>
                      <a:pPr algn="ctr"/>
                      <a:endParaRPr lang="vi-VN" sz="3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455CD2-FC29-416E-A065-CF110D89A95E}"/>
              </a:ext>
            </a:extLst>
          </p:cNvPr>
          <p:cNvSpPr txBox="1"/>
          <p:nvPr/>
        </p:nvSpPr>
        <p:spPr>
          <a:xfrm>
            <a:off x="3785493" y="2678735"/>
            <a:ext cx="174816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 smtClean="0">
                <a:latin typeface=".VnAvant" panose="020B7200000000000000" pitchFamily="34" charset="0"/>
              </a:rPr>
              <a:t>t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in</a:t>
            </a:r>
            <a:endParaRPr lang="vi-VN" sz="502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4727797" y="1805110"/>
            <a:ext cx="1050244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5025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vi-VN" sz="5025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ADB349-51F5-4252-86B5-1C751212DA69}"/>
              </a:ext>
            </a:extLst>
          </p:cNvPr>
          <p:cNvSpPr txBox="1"/>
          <p:nvPr/>
        </p:nvSpPr>
        <p:spPr>
          <a:xfrm>
            <a:off x="3567771" y="1805110"/>
            <a:ext cx="1051612" cy="842536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algn="ctr"/>
            <a:r>
              <a:rPr lang="en-US" sz="5025" dirty="0">
                <a:latin typeface=".VnAvant" panose="020B7200000000000000" pitchFamily="34" charset="0"/>
              </a:rPr>
              <a:t>t</a:t>
            </a:r>
            <a:endParaRPr lang="vi-VN" sz="5025" dirty="0"/>
          </a:p>
        </p:txBody>
      </p:sp>
    </p:spTree>
    <p:extLst>
      <p:ext uri="{BB962C8B-B14F-4D97-AF65-F5344CB8AC3E}">
        <p14:creationId xmlns:p14="http://schemas.microsoft.com/office/powerpoint/2010/main" val="31103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2224</TotalTime>
  <Words>306</Words>
  <Application>Microsoft Office PowerPoint</Application>
  <PresentationFormat>On-screen Show (16:9)</PresentationFormat>
  <Paragraphs>98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.VnArial</vt:lpstr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Times New Roman</vt:lpstr>
      <vt:lpstr>VNI-Avo</vt:lpstr>
      <vt:lpstr>等线</vt:lpstr>
      <vt:lpstr>等线 Light</vt:lpstr>
      <vt:lpstr>Office 主题​​</vt:lpstr>
      <vt:lpstr>1_Office 主题​​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888</cp:revision>
  <dcterms:created xsi:type="dcterms:W3CDTF">2017-07-29T07:38:32Z</dcterms:created>
  <dcterms:modified xsi:type="dcterms:W3CDTF">2021-10-31T13:22:36Z</dcterms:modified>
</cp:coreProperties>
</file>