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</p:sldMasterIdLst>
  <p:notesMasterIdLst>
    <p:notesMasterId r:id="rId33"/>
  </p:notesMasterIdLst>
  <p:sldIdLst>
    <p:sldId id="358" r:id="rId3"/>
    <p:sldId id="327" r:id="rId4"/>
    <p:sldId id="305" r:id="rId5"/>
    <p:sldId id="282" r:id="rId6"/>
    <p:sldId id="283" r:id="rId7"/>
    <p:sldId id="284" r:id="rId8"/>
    <p:sldId id="285" r:id="rId9"/>
    <p:sldId id="286" r:id="rId10"/>
    <p:sldId id="313" r:id="rId11"/>
    <p:sldId id="332" r:id="rId12"/>
    <p:sldId id="368" r:id="rId13"/>
    <p:sldId id="314" r:id="rId14"/>
    <p:sldId id="359" r:id="rId15"/>
    <p:sldId id="361" r:id="rId16"/>
    <p:sldId id="316" r:id="rId17"/>
    <p:sldId id="317" r:id="rId18"/>
    <p:sldId id="318" r:id="rId19"/>
    <p:sldId id="319" r:id="rId20"/>
    <p:sldId id="328" r:id="rId21"/>
    <p:sldId id="320" r:id="rId22"/>
    <p:sldId id="321" r:id="rId23"/>
    <p:sldId id="357" r:id="rId24"/>
    <p:sldId id="354" r:id="rId25"/>
    <p:sldId id="352" r:id="rId26"/>
    <p:sldId id="334" r:id="rId27"/>
    <p:sldId id="351" r:id="rId28"/>
    <p:sldId id="366" r:id="rId29"/>
    <p:sldId id="367" r:id="rId30"/>
    <p:sldId id="364" r:id="rId31"/>
    <p:sldId id="365" r:id="rId3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.VnAvant" panose="020B7200000000000000" pitchFamily="34" charset="0"/>
      <p:regular r:id="rId38"/>
      <p:bold r:id="rId39"/>
      <p:italic r:id="rId40"/>
      <p:boldItalic r:id="rId41"/>
    </p:embeddedFont>
    <p:embeddedFont>
      <p:font typeface="Arial-SGK-TV" panose="020B0604020202020204" charset="0"/>
      <p:regular r:id="rId42"/>
      <p:bold r:id="rId43"/>
      <p:italic r:id="rId44"/>
    </p:embeddedFont>
    <p:embeddedFont>
      <p:font typeface="宋体" panose="02010600030101010101" pitchFamily="2" charset="-122"/>
      <p:regular r:id="rId45"/>
    </p:embeddedFont>
    <p:embeddedFont>
      <p:font typeface="Tahoma" panose="020B0604030504040204" pitchFamily="34" charset="0"/>
      <p:regular r:id="rId46"/>
      <p:bold r:id="rId47"/>
    </p:embeddedFont>
  </p:embeddedFontLst>
  <p:custDataLst>
    <p:tags r:id="rId48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C04E"/>
    <a:srgbClr val="64C34E"/>
    <a:srgbClr val="64C84E"/>
    <a:srgbClr val="64C24E"/>
    <a:srgbClr val="64BE4E"/>
    <a:srgbClr val="00BE00"/>
    <a:srgbClr val="00C300"/>
    <a:srgbClr val="64C4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739"/>
  </p:normalViewPr>
  <p:slideViewPr>
    <p:cSldViewPr showGuides="1"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C277236-E20D-4CDE-B2C5-8E541189308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10/10/2021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5604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930167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250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4768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0537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9368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3067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04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/>
              <a:t>21</a:t>
            </a:fld>
            <a:endParaRPr lang="en-US" sz="1200" dirty="0"/>
          </a:p>
        </p:txBody>
      </p:sp>
      <p:sp>
        <p:nvSpPr>
          <p:cNvPr id="26627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 dirty="0">
                <a:latin typeface="Times New Roman" panose="02020603050405020304" pitchFamily="18" charset="0"/>
              </a:rPr>
              <a:t>21</a:t>
            </a:fld>
            <a:endParaRPr lang="en-US" sz="1200" dirty="0">
              <a:latin typeface="Times New Roman" panose="02020603050405020304" pitchFamily="18" charset="0"/>
            </a:endParaRPr>
          </a:p>
        </p:txBody>
      </p:sp>
      <p:sp>
        <p:nvSpPr>
          <p:cNvPr id="2662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0335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15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01725" y="1431925"/>
            <a:ext cx="51546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61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7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1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59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36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  <a:defRPr sz="4001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999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19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1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15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241" algn="l"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1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241" algn="l"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1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18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4pPr>
            <a:lvl5pPr marL="2286000" lvl="4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5pPr>
            <a:lvl6pPr marL="2743200" lvl="5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6pPr>
            <a:lvl7pPr marL="3200400" lvl="6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7pPr>
            <a:lvl8pPr marL="3657600" lvl="7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8pPr>
            <a:lvl9pPr marL="4114800" lvl="8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999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1"/>
            </a:lvl4pPr>
            <a:lvl5pPr marL="2286000" lvl="4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1"/>
            </a:lvl5pPr>
            <a:lvl6pPr marL="2743200" lvl="5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6pPr>
            <a:lvl7pPr marL="3200400" lvl="6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7pPr>
            <a:lvl8pPr marL="3657600" lvl="7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8pPr>
            <a:lvl9pPr marL="4114800" lvl="8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7" y="1535114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4pPr>
            <a:lvl5pPr marL="2286000" lvl="4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5pPr>
            <a:lvl6pPr marL="2743200" lvl="5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6pPr>
            <a:lvl7pPr marL="3200400" lvl="6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7pPr>
            <a:lvl8pPr marL="3657600" lvl="7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8pPr>
            <a:lvl9pPr marL="4114800" lvl="8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999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1"/>
            </a:lvl4pPr>
            <a:lvl5pPr marL="2286000" lvl="4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1"/>
            </a:lvl5pPr>
            <a:lvl6pPr marL="2743200" lvl="5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6pPr>
            <a:lvl7pPr marL="3200400" lvl="6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7pPr>
            <a:lvl8pPr marL="3657600" lvl="7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8pPr>
            <a:lvl9pPr marL="4114800" lvl="8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8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6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93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1999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959" algn="l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199"/>
            </a:lvl1pPr>
            <a:lvl2pPr marL="914400" lvl="1" indent="-406241" algn="l"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1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999"/>
            </a:lvl4pPr>
            <a:lvl5pPr marL="2286000" lvl="4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999"/>
            </a:lvl5pPr>
            <a:lvl6pPr marL="2743200" lvl="5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6pPr>
            <a:lvl7pPr marL="3200400" lvl="6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7pPr>
            <a:lvl8pPr marL="3657600" lvl="7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8pPr>
            <a:lvl9pPr marL="4114800" lvl="8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99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1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1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32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1999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1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1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99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1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1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23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45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79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658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2.png"/><Relationship Id="rId18" Type="http://schemas.openxmlformats.org/officeDocument/2006/relationships/image" Target="../media/image26.emf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21.emf"/><Relationship Id="rId17" Type="http://schemas.openxmlformats.org/officeDocument/2006/relationships/image" Target="../media/image25.emf"/><Relationship Id="rId2" Type="http://schemas.openxmlformats.org/officeDocument/2006/relationships/tags" Target="../tags/tag3.xml"/><Relationship Id="rId16" Type="http://schemas.openxmlformats.org/officeDocument/2006/relationships/image" Target="../media/image24.emf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20.emf"/><Relationship Id="rId5" Type="http://schemas.openxmlformats.org/officeDocument/2006/relationships/tags" Target="../tags/tag6.xml"/><Relationship Id="rId15" Type="http://schemas.openxmlformats.org/officeDocument/2006/relationships/image" Target="../media/image23.emf"/><Relationship Id="rId10" Type="http://schemas.openxmlformats.org/officeDocument/2006/relationships/image" Target="../media/image19.png"/><Relationship Id="rId19" Type="http://schemas.openxmlformats.org/officeDocument/2006/relationships/image" Target="../media/image27.emf"/><Relationship Id="rId4" Type="http://schemas.openxmlformats.org/officeDocument/2006/relationships/tags" Target="../tags/tag5.xml"/><Relationship Id="rId9" Type="http://schemas.openxmlformats.org/officeDocument/2006/relationships/notesSlide" Target="../notesSlides/notesSlide6.xml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17.GIF"/><Relationship Id="rId4" Type="http://schemas.openxmlformats.org/officeDocument/2006/relationships/image" Target="../media/image11.GIF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7.GIF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10" Type="http://schemas.openxmlformats.org/officeDocument/2006/relationships/image" Target="../media/image16.GIF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7.GIF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10" Type="http://schemas.openxmlformats.org/officeDocument/2006/relationships/image" Target="../media/image16.GIF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91" y="6143625"/>
            <a:ext cx="2948009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1" y="6138104"/>
            <a:ext cx="2979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61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6"/>
          <p:cNvSpPr txBox="1"/>
          <p:nvPr/>
        </p:nvSpPr>
        <p:spPr>
          <a:xfrm>
            <a:off x="533400" y="1371600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vi-VN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17</a:t>
            </a:r>
            <a:endParaRPr lang="vi-VN" altLang="en-US" sz="54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  <a:p>
            <a:pPr algn="ctr" eaLnBrk="1" hangingPunct="1"/>
            <a:r>
              <a:rPr lang="vi-VN" alt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   g      Gi   gi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01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09600" y="381000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228600" y="3810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447800"/>
            <a:ext cx="607859" cy="9233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2590800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4600" y="2590800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3505200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400" b="1" noProof="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à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3505200"/>
            <a:ext cx="2362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5400" b="1" noProof="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ỏ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2590800"/>
            <a:ext cx="1219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2590800"/>
            <a:ext cx="1143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3400" y="4953000"/>
            <a:ext cx="3810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ga   gỗ   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gụ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1447800"/>
            <a:ext cx="808038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200" y="5029200"/>
            <a:ext cx="529312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84200" y="5029200"/>
            <a:ext cx="529312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85288" y="5029200"/>
            <a:ext cx="529312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71703" y="4953000"/>
            <a:ext cx="4149544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</a:t>
            </a:r>
            <a:r>
              <a:rPr lang="en-US" sz="4400" b="1" noProof="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giò   giỗ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21938" y="5029200"/>
            <a:ext cx="692150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20731" y="5029200"/>
            <a:ext cx="693738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49869" y="5029200"/>
            <a:ext cx="692150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20" grpId="0"/>
      <p:bldP spid="21" grpId="0"/>
      <p:bldP spid="22" grpId="0" animBg="1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6723032" y="1039578"/>
            <a:ext cx="2165382" cy="3061117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xmlns="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 rot="20166082">
            <a:off x="1662601" y="1038589"/>
            <a:ext cx="1247851" cy="19068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xmlns="" id="{5D987095-FE8B-48FD-AA46-19D6FFC7D4CA}"/>
              </a:ext>
            </a:extLst>
          </p:cNvPr>
          <p:cNvGrpSpPr/>
          <p:nvPr/>
        </p:nvGrpSpPr>
        <p:grpSpPr>
          <a:xfrm>
            <a:off x="190657" y="1992003"/>
            <a:ext cx="2648900" cy="3508585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xmlns="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8">
            <a:extLst>
              <a:ext uri="{FF2B5EF4-FFF2-40B4-BE49-F238E27FC236}">
                <a16:creationId xmlns:a16="http://schemas.microsoft.com/office/drawing/2014/main" xmlns="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031023" y="1591867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3"/>
          </a:solidFill>
          <a:ln w="63500">
            <a:solidFill>
              <a:schemeClr val="bg1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5400"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xmlns="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lum contrast="20000"/>
          </a:blip>
          <a:stretch>
            <a:fillRect/>
          </a:stretch>
        </p:blipFill>
        <p:spPr>
          <a:xfrm>
            <a:off x="2219325" y="3789252"/>
            <a:ext cx="4867690" cy="1291139"/>
          </a:xfrm>
          <a:prstGeom prst="rect">
            <a:avLst/>
          </a:prstGeom>
        </p:spPr>
      </p:pic>
      <p:pic>
        <p:nvPicPr>
          <p:cNvPr id="7" name="PA_12">
            <a:extLst>
              <a:ext uri="{FF2B5EF4-FFF2-40B4-BE49-F238E27FC236}">
                <a16:creationId xmlns:a16="http://schemas.microsoft.com/office/drawing/2014/main" xmlns="" id="{B00429E0-6570-4E66-AD77-2E3B86AF80E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lum contrast="20000"/>
          </a:blip>
          <a:stretch>
            <a:fillRect/>
          </a:stretch>
        </p:blipFill>
        <p:spPr>
          <a:xfrm>
            <a:off x="3520715" y="1591382"/>
            <a:ext cx="800313" cy="631312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xmlns="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lum contrast="20000"/>
          </a:blip>
          <a:stretch>
            <a:fillRect/>
          </a:stretch>
        </p:blipFill>
        <p:spPr>
          <a:xfrm>
            <a:off x="7581894" y="3005680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xmlns="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lum contrast="20000"/>
          </a:blip>
          <a:stretch>
            <a:fillRect/>
          </a:stretch>
        </p:blipFill>
        <p:spPr>
          <a:xfrm>
            <a:off x="6230540" y="4640751"/>
            <a:ext cx="2406572" cy="7937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A_ 28">
            <a:extLst>
              <a:ext uri="{FF2B5EF4-FFF2-40B4-BE49-F238E27FC236}">
                <a16:creationId xmlns:a16="http://schemas.microsoft.com/office/drawing/2014/main" xmlns="" id="{D2721091-6A7C-4916-8EA0-8C6BDD69C2D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lum contrast="20000"/>
          </a:blip>
          <a:stretch>
            <a:fillRect/>
          </a:stretch>
        </p:blipFill>
        <p:spPr>
          <a:xfrm>
            <a:off x="5742955" y="2756538"/>
            <a:ext cx="784688" cy="742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27518DA-5407-4EDC-B856-CD3C85DE734C}"/>
              </a:ext>
            </a:extLst>
          </p:cNvPr>
          <p:cNvSpPr txBox="1"/>
          <p:nvPr/>
        </p:nvSpPr>
        <p:spPr>
          <a:xfrm>
            <a:off x="2219325" y="-147447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1200"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D32F087-1FB5-43A9-A948-6C3E2704866D}"/>
              </a:ext>
            </a:extLst>
          </p:cNvPr>
          <p:cNvSpPr txBox="1"/>
          <p:nvPr/>
        </p:nvSpPr>
        <p:spPr>
          <a:xfrm>
            <a:off x="1910791" y="3406654"/>
            <a:ext cx="476396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spc="225" dirty="0">
                <a:solidFill>
                  <a:srgbClr val="00C4C3"/>
                </a:solidFill>
                <a:latin typeface="Arial-SGK-TV" pitchFamily="2" charset="0"/>
                <a:cs typeface="Arial-SGK-TV" pitchFamily="2" charset="0"/>
                <a:sym typeface="+mn-lt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401751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Thiếu Nhi - Em Là Hoa Hồng Nh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00"/>
    </mc:Choice>
    <mc:Fallback xmlns="">
      <p:transition spd="slow" advTm="7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2195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/>
          <p:nvPr/>
        </p:nvSpPr>
        <p:spPr>
          <a:xfrm>
            <a:off x="3505200" y="4800600"/>
            <a:ext cx="2215671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à</a:t>
            </a:r>
            <a:r>
              <a:rPr sz="6000" b="1">
                <a:latin typeface="Arial-SGK-TV" pitchFamily="2" charset="0"/>
                <a:cs typeface="Arial-SGK-TV" pitchFamily="2" charset="0"/>
              </a:rPr>
              <a:t> g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ô</a:t>
            </a:r>
            <a:endParaRPr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219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25" y="554182"/>
            <a:ext cx="7146925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864913-C4D1-4B50-834F-447A65DB1352}"/>
              </a:ext>
            </a:extLst>
          </p:cNvPr>
          <p:cNvSpPr txBox="1"/>
          <p:nvPr/>
        </p:nvSpPr>
        <p:spPr>
          <a:xfrm>
            <a:off x="3505200" y="4775216"/>
            <a:ext cx="654346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7BC4B4E-7D0D-4B3F-ABAA-F176E6F44274}"/>
              </a:ext>
            </a:extLst>
          </p:cNvPr>
          <p:cNvSpPr txBox="1"/>
          <p:nvPr/>
        </p:nvSpPr>
        <p:spPr>
          <a:xfrm>
            <a:off x="4583988" y="4821382"/>
            <a:ext cx="62562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/>
          <p:nvPr/>
        </p:nvSpPr>
        <p:spPr>
          <a:xfrm>
            <a:off x="3657600" y="5181600"/>
            <a:ext cx="2276585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Arial-SGK-TV" pitchFamily="2" charset="0"/>
                <a:cs typeface="Arial-SGK-TV" pitchFamily="2" charset="0"/>
              </a:rPr>
              <a:t>đồ</a:t>
            </a:r>
            <a:r>
              <a:rPr sz="6000" b="1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gỗ</a:t>
            </a:r>
            <a:endParaRPr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4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85825"/>
            <a:ext cx="7543800" cy="4219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093F70-F7AA-4A7E-9284-12DD5AE6798E}"/>
              </a:ext>
            </a:extLst>
          </p:cNvPr>
          <p:cNvSpPr txBox="1"/>
          <p:nvPr/>
        </p:nvSpPr>
        <p:spPr>
          <a:xfrm>
            <a:off x="4802819" y="5181599"/>
            <a:ext cx="654346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4"/>
          <p:cNvSpPr txBox="1"/>
          <p:nvPr/>
        </p:nvSpPr>
        <p:spPr>
          <a:xfrm>
            <a:off x="3429000" y="5257800"/>
            <a:ext cx="2433680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>
                <a:latin typeface="Arial-SGK-TV" pitchFamily="2" charset="0"/>
                <a:cs typeface="Arial-SGK-TV" pitchFamily="2" charset="0"/>
              </a:rPr>
              <a:t>gi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á</a:t>
            </a:r>
            <a:r>
              <a:rPr sz="6000" b="1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đỗ</a:t>
            </a:r>
            <a:endParaRPr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26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66800"/>
            <a:ext cx="77724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685A83C-BFDA-4207-A563-29D0C0A884C1}"/>
              </a:ext>
            </a:extLst>
          </p:cNvPr>
          <p:cNvSpPr txBox="1"/>
          <p:nvPr/>
        </p:nvSpPr>
        <p:spPr>
          <a:xfrm>
            <a:off x="3456709" y="5257800"/>
            <a:ext cx="867545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/>
          <p:nvPr/>
        </p:nvSpPr>
        <p:spPr>
          <a:xfrm>
            <a:off x="3429000" y="4876800"/>
            <a:ext cx="2387192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Arial-SGK-TV" pitchFamily="2" charset="0"/>
                <a:cs typeface="Arial-SGK-TV" pitchFamily="2" charset="0"/>
              </a:rPr>
              <a:t>cụ</a:t>
            </a:r>
            <a:r>
              <a:rPr sz="6000" b="1">
                <a:latin typeface="Arial-SGK-TV" pitchFamily="2" charset="0"/>
                <a:cs typeface="Arial-SGK-TV" pitchFamily="2" charset="0"/>
              </a:rPr>
              <a:t> gi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à</a:t>
            </a:r>
            <a:endParaRPr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90600"/>
            <a:ext cx="7456488" cy="396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0915D0-5F52-4FE4-A512-BE9FC71CC3ED}"/>
              </a:ext>
            </a:extLst>
          </p:cNvPr>
          <p:cNvSpPr txBox="1"/>
          <p:nvPr/>
        </p:nvSpPr>
        <p:spPr>
          <a:xfrm>
            <a:off x="4542655" y="4876799"/>
            <a:ext cx="867545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0" y="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304800" y="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331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90600"/>
            <a:ext cx="2514600" cy="194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990600"/>
            <a:ext cx="2590800" cy="1919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733800"/>
            <a:ext cx="24384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3733800"/>
            <a:ext cx="2667000" cy="177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0" name="TextBox 21"/>
          <p:cNvSpPr txBox="1"/>
          <p:nvPr/>
        </p:nvSpPr>
        <p:spPr>
          <a:xfrm>
            <a:off x="1447800" y="2895600"/>
            <a:ext cx="196056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latin typeface=".VnAvant" panose="020B7200000000000000" pitchFamily="34" charset="0"/>
              </a:rPr>
              <a:t> gµ g« </a:t>
            </a:r>
            <a:endParaRPr sz="4000" dirty="0">
              <a:latin typeface=".VnAvant" panose="020B7200000000000000" pitchFamily="34" charset="0"/>
            </a:endParaRPr>
          </a:p>
        </p:txBody>
      </p:sp>
      <p:sp>
        <p:nvSpPr>
          <p:cNvPr id="13321" name="Rectangle 22"/>
          <p:cNvSpPr/>
          <p:nvPr/>
        </p:nvSpPr>
        <p:spPr>
          <a:xfrm>
            <a:off x="5638800" y="2971800"/>
            <a:ext cx="18288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latin typeface=".VnAvant" panose="020B7200000000000000" pitchFamily="34" charset="0"/>
              </a:rPr>
              <a:t>®å gç </a:t>
            </a:r>
            <a:endParaRPr sz="4000" dirty="0">
              <a:latin typeface=".VnAvant" panose="020B7200000000000000" pitchFamily="34" charset="0"/>
            </a:endParaRPr>
          </a:p>
        </p:txBody>
      </p:sp>
      <p:sp>
        <p:nvSpPr>
          <p:cNvPr id="13322" name="Rectangle 23"/>
          <p:cNvSpPr/>
          <p:nvPr/>
        </p:nvSpPr>
        <p:spPr>
          <a:xfrm>
            <a:off x="1371600" y="5562600"/>
            <a:ext cx="1939925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latin typeface=".VnAvant" panose="020B7200000000000000" pitchFamily="34" charset="0"/>
              </a:rPr>
              <a:t>gi¸ ®ç </a:t>
            </a:r>
            <a:endParaRPr sz="4000" dirty="0">
              <a:latin typeface=".VnAvant" panose="020B7200000000000000" pitchFamily="34" charset="0"/>
            </a:endParaRPr>
          </a:p>
        </p:txBody>
      </p:sp>
      <p:sp>
        <p:nvSpPr>
          <p:cNvPr id="13323" name="Rectangle 24"/>
          <p:cNvSpPr/>
          <p:nvPr/>
        </p:nvSpPr>
        <p:spPr>
          <a:xfrm>
            <a:off x="5410200" y="5638800"/>
            <a:ext cx="176530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latin typeface=".VnAvant" panose="020B7200000000000000" pitchFamily="34" charset="0"/>
              </a:rPr>
              <a:t>cô giµ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t c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TextBox 6"/>
          <p:cNvSpPr txBox="1"/>
          <p:nvPr/>
        </p:nvSpPr>
        <p:spPr>
          <a:xfrm>
            <a:off x="838200" y="1371600"/>
            <a:ext cx="8001000" cy="22463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        </a:t>
            </a:r>
            <a:r>
              <a:rPr lang="vi-VN" altLang="en-US" sz="54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vi-VN" altLang="en-US" sz="54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altLang="en-US" sz="54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17 (Tiết 1)</a:t>
            </a:r>
            <a:endParaRPr lang="vi-VN" altLang="en-US" sz="54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  <a:p>
            <a:pPr eaLnBrk="1" hangingPunct="1"/>
            <a:r>
              <a:rPr lang="vi-VN" altLang="en-US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altLang="en-US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  g    Gi  gi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30480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457200" y="3048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340" name="TextBox 5"/>
          <p:cNvSpPr txBox="1"/>
          <p:nvPr/>
        </p:nvSpPr>
        <p:spPr>
          <a:xfrm>
            <a:off x="2474913" y="292100"/>
            <a:ext cx="6000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990600"/>
            <a:ext cx="1371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00" y="990600"/>
            <a:ext cx="1295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1600" y="1524000"/>
            <a:ext cx="26670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1524000"/>
            <a:ext cx="23622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800" y="990600"/>
            <a:ext cx="1219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0" y="990600"/>
            <a:ext cx="11430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5410200"/>
            <a:ext cx="8153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gµ g«   ®å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®ç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</a:p>
        </p:txBody>
      </p:sp>
      <p:sp>
        <p:nvSpPr>
          <p:cNvPr id="14348" name="TextBox 15"/>
          <p:cNvSpPr txBox="1"/>
          <p:nvPr/>
        </p:nvSpPr>
        <p:spPr>
          <a:xfrm>
            <a:off x="6934200" y="304800"/>
            <a:ext cx="64611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600" y="2209800"/>
            <a:ext cx="8001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giç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43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657600"/>
            <a:ext cx="1752600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1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683000"/>
            <a:ext cx="2057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694113"/>
            <a:ext cx="18288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3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3683000"/>
            <a:ext cx="2286000" cy="1524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/>
          <p:nvPr/>
        </p:nvSpPr>
        <p:spPr>
          <a:xfrm>
            <a:off x="914400" y="17526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5363" name="Rectangle 5"/>
          <p:cNvSpPr/>
          <p:nvPr/>
        </p:nvSpPr>
        <p:spPr>
          <a:xfrm>
            <a:off x="7086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15364" name="Rectangle 6"/>
          <p:cNvSpPr/>
          <p:nvPr/>
        </p:nvSpPr>
        <p:spPr>
          <a:xfrm rot="-3389626">
            <a:off x="6438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endParaRPr sz="2400" dirty="0">
              <a:latin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ViÕt b¶ng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4F863B-B216-49A3-9598-2AEB1EC29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7391399" cy="57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6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4" y="1490472"/>
            <a:ext cx="1245311" cy="363474"/>
          </a:xfrm>
          <a:prstGeom prst="rect">
            <a:avLst/>
          </a:prstGeom>
        </p:spPr>
      </p:pic>
      <p:pic>
        <p:nvPicPr>
          <p:cNvPr id="7" name="Chữ 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52580"/>
          <a:stretch/>
        </p:blipFill>
        <p:spPr>
          <a:xfrm>
            <a:off x="3200400" y="838200"/>
            <a:ext cx="2743200" cy="4909731"/>
          </a:xfrm>
          <a:prstGeom prst="rect">
            <a:avLst/>
          </a:prstGeom>
        </p:spPr>
      </p:pic>
      <p:cxnSp>
        <p:nvCxnSpPr>
          <p:cNvPr id="8" name="Straight Connector 14"/>
          <p:cNvCxnSpPr/>
          <p:nvPr/>
        </p:nvCxnSpPr>
        <p:spPr>
          <a:xfrm flipH="1">
            <a:off x="3429000" y="3657600"/>
            <a:ext cx="2362200" cy="0"/>
          </a:xfrm>
          <a:prstGeom prst="straightConnector1">
            <a:avLst/>
          </a:prstGeom>
          <a:noFill/>
          <a:ln w="57150">
            <a:solidFill>
              <a:srgbClr val="0070C0"/>
            </a:solidFill>
            <a:prstDash val="solid"/>
          </a:ln>
        </p:spPr>
      </p:cxnSp>
    </p:spTree>
    <p:extLst>
      <p:ext uri="{BB962C8B-B14F-4D97-AF65-F5344CB8AC3E}">
        <p14:creationId xmlns:p14="http://schemas.microsoft.com/office/powerpoint/2010/main" val="388237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.mp4chu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457200"/>
            <a:ext cx="3962400" cy="6018043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edia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2" end="32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219200"/>
            <a:ext cx="7772400" cy="437197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A DO - BAI 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066800"/>
            <a:ext cx="8001000" cy="4500563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4F863B-B216-49A3-9598-2AEB1EC29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7391399" cy="57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30480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457200" y="3048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340" name="TextBox 5"/>
          <p:cNvSpPr txBox="1"/>
          <p:nvPr/>
        </p:nvSpPr>
        <p:spPr>
          <a:xfrm>
            <a:off x="2474913" y="292100"/>
            <a:ext cx="6000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990600"/>
            <a:ext cx="1371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00" y="990600"/>
            <a:ext cx="1295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1600" y="1524000"/>
            <a:ext cx="26670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1524000"/>
            <a:ext cx="23622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800" y="990600"/>
            <a:ext cx="1219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0" y="990600"/>
            <a:ext cx="11430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5410200"/>
            <a:ext cx="8153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gµ g«   ®å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®ç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</a:p>
        </p:txBody>
      </p:sp>
      <p:sp>
        <p:nvSpPr>
          <p:cNvPr id="14348" name="TextBox 15"/>
          <p:cNvSpPr txBox="1"/>
          <p:nvPr/>
        </p:nvSpPr>
        <p:spPr>
          <a:xfrm>
            <a:off x="6934200" y="304800"/>
            <a:ext cx="64611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600" y="2209800"/>
            <a:ext cx="8001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giç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43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657600"/>
            <a:ext cx="1752600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1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683000"/>
            <a:ext cx="2057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694113"/>
            <a:ext cx="18288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3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3683000"/>
            <a:ext cx="2286000" cy="1524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4113936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xmlns="" id="{A1721143-9187-4038-91B5-8538C6FAFBB3}"/>
              </a:ext>
            </a:extLst>
          </p:cNvPr>
          <p:cNvSpPr/>
          <p:nvPr/>
        </p:nvSpPr>
        <p:spPr bwMode="auto">
          <a:xfrm>
            <a:off x="1453286" y="958703"/>
            <a:ext cx="6876534" cy="4548474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3"/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425"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xmlns="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6970196" y="235795"/>
            <a:ext cx="2041875" cy="19153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xmlns="" id="{A094065D-4566-4C17-AF1E-B8619C51D48A}"/>
              </a:ext>
            </a:extLst>
          </p:cNvPr>
          <p:cNvSpPr txBox="1"/>
          <p:nvPr/>
        </p:nvSpPr>
        <p:spPr>
          <a:xfrm>
            <a:off x="3306171" y="1309266"/>
            <a:ext cx="3167855" cy="12030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18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  <a:sym typeface="+mn-lt"/>
              </a:rPr>
              <a:t>Dặn dò</a:t>
            </a:r>
            <a:endParaRPr lang="zh-CN" altLang="en-US" sz="7218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xmlns="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97858" y="998937"/>
            <a:ext cx="2165425" cy="11521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A339DB3-1BDB-45EB-973B-44A25F1C5B19}"/>
              </a:ext>
            </a:extLst>
          </p:cNvPr>
          <p:cNvGrpSpPr/>
          <p:nvPr/>
        </p:nvGrpSpPr>
        <p:grpSpPr>
          <a:xfrm>
            <a:off x="-247923" y="5708879"/>
            <a:ext cx="18657284" cy="297315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xmlns="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xmlns="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515" y="1575023"/>
            <a:ext cx="2089983" cy="3804008"/>
          </a:xfrm>
          <a:prstGeom prst="rect">
            <a:avLst/>
          </a:prstGeom>
        </p:spPr>
      </p:pic>
      <p:sp>
        <p:nvSpPr>
          <p:cNvPr id="10" name="11">
            <a:extLst>
              <a:ext uri="{FF2B5EF4-FFF2-40B4-BE49-F238E27FC236}">
                <a16:creationId xmlns:a16="http://schemas.microsoft.com/office/drawing/2014/main" xmlns="" id="{A094065D-4566-4C17-AF1E-B8619C51D48A}"/>
              </a:ext>
            </a:extLst>
          </p:cNvPr>
          <p:cNvSpPr txBox="1"/>
          <p:nvPr/>
        </p:nvSpPr>
        <p:spPr>
          <a:xfrm>
            <a:off x="1763655" y="2643505"/>
            <a:ext cx="5184129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60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  <a:sym typeface="+mn-lt"/>
              </a:rPr>
              <a:t>- Đọc lại bài.</a:t>
            </a:r>
          </a:p>
          <a:p>
            <a:r>
              <a:rPr lang="en-US" altLang="zh-CN" sz="4060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  <a:sym typeface="+mn-lt"/>
              </a:rPr>
              <a:t>- Tìm 1 số tiếng, từ có chứa âm </a:t>
            </a:r>
            <a:r>
              <a:rPr lang="en-US" altLang="zh-CN" sz="4060" dirty="0" smtClean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  <a:sym typeface="+mn-lt"/>
              </a:rPr>
              <a:t>g, gi.</a:t>
            </a:r>
            <a:endParaRPr lang="en-US" altLang="zh-CN" sz="4060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  <a:sym typeface="+mn-lt"/>
            </a:endParaRPr>
          </a:p>
          <a:p>
            <a:r>
              <a:rPr lang="en-US" altLang="zh-CN" sz="4060" dirty="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  <a:sym typeface="+mn-lt"/>
              </a:rPr>
              <a:t>- Chuẩn bị bài sau.</a:t>
            </a:r>
          </a:p>
          <a:p>
            <a:pPr marL="859422" indent="-859422">
              <a:buFontTx/>
              <a:buChar char="-"/>
            </a:pPr>
            <a:endParaRPr lang="zh-CN" altLang="en-US" sz="4060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361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1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t c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TextBox 4"/>
          <p:cNvSpPr txBox="1"/>
          <p:nvPr/>
        </p:nvSpPr>
        <p:spPr>
          <a:xfrm>
            <a:off x="1981200" y="2254250"/>
            <a:ext cx="80010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vi-VN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ở</a:t>
            </a:r>
            <a:r>
              <a:rPr lang="vi-VN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altLang="en-US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độ</a:t>
            </a:r>
            <a:r>
              <a:rPr lang="vi-VN" altLang="en-US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altLang="en-US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92" y="5428774"/>
            <a:ext cx="3909536" cy="555307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582" y="2286477"/>
            <a:ext cx="6247578" cy="3545205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90703" y="917448"/>
            <a:ext cx="3115628" cy="1760696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1000" y="3606354"/>
            <a:ext cx="3130867" cy="2214087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8070" y="1479233"/>
            <a:ext cx="5390674" cy="1045845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9210" y="-748189"/>
            <a:ext cx="609600" cy="609600"/>
          </a:xfrm>
          <a:prstGeom prst="rect">
            <a:avLst/>
          </a:prstGeom>
        </p:spPr>
      </p:pic>
      <p:sp>
        <p:nvSpPr>
          <p:cNvPr id="10" name="文本框 10248"/>
          <p:cNvSpPr txBox="1"/>
          <p:nvPr/>
        </p:nvSpPr>
        <p:spPr>
          <a:xfrm>
            <a:off x="3040640" y="2763853"/>
            <a:ext cx="5465618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685819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CẢM ƠN QUÝ THẦY CÔ</a:t>
            </a:r>
          </a:p>
          <a:p>
            <a:pPr algn="ctr" defTabSz="685819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307844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311115" y="969696"/>
            <a:ext cx="6210722" cy="401836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5" name="Google Shape;85;p13"/>
          <p:cNvSpPr txBox="1"/>
          <p:nvPr/>
        </p:nvSpPr>
        <p:spPr>
          <a:xfrm>
            <a:off x="3161999" y="5219773"/>
            <a:ext cx="6382621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050" b="1" kern="0" dirty="0">
                <a:solidFill>
                  <a:srgbClr val="FF0000"/>
                </a:solidFill>
                <a:latin typeface="Arial-SGK-TV" pitchFamily="2" charset="0"/>
                <a:ea typeface="Tahoma" panose="020B0604030504040204"/>
                <a:cs typeface="Arial-SGK-TV" pitchFamily="2" charset="0"/>
                <a:sym typeface="Tahoma" panose="020B0604030504040204"/>
              </a:rPr>
              <a:t>CỨU LẤY CÁ VOI</a:t>
            </a:r>
            <a:endParaRPr sz="1050" kern="0" dirty="0">
              <a:solidFill>
                <a:srgbClr val="FF0000"/>
              </a:solidFill>
              <a:latin typeface="Arial-SGK-TV" pitchFamily="2" charset="0"/>
              <a:cs typeface="Arial-SGK-TV" pitchFamily="2" charset="0"/>
              <a:sym typeface="Arial" panose="020B0604020202020204"/>
            </a:endParaRPr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861051" y="-502731"/>
            <a:ext cx="365522" cy="365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4"/>
          <p:cNvPicPr preferRelativeResize="0"/>
          <p:nvPr/>
        </p:nvPicPr>
        <p:blipFill rotWithShape="1">
          <a:blip r:embed="rId3"/>
          <a:srcRect l="11232"/>
          <a:stretch>
            <a:fillRect/>
          </a:stretch>
        </p:blipFill>
        <p:spPr>
          <a:xfrm>
            <a:off x="176211" y="3456453"/>
            <a:ext cx="3869525" cy="245205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3" name="Google Shape;93;p1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76211" y="949494"/>
            <a:ext cx="3866512" cy="241657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4" name="Google Shape;94;p14"/>
          <p:cNvPicPr preferRelativeResize="0"/>
          <p:nvPr/>
        </p:nvPicPr>
        <p:blipFill rotWithShape="1">
          <a:blip r:embed="rId5"/>
          <a:srcRect l="18583" t="57967" r="35431"/>
          <a:stretch>
            <a:fillRect/>
          </a:stretch>
        </p:blipFill>
        <p:spPr>
          <a:xfrm>
            <a:off x="4277442" y="1080990"/>
            <a:ext cx="3866512" cy="234801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5" name="Google Shape;95;p14"/>
          <p:cNvSpPr txBox="1"/>
          <p:nvPr/>
        </p:nvSpPr>
        <p:spPr>
          <a:xfrm>
            <a:off x="151724" y="949494"/>
            <a:ext cx="3866512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>
                <a:solidFill>
                  <a:srgbClr val="FFFFFF"/>
                </a:solidFill>
                <a:highlight>
                  <a:srgbClr val="000000"/>
                </a:highlight>
                <a:latin typeface="Arial-SGK-TV" pitchFamily="2" charset="0"/>
                <a:ea typeface="Tahoma" panose="020B0604030504040204" pitchFamily="34" charset="0"/>
                <a:cs typeface="Arial-SGK-TV" pitchFamily="2" charset="0"/>
                <a:sym typeface="Tahoma" panose="020B0604030504040204"/>
              </a:rPr>
              <a:t>ĐÊM QUA, MỘT CƠN BÃO LỚN ĐÃ XẢY RA NƠI VÙNG BIỂN CỦA CHÚ CÁ VOI </a:t>
            </a:r>
            <a:endParaRPr sz="1399" kern="0">
              <a:solidFill>
                <a:srgbClr val="000000"/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4277442" y="1080990"/>
            <a:ext cx="3866512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 dirty="0">
                <a:solidFill>
                  <a:srgbClr val="FFFFFF"/>
                </a:solidFill>
                <a:highlight>
                  <a:srgbClr val="000000"/>
                </a:highlight>
                <a:latin typeface="Arial-SGK-TV" pitchFamily="2" charset="0"/>
                <a:ea typeface="Tahoma" panose="020B0604030504040204" pitchFamily="34" charset="0"/>
                <a:cs typeface="Arial-SGK-TV" pitchFamily="2" charset="0"/>
                <a:sym typeface="Tahoma" panose="020B0604030504040204"/>
              </a:rPr>
              <a:t>CƠN BÃO ĐÃ CUỐN CHÚ CÁ VOI ĐI XA VÀ SÁNG DẬY CHÚ BỊ MẮC CẠN TRÊN BÃI BIỂN</a:t>
            </a:r>
            <a:endParaRPr sz="1399" kern="0" dirty="0">
              <a:solidFill>
                <a:srgbClr val="000000"/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151822" y="3456453"/>
            <a:ext cx="3890900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>
                <a:solidFill>
                  <a:srgbClr val="FFFFFF"/>
                </a:solidFill>
                <a:highlight>
                  <a:srgbClr val="000000"/>
                </a:highlight>
                <a:latin typeface="Arial-SGK-TV" pitchFamily="2" charset="0"/>
                <a:ea typeface="Tahoma" panose="020B0604030504040204"/>
                <a:cs typeface="Arial-SGK-TV" pitchFamily="2" charset="0"/>
                <a:sym typeface="Tahoma" panose="020B0604030504040204"/>
              </a:rPr>
              <a:t>MỘT ĐÁM MÂY MƯA HỨA SẼ GIÚP CHÚ NẾU CÓ NGƯỜI GIẢI ĐƯỢC CÂU ĐỐ CỦA MÂY MƯA</a:t>
            </a:r>
            <a:endParaRPr sz="1399" kern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98" name="Google Shape;98;p14"/>
          <p:cNvSpPr/>
          <p:nvPr/>
        </p:nvSpPr>
        <p:spPr>
          <a:xfrm rot="-685488">
            <a:off x="4579856" y="3923805"/>
            <a:ext cx="3055717" cy="1566080"/>
          </a:xfrm>
          <a:prstGeom prst="rect">
            <a:avLst/>
          </a:prstGeom>
          <a:solidFill>
            <a:srgbClr val="31859B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 dirty="0">
                <a:solidFill>
                  <a:srgbClr val="FFFFFF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  <a:sym typeface="Tahoma" panose="020B0604030504040204"/>
              </a:rPr>
              <a:t>CÁC EM TRẢ LỜI THẬT ĐÚNG ĐỂ GIÚP CHÚ CÁ VOI TỘI NGHIỆP VỀ NHÀ NHÉ !</a:t>
            </a:r>
            <a:endParaRPr sz="1399" kern="0" dirty="0">
              <a:solidFill>
                <a:srgbClr val="000000"/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99" name="Google Shape;99;p14"/>
          <p:cNvSpPr/>
          <p:nvPr/>
        </p:nvSpPr>
        <p:spPr>
          <a:xfrm>
            <a:off x="7784792" y="4347683"/>
            <a:ext cx="718325" cy="718325"/>
          </a:xfrm>
          <a:prstGeom prst="heart">
            <a:avLst/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0" name="Google Shape;100;p14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5742193" y="-430061"/>
            <a:ext cx="365522" cy="36552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/>
          <p:nvPr/>
        </p:nvSpPr>
        <p:spPr>
          <a:xfrm>
            <a:off x="4112197" y="3398744"/>
            <a:ext cx="1695753" cy="300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kern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Subtitle : turn on CC</a:t>
            </a:r>
            <a:endParaRPr sz="1399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16"/>
          <p:cNvGrpSpPr/>
          <p:nvPr/>
        </p:nvGrpSpPr>
        <p:grpSpPr>
          <a:xfrm>
            <a:off x="0" y="888005"/>
            <a:ext cx="5235394" cy="1865538"/>
            <a:chOff x="0" y="41007"/>
            <a:chExt cx="6980525" cy="2487384"/>
          </a:xfrm>
        </p:grpSpPr>
        <p:pic>
          <p:nvPicPr>
            <p:cNvPr id="114" name="Google Shape;114;p16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16"/>
            <p:cNvSpPr txBox="1"/>
            <p:nvPr/>
          </p:nvSpPr>
          <p:spPr>
            <a:xfrm>
              <a:off x="472048" y="377047"/>
              <a:ext cx="6184654" cy="1928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6600">
                  <a:solidFill>
                    <a:srgbClr val="0033CC"/>
                  </a:solidFill>
                  <a:latin typeface="Arial-SGK-TV" pitchFamily="2" charset="0"/>
                  <a:cs typeface="Arial-SGK-TV" pitchFamily="2" charset="0"/>
                </a:rPr>
                <a:t>cá mè</a:t>
              </a:r>
              <a:endParaRPr b="1" kern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pic>
        <p:nvPicPr>
          <p:cNvPr id="116" name="Google Shape;116;p16" descr="A picture containing leaf, fern&#10;&#10;Description automatically generated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6412058" y="2603561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 descr="A picture containing leaf, fern&#10;&#10;Description automatically generated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173835" y="2429287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 descr="A picture containing animal, invertebrate, arthropod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rot="728411">
            <a:off x="8523875" y="4354493"/>
            <a:ext cx="399054" cy="18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203840" y="3764990"/>
            <a:ext cx="562650" cy="390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2852039" y="4244081"/>
            <a:ext cx="2392464" cy="164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 descr="A picture containing outdoor&#10;&#10;Description automatically generated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359971" y="2044475"/>
            <a:ext cx="2525906" cy="3580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" name="Google Shape;122;p16"/>
          <p:cNvGrpSpPr/>
          <p:nvPr/>
        </p:nvGrpSpPr>
        <p:grpSpPr>
          <a:xfrm>
            <a:off x="5334002" y="896070"/>
            <a:ext cx="3753710" cy="2258306"/>
            <a:chOff x="7367240" y="-61157"/>
            <a:chExt cx="5008074" cy="3210791"/>
          </a:xfrm>
        </p:grpSpPr>
        <p:pic>
          <p:nvPicPr>
            <p:cNvPr id="123" name="Google Shape;123;p16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" name="Google Shape;124;p16"/>
            <p:cNvSpPr txBox="1"/>
            <p:nvPr/>
          </p:nvSpPr>
          <p:spPr>
            <a:xfrm>
              <a:off x="8138440" y="417526"/>
              <a:ext cx="3750825" cy="1706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7200">
                  <a:solidFill>
                    <a:srgbClr val="0033CC"/>
                  </a:solidFill>
                  <a:latin typeface="Arial-SGK-TV" pitchFamily="2" charset="0"/>
                  <a:cs typeface="Arial-SGK-TV" pitchFamily="2" charset="0"/>
                </a:rPr>
                <a:t>nơ đỏ</a:t>
              </a:r>
              <a:endParaRPr b="1" kern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pic>
        <p:nvPicPr>
          <p:cNvPr id="125" name="Google Shape;125;p16" descr="A close up of a logo&#10;&#10;Description automatically generated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5007273" y="4155643"/>
            <a:ext cx="7757210" cy="211412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/>
          <p:nvPr/>
        </p:nvSpPr>
        <p:spPr>
          <a:xfrm>
            <a:off x="164941" y="5475550"/>
            <a:ext cx="2092124" cy="41586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CƠN MƯA SỐ 1 …</a:t>
            </a:r>
            <a:endParaRPr sz="1399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7" descr="A close up of a logo&#10;&#10;Description automatically generated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660033" y="4155643"/>
            <a:ext cx="7757210" cy="2114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" name="Google Shape;132;p17"/>
          <p:cNvGrpSpPr/>
          <p:nvPr/>
        </p:nvGrpSpPr>
        <p:grpSpPr>
          <a:xfrm>
            <a:off x="0" y="888005"/>
            <a:ext cx="5235394" cy="1865538"/>
            <a:chOff x="0" y="41007"/>
            <a:chExt cx="6980525" cy="2487384"/>
          </a:xfrm>
        </p:grpSpPr>
        <p:pic>
          <p:nvPicPr>
            <p:cNvPr id="133" name="Google Shape;133;p17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Google Shape;134;p17"/>
            <p:cNvSpPr txBox="1"/>
            <p:nvPr/>
          </p:nvSpPr>
          <p:spPr>
            <a:xfrm>
              <a:off x="324203" y="222919"/>
              <a:ext cx="6184654" cy="20928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lá me, </a:t>
              </a:r>
              <a:r>
                <a:rPr lang="en-US" sz="6000" b="1">
                  <a:solidFill>
                    <a:prstClr val="black"/>
                  </a:solidFill>
                  <a:latin typeface="Arial-SGK-TV" pitchFamily="2" charset="0"/>
                  <a:cs typeface="Arial-SGK-TV" pitchFamily="2" charset="0"/>
                </a:rPr>
                <a:t>ca nô</a:t>
              </a:r>
              <a:endParaRPr lang="en-US" sz="6000"/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 </a:t>
              </a:r>
              <a:endParaRPr sz="8000" b="1" kern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pic>
        <p:nvPicPr>
          <p:cNvPr id="135" name="Google Shape;135;p17" descr="A picture containing leaf, fern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flipH="1">
            <a:off x="6412058" y="2603561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 descr="A picture containing leaf, fern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173835" y="2429287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 descr="A picture containing animal, invertebrate, arthropod&#10;&#10;Description automatically generated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rot="728411">
            <a:off x="8523875" y="4354493"/>
            <a:ext cx="399054" cy="18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203840" y="3764990"/>
            <a:ext cx="562650" cy="390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2852039" y="4244081"/>
            <a:ext cx="2392464" cy="164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 descr="A picture containing outdoor&#10;&#10;Description automatically generated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6359971" y="2044475"/>
            <a:ext cx="2525906" cy="3580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17"/>
          <p:cNvGrpSpPr/>
          <p:nvPr/>
        </p:nvGrpSpPr>
        <p:grpSpPr>
          <a:xfrm>
            <a:off x="5136940" y="743670"/>
            <a:ext cx="3950772" cy="2532929"/>
            <a:chOff x="7367240" y="-61157"/>
            <a:chExt cx="5008074" cy="3210791"/>
          </a:xfrm>
        </p:grpSpPr>
        <p:pic>
          <p:nvPicPr>
            <p:cNvPr id="142" name="Google Shape;142;p17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17"/>
            <p:cNvSpPr txBox="1"/>
            <p:nvPr/>
          </p:nvSpPr>
          <p:spPr>
            <a:xfrm>
              <a:off x="8162684" y="503857"/>
              <a:ext cx="3750824" cy="16776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b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lọ mọ</a:t>
              </a:r>
              <a:endParaRPr b="1" kern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sp>
        <p:nvSpPr>
          <p:cNvPr id="144" name="Google Shape;144;p17"/>
          <p:cNvSpPr/>
          <p:nvPr/>
        </p:nvSpPr>
        <p:spPr>
          <a:xfrm>
            <a:off x="164941" y="5475550"/>
            <a:ext cx="2092124" cy="41586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CƠN MƯA SỐ 2 …</a:t>
            </a:r>
            <a:endParaRPr sz="1399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8" descr="A close up of a logo&#10;&#10;Description automatically generated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422289" y="4155643"/>
            <a:ext cx="7757210" cy="2114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18"/>
          <p:cNvGrpSpPr/>
          <p:nvPr/>
        </p:nvGrpSpPr>
        <p:grpSpPr>
          <a:xfrm>
            <a:off x="-239803" y="888005"/>
            <a:ext cx="5715000" cy="1865538"/>
            <a:chOff x="-319737" y="41007"/>
            <a:chExt cx="7620000" cy="2487384"/>
          </a:xfrm>
        </p:grpSpPr>
        <p:pic>
          <p:nvPicPr>
            <p:cNvPr id="151" name="Google Shape;151;p18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18"/>
            <p:cNvSpPr txBox="1"/>
            <p:nvPr/>
          </p:nvSpPr>
          <p:spPr>
            <a:xfrm>
              <a:off x="-319737" y="594816"/>
              <a:ext cx="7620000" cy="1477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36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Bố mẹ cho Hà đi ca nô.</a:t>
              </a:r>
              <a:endParaRPr sz="3600" b="1" kern="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pic>
        <p:nvPicPr>
          <p:cNvPr id="153" name="Google Shape;153;p18" descr="A picture containing leaf, fern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flipH="1">
            <a:off x="6412058" y="2603561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 descr="A picture containing leaf, fern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173835" y="2429287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 descr="A picture containing animal, invertebrate, arthropod&#10;&#10;Description automatically generated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rot="728411">
            <a:off x="8523875" y="4354493"/>
            <a:ext cx="399054" cy="18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203840" y="3764990"/>
            <a:ext cx="562650" cy="390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8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2852039" y="4244081"/>
            <a:ext cx="2392464" cy="164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8" descr="A picture containing outdoor&#10;&#10;Description automatically generated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6359971" y="2044475"/>
            <a:ext cx="2525906" cy="3580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18"/>
          <p:cNvGrpSpPr/>
          <p:nvPr/>
        </p:nvGrpSpPr>
        <p:grpSpPr>
          <a:xfrm>
            <a:off x="4800601" y="896070"/>
            <a:ext cx="4287110" cy="2019471"/>
            <a:chOff x="7367240" y="-61157"/>
            <a:chExt cx="5008074" cy="3210791"/>
          </a:xfrm>
        </p:grpSpPr>
        <p:pic>
          <p:nvPicPr>
            <p:cNvPr id="160" name="Google Shape;160;p18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8"/>
            <p:cNvSpPr txBox="1"/>
            <p:nvPr/>
          </p:nvSpPr>
          <p:spPr>
            <a:xfrm>
              <a:off x="7885793" y="682934"/>
              <a:ext cx="4183686" cy="19084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4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mũ</a:t>
              </a:r>
              <a:r>
                <a:rPr lang="en-US" sz="44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nỉ</a:t>
              </a:r>
              <a:r>
                <a:rPr lang="en-US" sz="44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, </a:t>
              </a:r>
              <a:r>
                <a:rPr lang="en-US" sz="4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lề</a:t>
              </a:r>
              <a:r>
                <a:rPr lang="en-US" sz="44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mề</a:t>
              </a:r>
              <a:endParaRPr sz="4400" b="1" kern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sp>
        <p:nvSpPr>
          <p:cNvPr id="162" name="Google Shape;162;p18"/>
          <p:cNvSpPr/>
          <p:nvPr/>
        </p:nvSpPr>
        <p:spPr>
          <a:xfrm>
            <a:off x="164941" y="5475550"/>
            <a:ext cx="2092124" cy="41586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CƠN MƯA SỐ 3 …</a:t>
            </a:r>
            <a:endParaRPr sz="1399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5152231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giỏ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trứng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614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82600"/>
            <a:ext cx="7977188" cy="4565650"/>
          </a:xfrm>
          <a:prstGeom prst="rect">
            <a:avLst/>
          </a:prstGeom>
          <a:solidFill>
            <a:srgbClr val="00BE00"/>
          </a:solidFill>
          <a:ln w="9525"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1066800" y="2133600"/>
            <a:ext cx="25908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biÕt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3400" y="2133600"/>
            <a:ext cx="6858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76600" y="4876800"/>
            <a:ext cx="2438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24200" y="1066800"/>
            <a:ext cx="3505200" cy="685800"/>
          </a:xfrm>
          <a:prstGeom prst="roundRect">
            <a:avLst/>
          </a:prstGeom>
          <a:solidFill>
            <a:srgbClr val="64C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6113" y="838200"/>
            <a:ext cx="3505200" cy="1066800"/>
          </a:xfrm>
          <a:prstGeom prst="roundRect">
            <a:avLst/>
          </a:prstGeom>
          <a:solidFill>
            <a:srgbClr val="64C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5200" y="5194300"/>
            <a:ext cx="11430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49206" y="5194300"/>
            <a:ext cx="801687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2028</TotalTime>
  <Words>327</Words>
  <Application>Microsoft Office PowerPoint</Application>
  <PresentationFormat>On-screen Show (4:3)</PresentationFormat>
  <Paragraphs>96</Paragraphs>
  <Slides>30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Questrial</vt:lpstr>
      <vt:lpstr>Calibri</vt:lpstr>
      <vt:lpstr>.VnAvant</vt:lpstr>
      <vt:lpstr>Times New Roman</vt:lpstr>
      <vt:lpstr>Arial</vt:lpstr>
      <vt:lpstr>Arial-SGK-TV</vt:lpstr>
      <vt:lpstr>宋体</vt:lpstr>
      <vt:lpstr>Tahoma</vt:lpstr>
      <vt:lpstr>Default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Windows User</cp:lastModifiedBy>
  <cp:revision>136</cp:revision>
  <dcterms:created xsi:type="dcterms:W3CDTF">2002-08-27T21:28:28Z</dcterms:created>
  <dcterms:modified xsi:type="dcterms:W3CDTF">2021-10-10T07:57:47Z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