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wav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9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</p:sldIdLst>
  <p:sldSz cx="9144000" cy="6858000" type="screen4x3"/>
  <p:notesSz cx="6858000" cy="9144000"/>
  <p:custDataLst>
    <p:tags r:id="rId14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1386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gs" Target="tags/tag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0BDB8-5010-4CC9-9816-B1582EA7A599}" type="datetimeFigureOut">
              <a:rPr lang="en-US" smtClean="0"/>
              <a:t>22/03/2021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72EEFA-58A9-49C7-BB02-5C5DC9D206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07752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0BDB8-5010-4CC9-9816-B1582EA7A599}" type="datetimeFigureOut">
              <a:rPr lang="en-US" smtClean="0"/>
              <a:t>22/03/2021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72EEFA-58A9-49C7-BB02-5C5DC9D206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85309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0BDB8-5010-4CC9-9816-B1582EA7A599}" type="datetimeFigureOut">
              <a:rPr lang="en-US" smtClean="0"/>
              <a:t>22/03/2021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72EEFA-58A9-49C7-BB02-5C5DC9D206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814534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"/>
            <a:ext cx="6870700" cy="16002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828800"/>
            <a:ext cx="3771900" cy="3657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0100" y="1828800"/>
            <a:ext cx="3771900" cy="3657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6EF70A-5EB9-422B-B753-18534D6309F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2091480"/>
      </p:ext>
    </p:extLst>
  </p:cSld>
  <p:clrMapOvr>
    <a:masterClrMapping/>
  </p:clrMapOvr>
  <p:transition spd="med">
    <p:split orient="vert"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0BDB8-5010-4CC9-9816-B1582EA7A599}" type="datetimeFigureOut">
              <a:rPr lang="en-US" smtClean="0"/>
              <a:t>22/03/2021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72EEFA-58A9-49C7-BB02-5C5DC9D206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646304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0BDB8-5010-4CC9-9816-B1582EA7A599}" type="datetimeFigureOut">
              <a:rPr lang="en-US" smtClean="0"/>
              <a:t>22/03/2021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72EEFA-58A9-49C7-BB02-5C5DC9D206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47317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0BDB8-5010-4CC9-9816-B1582EA7A599}" type="datetimeFigureOut">
              <a:rPr lang="en-US" smtClean="0"/>
              <a:t>22/03/2021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72EEFA-58A9-49C7-BB02-5C5DC9D206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23700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0BDB8-5010-4CC9-9816-B1582EA7A599}" type="datetimeFigureOut">
              <a:rPr lang="en-US" smtClean="0"/>
              <a:t>22/03/2021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72EEFA-58A9-49C7-BB02-5C5DC9D206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17439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0BDB8-5010-4CC9-9816-B1582EA7A599}" type="datetimeFigureOut">
              <a:rPr lang="en-US" smtClean="0"/>
              <a:t>22/03/2021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72EEFA-58A9-49C7-BB02-5C5DC9D206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31517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0BDB8-5010-4CC9-9816-B1582EA7A599}" type="datetimeFigureOut">
              <a:rPr lang="en-US" smtClean="0"/>
              <a:t>22/03/2021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72EEFA-58A9-49C7-BB02-5C5DC9D206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74513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0BDB8-5010-4CC9-9816-B1582EA7A599}" type="datetimeFigureOut">
              <a:rPr lang="en-US" smtClean="0"/>
              <a:t>22/03/2021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72EEFA-58A9-49C7-BB02-5C5DC9D206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713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0BDB8-5010-4CC9-9816-B1582EA7A599}" type="datetimeFigureOut">
              <a:rPr lang="en-US" smtClean="0"/>
              <a:t>22/03/2021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72EEFA-58A9-49C7-BB02-5C5DC9D206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24582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F0BDB8-5010-4CC9-9816-B1582EA7A599}" type="datetimeFigureOut">
              <a:rPr lang="en-US" smtClean="0"/>
              <a:t>22/03/2021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72EEFA-58A9-49C7-BB02-5C5DC9D206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21314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b="0" i="0" u="none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b="0" i="0" u="none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audio" Target="../media/audio4.wav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slideLayout" Target="../slideLayouts/slideLayout2.xml"/><Relationship Id="rId1" Type="http://schemas.openxmlformats.org/officeDocument/2006/relationships/audio" Target="file:///D:\12-04-58\Toan\Tuan-27\27-3\Beethoven's%20Symphony%20No.%209%20(Scherzo).wma" TargetMode="External"/><Relationship Id="rId5" Type="http://schemas.openxmlformats.org/officeDocument/2006/relationships/image" Target="../media/image3.png"/><Relationship Id="rId4" Type="http://schemas.openxmlformats.org/officeDocument/2006/relationships/image" Target="../media/image2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437866"/>
            <a:ext cx="8153400" cy="6191534"/>
          </a:xfrm>
          <a:prstGeom prst="rect">
            <a:avLst/>
          </a:prstGeom>
        </p:spPr>
      </p:pic>
      <p:sp>
        <p:nvSpPr>
          <p:cNvPr id="3" name="WordArt 3"/>
          <p:cNvSpPr>
            <a:spLocks noChangeArrowheads="1" noChangeShapeType="1" noTextEdit="1"/>
          </p:cNvSpPr>
          <p:nvPr/>
        </p:nvSpPr>
        <p:spPr bwMode="auto">
          <a:xfrm>
            <a:off x="2438400" y="1447800"/>
            <a:ext cx="4953000" cy="1066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i="1" kern="10" dirty="0"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solidFill>
                  <a:srgbClr val="00FFFF"/>
                </a:solidFill>
                <a:effectLst>
                  <a:outerShdw dist="35921" dir="2700000" algn="ctr" rotWithShape="0">
                    <a:srgbClr val="808080">
                      <a:alpha val="79999"/>
                    </a:srgbClr>
                  </a:outerShdw>
                </a:effectLst>
                <a:latin typeface="Verdana"/>
                <a:ea typeface="Verdana"/>
                <a:cs typeface="Verdana"/>
              </a:rPr>
              <a:t>TOÁN </a:t>
            </a:r>
            <a:r>
              <a:rPr lang="en-US" sz="3600" b="1" i="1" kern="10" dirty="0" smtClean="0"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solidFill>
                  <a:srgbClr val="00FFFF"/>
                </a:solidFill>
                <a:effectLst>
                  <a:outerShdw dist="35921" dir="2700000" algn="ctr" rotWithShape="0">
                    <a:srgbClr val="808080">
                      <a:alpha val="79999"/>
                    </a:srgbClr>
                  </a:outerShdw>
                </a:effectLst>
                <a:latin typeface="Verdana"/>
                <a:ea typeface="Verdana"/>
                <a:cs typeface="Verdana"/>
              </a:rPr>
              <a:t>LỚP 5</a:t>
            </a:r>
            <a:endParaRPr lang="en-US" sz="3600" b="1" i="1" kern="10" dirty="0">
              <a:ln w="9525">
                <a:solidFill>
                  <a:schemeClr val="folHlink"/>
                </a:solidFill>
                <a:round/>
                <a:headEnd/>
                <a:tailEnd/>
              </a:ln>
              <a:solidFill>
                <a:srgbClr val="00FFFF"/>
              </a:solidFill>
              <a:effectLst>
                <a:outerShdw dist="35921" dir="2700000" algn="ctr" rotWithShape="0">
                  <a:srgbClr val="808080">
                    <a:alpha val="79999"/>
                  </a:srgbClr>
                </a:outerShdw>
              </a:effectLst>
              <a:latin typeface="Verdana"/>
              <a:ea typeface="Verdana"/>
              <a:cs typeface="Verdana"/>
            </a:endParaRPr>
          </a:p>
        </p:txBody>
      </p:sp>
      <p:sp>
        <p:nvSpPr>
          <p:cNvPr id="6" name="WordArt 4" descr="Divot"/>
          <p:cNvSpPr>
            <a:spLocks noChangeArrowheads="1" noChangeShapeType="1" noTextEdit="1"/>
          </p:cNvSpPr>
          <p:nvPr/>
        </p:nvSpPr>
        <p:spPr bwMode="auto">
          <a:xfrm>
            <a:off x="2286000" y="3048000"/>
            <a:ext cx="6244988" cy="1676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legacyObliqueTopLeft"/>
              <a:lightRig rig="legacyFlat3" dir="t"/>
            </a:scene3d>
            <a:sp3d extrusionH="430200" prstMaterial="legacyMatte">
              <a:extrusionClr>
                <a:srgbClr val="FFFF00"/>
              </a:extrusionClr>
            </a:sp3d>
          </a:bodyPr>
          <a:lstStyle/>
          <a:p>
            <a:pPr algn="ctr"/>
            <a:r>
              <a:rPr lang="en-US" sz="3600" b="1" kern="10" dirty="0" err="1">
                <a:ln w="9525">
                  <a:round/>
                  <a:headEnd/>
                  <a:tailEnd/>
                </a:ln>
                <a:pattFill prst="divot">
                  <a:fgClr>
                    <a:srgbClr val="FFFF00"/>
                  </a:fgClr>
                  <a:bgClr>
                    <a:srgbClr val="FF00FF"/>
                  </a:bgClr>
                </a:pattFill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en-US" sz="3600" b="1" kern="10" dirty="0">
                <a:ln w="9525">
                  <a:round/>
                  <a:headEnd/>
                  <a:tailEnd/>
                </a:ln>
                <a:pattFill prst="divot">
                  <a:fgClr>
                    <a:srgbClr val="FFFF00"/>
                  </a:fgClr>
                  <a:bgClr>
                    <a:srgbClr val="FF00FF"/>
                  </a:bgClr>
                </a:patt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kern="10" dirty="0" err="1">
                <a:ln w="9525">
                  <a:round/>
                  <a:headEnd/>
                  <a:tailEnd/>
                </a:ln>
                <a:pattFill prst="divot">
                  <a:fgClr>
                    <a:srgbClr val="FFFF00"/>
                  </a:fgClr>
                  <a:bgClr>
                    <a:srgbClr val="FF00FF"/>
                  </a:bgClr>
                </a:pattFill>
                <a:latin typeface="Times New Roman" pitchFamily="18" charset="0"/>
                <a:cs typeface="Times New Roman" pitchFamily="18" charset="0"/>
              </a:rPr>
              <a:t>tập</a:t>
            </a:r>
            <a:endParaRPr lang="en-US" sz="3600" b="1" kern="10" dirty="0">
              <a:ln w="9525">
                <a:round/>
                <a:headEnd/>
                <a:tailEnd/>
              </a:ln>
              <a:pattFill prst="divot">
                <a:fgClr>
                  <a:srgbClr val="FFFF00"/>
                </a:fgClr>
                <a:bgClr>
                  <a:srgbClr val="FF00FF"/>
                </a:bgClr>
              </a:patt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842454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Rectangle 3"/>
          <p:cNvSpPr>
            <a:spLocks noChangeArrowheads="1"/>
          </p:cNvSpPr>
          <p:nvPr/>
        </p:nvSpPr>
        <p:spPr bwMode="auto">
          <a:xfrm>
            <a:off x="304800" y="685800"/>
            <a:ext cx="8534400" cy="23083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sz="3600" dirty="0" err="1">
                <a:solidFill>
                  <a:srgbClr val="FF00FF"/>
                </a:solidFill>
                <a:latin typeface="Times New Roman" pitchFamily="18" charset="0"/>
              </a:rPr>
              <a:t>Bài</a:t>
            </a:r>
            <a:r>
              <a:rPr lang="en-US" sz="3600" dirty="0">
                <a:solidFill>
                  <a:srgbClr val="FF00FF"/>
                </a:solidFill>
                <a:latin typeface="Times New Roman" pitchFamily="18" charset="0"/>
              </a:rPr>
              <a:t> 4: </a:t>
            </a:r>
            <a:r>
              <a:rPr lang="en-US" sz="3600" dirty="0" err="1">
                <a:solidFill>
                  <a:schemeClr val="tx2"/>
                </a:solidFill>
                <a:latin typeface="Times New Roman" pitchFamily="18" charset="0"/>
              </a:rPr>
              <a:t>Kăng-gu-ru</a:t>
            </a:r>
            <a:r>
              <a:rPr lang="en-US" sz="3600" dirty="0">
                <a:solidFill>
                  <a:schemeClr val="tx2"/>
                </a:solidFill>
                <a:latin typeface="Times New Roman" pitchFamily="18" charset="0"/>
              </a:rPr>
              <a:t> </a:t>
            </a:r>
            <a:r>
              <a:rPr lang="en-US" sz="3600" dirty="0" err="1">
                <a:solidFill>
                  <a:schemeClr val="tx2"/>
                </a:solidFill>
                <a:latin typeface="Times New Roman" pitchFamily="18" charset="0"/>
              </a:rPr>
              <a:t>có</a:t>
            </a:r>
            <a:r>
              <a:rPr lang="en-US" sz="3600" dirty="0">
                <a:solidFill>
                  <a:schemeClr val="tx2"/>
                </a:solidFill>
                <a:latin typeface="Times New Roman" pitchFamily="18" charset="0"/>
              </a:rPr>
              <a:t> </a:t>
            </a:r>
            <a:r>
              <a:rPr lang="en-US" sz="3600" dirty="0" err="1">
                <a:solidFill>
                  <a:schemeClr val="tx2"/>
                </a:solidFill>
                <a:latin typeface="Times New Roman" pitchFamily="18" charset="0"/>
              </a:rPr>
              <a:t>thể</a:t>
            </a:r>
            <a:r>
              <a:rPr lang="en-US" sz="3600" dirty="0">
                <a:solidFill>
                  <a:schemeClr val="tx2"/>
                </a:solidFill>
                <a:latin typeface="Times New Roman" pitchFamily="18" charset="0"/>
              </a:rPr>
              <a:t> di </a:t>
            </a:r>
            <a:r>
              <a:rPr lang="en-US" sz="3600" dirty="0" err="1">
                <a:solidFill>
                  <a:schemeClr val="tx2"/>
                </a:solidFill>
                <a:latin typeface="Times New Roman" pitchFamily="18" charset="0"/>
              </a:rPr>
              <a:t>chuyển</a:t>
            </a:r>
            <a:r>
              <a:rPr lang="en-US" sz="3600" dirty="0">
                <a:solidFill>
                  <a:schemeClr val="tx2"/>
                </a:solidFill>
                <a:latin typeface="Times New Roman" pitchFamily="18" charset="0"/>
              </a:rPr>
              <a:t> (</a:t>
            </a:r>
            <a:r>
              <a:rPr lang="en-US" sz="3600" dirty="0" err="1">
                <a:solidFill>
                  <a:schemeClr val="tx2"/>
                </a:solidFill>
                <a:latin typeface="Times New Roman" pitchFamily="18" charset="0"/>
              </a:rPr>
              <a:t>vừa</a:t>
            </a:r>
            <a:r>
              <a:rPr lang="en-US" sz="3600" dirty="0">
                <a:solidFill>
                  <a:schemeClr val="tx2"/>
                </a:solidFill>
                <a:latin typeface="Times New Roman" pitchFamily="18" charset="0"/>
              </a:rPr>
              <a:t> </a:t>
            </a:r>
            <a:r>
              <a:rPr lang="en-US" sz="3600" dirty="0" err="1">
                <a:solidFill>
                  <a:schemeClr val="tx2"/>
                </a:solidFill>
                <a:latin typeface="Times New Roman" pitchFamily="18" charset="0"/>
              </a:rPr>
              <a:t>chạy</a:t>
            </a:r>
            <a:r>
              <a:rPr lang="en-US" sz="3600" dirty="0">
                <a:solidFill>
                  <a:schemeClr val="tx2"/>
                </a:solidFill>
                <a:latin typeface="Times New Roman" pitchFamily="18" charset="0"/>
              </a:rPr>
              <a:t> </a:t>
            </a:r>
            <a:r>
              <a:rPr lang="en-US" sz="3600" dirty="0" err="1">
                <a:solidFill>
                  <a:schemeClr val="tx2"/>
                </a:solidFill>
                <a:latin typeface="Times New Roman" pitchFamily="18" charset="0"/>
              </a:rPr>
              <a:t>vừa</a:t>
            </a:r>
            <a:r>
              <a:rPr lang="en-US" sz="3600" dirty="0">
                <a:solidFill>
                  <a:schemeClr val="tx2"/>
                </a:solidFill>
                <a:latin typeface="Times New Roman" pitchFamily="18" charset="0"/>
              </a:rPr>
              <a:t> </a:t>
            </a:r>
            <a:r>
              <a:rPr lang="en-US" sz="3600" dirty="0" err="1">
                <a:solidFill>
                  <a:schemeClr val="tx2"/>
                </a:solidFill>
                <a:latin typeface="Times New Roman" pitchFamily="18" charset="0"/>
              </a:rPr>
              <a:t>nhảy</a:t>
            </a:r>
            <a:r>
              <a:rPr lang="en-US" sz="3600" dirty="0">
                <a:solidFill>
                  <a:schemeClr val="tx2"/>
                </a:solidFill>
                <a:latin typeface="Times New Roman" pitchFamily="18" charset="0"/>
              </a:rPr>
              <a:t>) </a:t>
            </a:r>
            <a:r>
              <a:rPr lang="en-US" sz="3600" dirty="0" err="1">
                <a:solidFill>
                  <a:schemeClr val="tx2"/>
                </a:solidFill>
                <a:latin typeface="Times New Roman" pitchFamily="18" charset="0"/>
              </a:rPr>
              <a:t>với</a:t>
            </a:r>
            <a:r>
              <a:rPr lang="en-US" sz="3600" dirty="0">
                <a:solidFill>
                  <a:schemeClr val="tx2"/>
                </a:solidFill>
                <a:latin typeface="Times New Roman" pitchFamily="18" charset="0"/>
              </a:rPr>
              <a:t> </a:t>
            </a:r>
            <a:r>
              <a:rPr lang="en-US" sz="3600" dirty="0" err="1">
                <a:solidFill>
                  <a:schemeClr val="tx2"/>
                </a:solidFill>
                <a:latin typeface="Times New Roman" pitchFamily="18" charset="0"/>
              </a:rPr>
              <a:t>vận</a:t>
            </a:r>
            <a:r>
              <a:rPr lang="en-US" sz="3600" dirty="0">
                <a:solidFill>
                  <a:schemeClr val="tx2"/>
                </a:solidFill>
                <a:latin typeface="Times New Roman" pitchFamily="18" charset="0"/>
              </a:rPr>
              <a:t> </a:t>
            </a:r>
            <a:r>
              <a:rPr lang="en-US" sz="3600" dirty="0" err="1">
                <a:solidFill>
                  <a:schemeClr val="tx2"/>
                </a:solidFill>
                <a:latin typeface="Times New Roman" pitchFamily="18" charset="0"/>
              </a:rPr>
              <a:t>tốc</a:t>
            </a:r>
            <a:r>
              <a:rPr lang="en-US" sz="3600" dirty="0">
                <a:solidFill>
                  <a:schemeClr val="tx2"/>
                </a:solidFill>
                <a:latin typeface="Times New Roman" pitchFamily="18" charset="0"/>
              </a:rPr>
              <a:t> 14m/</a:t>
            </a:r>
            <a:r>
              <a:rPr lang="en-US" sz="3600" dirty="0" err="1">
                <a:solidFill>
                  <a:schemeClr val="tx2"/>
                </a:solidFill>
                <a:latin typeface="Times New Roman" pitchFamily="18" charset="0"/>
              </a:rPr>
              <a:t>giây</a:t>
            </a:r>
            <a:r>
              <a:rPr lang="en-US" sz="3600" dirty="0">
                <a:solidFill>
                  <a:schemeClr val="tx2"/>
                </a:solidFill>
                <a:latin typeface="Times New Roman" pitchFamily="18" charset="0"/>
              </a:rPr>
              <a:t>. </a:t>
            </a:r>
            <a:r>
              <a:rPr lang="en-US" sz="3600" dirty="0" err="1">
                <a:solidFill>
                  <a:schemeClr val="tx2"/>
                </a:solidFill>
                <a:latin typeface="Times New Roman" pitchFamily="18" charset="0"/>
              </a:rPr>
              <a:t>Tính</a:t>
            </a:r>
            <a:r>
              <a:rPr lang="en-US" sz="3600" dirty="0">
                <a:solidFill>
                  <a:schemeClr val="tx2"/>
                </a:solidFill>
                <a:latin typeface="Times New Roman" pitchFamily="18" charset="0"/>
              </a:rPr>
              <a:t> </a:t>
            </a:r>
            <a:r>
              <a:rPr lang="en-US" sz="3600" dirty="0" err="1">
                <a:solidFill>
                  <a:schemeClr val="tx2"/>
                </a:solidFill>
                <a:latin typeface="Times New Roman" pitchFamily="18" charset="0"/>
              </a:rPr>
              <a:t>quãng</a:t>
            </a:r>
            <a:r>
              <a:rPr lang="en-US" sz="3600" dirty="0">
                <a:solidFill>
                  <a:schemeClr val="tx2"/>
                </a:solidFill>
                <a:latin typeface="Times New Roman" pitchFamily="18" charset="0"/>
              </a:rPr>
              <a:t> </a:t>
            </a:r>
            <a:r>
              <a:rPr lang="en-US" sz="3600" dirty="0" err="1">
                <a:solidFill>
                  <a:schemeClr val="tx2"/>
                </a:solidFill>
                <a:latin typeface="Times New Roman" pitchFamily="18" charset="0"/>
              </a:rPr>
              <a:t>đường</a:t>
            </a:r>
            <a:r>
              <a:rPr lang="en-US" sz="3600" dirty="0">
                <a:solidFill>
                  <a:schemeClr val="tx2"/>
                </a:solidFill>
                <a:latin typeface="Times New Roman" pitchFamily="18" charset="0"/>
              </a:rPr>
              <a:t> di </a:t>
            </a:r>
            <a:r>
              <a:rPr lang="en-US" sz="3600" dirty="0" err="1">
                <a:solidFill>
                  <a:schemeClr val="tx2"/>
                </a:solidFill>
                <a:latin typeface="Times New Roman" pitchFamily="18" charset="0"/>
              </a:rPr>
              <a:t>chuyển</a:t>
            </a:r>
            <a:r>
              <a:rPr lang="en-US" sz="3600" dirty="0">
                <a:solidFill>
                  <a:schemeClr val="tx2"/>
                </a:solidFill>
                <a:latin typeface="Times New Roman" pitchFamily="18" charset="0"/>
              </a:rPr>
              <a:t> </a:t>
            </a:r>
            <a:r>
              <a:rPr lang="en-US" sz="3600" dirty="0" err="1">
                <a:solidFill>
                  <a:schemeClr val="tx2"/>
                </a:solidFill>
                <a:latin typeface="Times New Roman" pitchFamily="18" charset="0"/>
              </a:rPr>
              <a:t>được</a:t>
            </a:r>
            <a:r>
              <a:rPr lang="en-US" sz="3600" dirty="0">
                <a:solidFill>
                  <a:schemeClr val="tx2"/>
                </a:solidFill>
                <a:latin typeface="Times New Roman" pitchFamily="18" charset="0"/>
              </a:rPr>
              <a:t> </a:t>
            </a:r>
            <a:r>
              <a:rPr lang="en-US" sz="3600" dirty="0" err="1">
                <a:solidFill>
                  <a:schemeClr val="tx2"/>
                </a:solidFill>
                <a:latin typeface="Times New Roman" pitchFamily="18" charset="0"/>
              </a:rPr>
              <a:t>của</a:t>
            </a:r>
            <a:r>
              <a:rPr lang="en-US" sz="3600" dirty="0">
                <a:solidFill>
                  <a:schemeClr val="tx2"/>
                </a:solidFill>
                <a:latin typeface="Times New Roman" pitchFamily="18" charset="0"/>
              </a:rPr>
              <a:t> </a:t>
            </a:r>
            <a:r>
              <a:rPr lang="en-US" sz="3600" dirty="0" err="1">
                <a:solidFill>
                  <a:schemeClr val="tx2"/>
                </a:solidFill>
                <a:latin typeface="Times New Roman" pitchFamily="18" charset="0"/>
              </a:rPr>
              <a:t>kăng-gu-ru</a:t>
            </a:r>
            <a:r>
              <a:rPr lang="en-US" sz="3600" dirty="0">
                <a:solidFill>
                  <a:schemeClr val="tx2"/>
                </a:solidFill>
                <a:latin typeface="Times New Roman" pitchFamily="18" charset="0"/>
              </a:rPr>
              <a:t> </a:t>
            </a:r>
            <a:r>
              <a:rPr lang="en-US" sz="3600" dirty="0" err="1">
                <a:solidFill>
                  <a:schemeClr val="tx2"/>
                </a:solidFill>
                <a:latin typeface="Times New Roman" pitchFamily="18" charset="0"/>
              </a:rPr>
              <a:t>trong</a:t>
            </a:r>
            <a:r>
              <a:rPr lang="en-US" sz="3600" dirty="0">
                <a:solidFill>
                  <a:schemeClr val="tx2"/>
                </a:solidFill>
                <a:latin typeface="Times New Roman" pitchFamily="18" charset="0"/>
              </a:rPr>
              <a:t> 1phút 15giây.</a:t>
            </a:r>
            <a:endParaRPr lang="en-US" sz="3600" dirty="0">
              <a:solidFill>
                <a:srgbClr val="FF00FF"/>
              </a:solidFill>
              <a:latin typeface="Times New Roman" pitchFamily="18" charset="0"/>
            </a:endParaRPr>
          </a:p>
        </p:txBody>
      </p:sp>
      <p:sp>
        <p:nvSpPr>
          <p:cNvPr id="19463" name="Text Box 7"/>
          <p:cNvSpPr txBox="1">
            <a:spLocks noChangeArrowheads="1"/>
          </p:cNvSpPr>
          <p:nvPr/>
        </p:nvSpPr>
        <p:spPr bwMode="auto">
          <a:xfrm>
            <a:off x="1295400" y="3280093"/>
            <a:ext cx="2514600" cy="646331"/>
          </a:xfrm>
          <a:prstGeom prst="rect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360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1500m</a:t>
            </a:r>
          </a:p>
        </p:txBody>
      </p:sp>
      <p:sp>
        <p:nvSpPr>
          <p:cNvPr id="19464" name="Text Box 8"/>
          <p:cNvSpPr txBox="1">
            <a:spLocks noChangeArrowheads="1"/>
          </p:cNvSpPr>
          <p:nvPr/>
        </p:nvSpPr>
        <p:spPr bwMode="auto">
          <a:xfrm>
            <a:off x="4876800" y="3263329"/>
            <a:ext cx="2514600" cy="646331"/>
          </a:xfrm>
          <a:prstGeom prst="rect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360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1005m</a:t>
            </a:r>
          </a:p>
        </p:txBody>
      </p:sp>
      <p:sp>
        <p:nvSpPr>
          <p:cNvPr id="12294" name="Text Box 14"/>
          <p:cNvSpPr txBox="1">
            <a:spLocks noChangeArrowheads="1"/>
          </p:cNvSpPr>
          <p:nvPr/>
        </p:nvSpPr>
        <p:spPr bwMode="auto">
          <a:xfrm>
            <a:off x="3352800" y="4716991"/>
            <a:ext cx="2514600" cy="646331"/>
          </a:xfrm>
          <a:prstGeom prst="rect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3600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1050m</a:t>
            </a:r>
          </a:p>
        </p:txBody>
      </p:sp>
      <p:sp>
        <p:nvSpPr>
          <p:cNvPr id="19471" name="Text Box 15"/>
          <p:cNvSpPr txBox="1">
            <a:spLocks noChangeArrowheads="1"/>
          </p:cNvSpPr>
          <p:nvPr/>
        </p:nvSpPr>
        <p:spPr bwMode="auto">
          <a:xfrm>
            <a:off x="3352800" y="4727073"/>
            <a:ext cx="2514600" cy="646331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3600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1050m</a:t>
            </a:r>
          </a:p>
        </p:txBody>
      </p:sp>
    </p:spTree>
    <p:extLst>
      <p:ext uri="{BB962C8B-B14F-4D97-AF65-F5344CB8AC3E}">
        <p14:creationId xmlns:p14="http://schemas.microsoft.com/office/powerpoint/2010/main" val="20274937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94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94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u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1946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" dur="500" tmFilter="0, 0; .2, .5; .8, .5; 1, 0"/>
                                        <p:tgtEl>
                                          <p:spTgt spid="1946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4" dur="250" autoRev="1" fill="hold"/>
                                        <p:tgtEl>
                                          <p:spTgt spid="1946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sai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463"/>
                  </p:tgtEl>
                </p:cond>
              </p:nextCondLst>
            </p:seq>
            <p:seq concurrent="1" nextAc="seek">
              <p:cTn id="15" restart="whenNotActive" fill="hold" evtFilter="cancelBubble" nodeType="interactiveSeq">
                <p:stCondLst>
                  <p:cond evt="onClick" delay="0">
                    <p:tgtEl>
                      <p:spTgt spid="1946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" fill="hold" nodeType="clickPar">
                      <p:stCondLst>
                        <p:cond delay="0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500" tmFilter="0, 0; .2, .5; .8, .5; 1, 0"/>
                                        <p:tgtEl>
                                          <p:spTgt spid="1946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0" dur="250" autoRev="1" fill="hold"/>
                                        <p:tgtEl>
                                          <p:spTgt spid="1946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sai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464"/>
                  </p:tgtEl>
                </p:cond>
              </p:nextCondLst>
            </p:seq>
          </p:childTnLst>
        </p:cTn>
      </p:par>
    </p:tnLst>
    <p:bldLst>
      <p:bldP spid="19463" grpId="0" animBg="1"/>
      <p:bldP spid="19464" grpId="0" animBg="1"/>
      <p:bldP spid="19471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Rectangle 5"/>
          <p:cNvSpPr>
            <a:spLocks noChangeArrowheads="1"/>
          </p:cNvSpPr>
          <p:nvPr/>
        </p:nvSpPr>
        <p:spPr bwMode="auto">
          <a:xfrm>
            <a:off x="304800" y="304800"/>
            <a:ext cx="85344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sz="3200" dirty="0" err="1">
                <a:solidFill>
                  <a:srgbClr val="FF00FF"/>
                </a:solidFill>
                <a:latin typeface="Arial" charset="0"/>
              </a:rPr>
              <a:t>Bài</a:t>
            </a:r>
            <a:r>
              <a:rPr lang="en-US" sz="3200" dirty="0">
                <a:solidFill>
                  <a:srgbClr val="FF00FF"/>
                </a:solidFill>
                <a:latin typeface="Arial" charset="0"/>
              </a:rPr>
              <a:t> 4:</a:t>
            </a:r>
          </a:p>
        </p:txBody>
      </p:sp>
      <p:sp>
        <p:nvSpPr>
          <p:cNvPr id="18439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304800" y="1840150"/>
            <a:ext cx="8610600" cy="2590800"/>
          </a:xfrm>
        </p:spPr>
        <p:txBody>
          <a:bodyPr>
            <a:normAutofit lnSpcReduction="10000"/>
          </a:bodyPr>
          <a:lstStyle/>
          <a:p>
            <a:pPr algn="ctr" eaLnBrk="1" hangingPunct="1">
              <a:buFontTx/>
              <a:buNone/>
            </a:pPr>
            <a:r>
              <a:rPr lang="en-US" sz="3600" dirty="0" smtClean="0">
                <a:latin typeface="Times New Roman" pitchFamily="18" charset="0"/>
              </a:rPr>
              <a:t>1phút 15giây = 75giây</a:t>
            </a:r>
          </a:p>
          <a:p>
            <a:pPr algn="ctr" eaLnBrk="1" hangingPunct="1">
              <a:buFontTx/>
              <a:buNone/>
            </a:pPr>
            <a:r>
              <a:rPr lang="en-US" sz="3600" dirty="0" err="1" smtClean="0">
                <a:latin typeface="Times New Roman" pitchFamily="18" charset="0"/>
              </a:rPr>
              <a:t>Quãng</a:t>
            </a:r>
            <a:r>
              <a:rPr lang="en-US" sz="3600" dirty="0" smtClean="0">
                <a:latin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</a:rPr>
              <a:t>đường</a:t>
            </a:r>
            <a:r>
              <a:rPr lang="en-US" sz="3600" dirty="0" smtClean="0">
                <a:latin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</a:rPr>
              <a:t>đi</a:t>
            </a:r>
            <a:r>
              <a:rPr lang="en-US" sz="3600" dirty="0" smtClean="0">
                <a:latin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</a:rPr>
              <a:t>được</a:t>
            </a:r>
            <a:r>
              <a:rPr lang="en-US" sz="3600" dirty="0" smtClean="0">
                <a:latin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</a:rPr>
              <a:t>của</a:t>
            </a:r>
            <a:r>
              <a:rPr lang="en-US" sz="3600" dirty="0" smtClean="0">
                <a:latin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</a:rPr>
              <a:t>kăng-gu-ru</a:t>
            </a:r>
            <a:r>
              <a:rPr lang="en-US" sz="3600" dirty="0" smtClean="0">
                <a:latin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</a:rPr>
              <a:t>là</a:t>
            </a:r>
            <a:r>
              <a:rPr lang="en-US" sz="3600" dirty="0" smtClean="0">
                <a:latin typeface="Times New Roman" pitchFamily="18" charset="0"/>
              </a:rPr>
              <a:t>:</a:t>
            </a:r>
          </a:p>
          <a:p>
            <a:pPr algn="ctr" eaLnBrk="1" hangingPunct="1">
              <a:buFontTx/>
              <a:buNone/>
            </a:pPr>
            <a:r>
              <a:rPr lang="en-US" sz="3600" dirty="0" smtClean="0">
                <a:latin typeface="Times New Roman" pitchFamily="18" charset="0"/>
              </a:rPr>
              <a:t>14 x 75 = 1050(m)</a:t>
            </a:r>
          </a:p>
          <a:p>
            <a:pPr algn="ctr" eaLnBrk="1" hangingPunct="1">
              <a:buFontTx/>
              <a:buNone/>
            </a:pPr>
            <a:r>
              <a:rPr lang="en-US" sz="3600" dirty="0" err="1" smtClean="0">
                <a:latin typeface="Times New Roman" pitchFamily="18" charset="0"/>
              </a:rPr>
              <a:t>Đáp</a:t>
            </a:r>
            <a:r>
              <a:rPr lang="en-US" sz="3600" dirty="0" smtClean="0">
                <a:latin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</a:rPr>
              <a:t>số</a:t>
            </a:r>
            <a:r>
              <a:rPr lang="en-US" sz="3600" dirty="0" smtClean="0">
                <a:latin typeface="Times New Roman" pitchFamily="18" charset="0"/>
              </a:rPr>
              <a:t>: 1050m</a:t>
            </a:r>
          </a:p>
        </p:txBody>
      </p:sp>
      <p:sp>
        <p:nvSpPr>
          <p:cNvPr id="13317" name="WordArt 8"/>
          <p:cNvSpPr>
            <a:spLocks noChangeArrowheads="1" noChangeShapeType="1" noTextEdit="1"/>
          </p:cNvSpPr>
          <p:nvPr/>
        </p:nvSpPr>
        <p:spPr bwMode="auto">
          <a:xfrm>
            <a:off x="3733800" y="1079287"/>
            <a:ext cx="1323975" cy="38100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dirty="0" err="1">
                <a:gradFill rotWithShape="1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Giải</a:t>
            </a:r>
            <a:r>
              <a:rPr lang="en-US" sz="3600" b="1" kern="10" dirty="0">
                <a:gradFill rotWithShape="1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18679347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84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84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84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350"/>
                            </p:stCondLst>
                            <p:childTnLst>
                              <p:par>
                                <p:cTn id="11" presetID="40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84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84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84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3400"/>
                            </p:stCondLst>
                            <p:childTnLst>
                              <p:par>
                                <p:cTn id="17" presetID="40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84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84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84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23" presetID="40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84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84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84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381000"/>
            <a:ext cx="8229600" cy="1143000"/>
          </a:xfrm>
        </p:spPr>
        <p:txBody>
          <a:bodyPr>
            <a:normAutofit/>
          </a:bodyPr>
          <a:lstStyle/>
          <a:p>
            <a:pPr eaLnBrk="1" hangingPunct="1"/>
            <a:r>
              <a:rPr lang="en-US" sz="4000" u="sng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Dặn</a:t>
            </a:r>
            <a:r>
              <a:rPr lang="en-US" sz="4000" u="sng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u="sng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dò</a:t>
            </a:r>
            <a:endParaRPr lang="en-US" sz="4000" u="sng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19200" y="1524000"/>
            <a:ext cx="6858000" cy="2819400"/>
          </a:xfrm>
        </p:spPr>
        <p:txBody>
          <a:bodyPr>
            <a:normAutofit/>
          </a:bodyPr>
          <a:lstStyle/>
          <a:p>
            <a:pPr eaLnBrk="1" hangingPunct="1">
              <a:buFontTx/>
              <a:buBlip>
                <a:blip r:embed="rId2"/>
              </a:buBlip>
            </a:pPr>
            <a:r>
              <a:rPr lang="en-US" sz="3600" dirty="0" err="1" smtClean="0">
                <a:latin typeface="Times New Roman" pitchFamily="18" charset="0"/>
              </a:rPr>
              <a:t>Ôn</a:t>
            </a:r>
            <a:r>
              <a:rPr lang="en-US" sz="3600" dirty="0" smtClean="0">
                <a:latin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</a:rPr>
              <a:t>tập</a:t>
            </a:r>
            <a:r>
              <a:rPr lang="en-US" sz="3600" dirty="0" smtClean="0">
                <a:latin typeface="Times New Roman" pitchFamily="18" charset="0"/>
              </a:rPr>
              <a:t>:</a:t>
            </a:r>
          </a:p>
          <a:p>
            <a:pPr lvl="3" eaLnBrk="1" hangingPunct="1">
              <a:buFontTx/>
              <a:buBlip>
                <a:blip r:embed="rId2"/>
              </a:buBlip>
            </a:pPr>
            <a:r>
              <a:rPr lang="en-US" sz="3600" dirty="0" err="1" smtClean="0">
                <a:solidFill>
                  <a:srgbClr val="00FFFF"/>
                </a:solidFill>
                <a:latin typeface="Times New Roman" pitchFamily="18" charset="0"/>
              </a:rPr>
              <a:t>Quãng</a:t>
            </a:r>
            <a:r>
              <a:rPr lang="en-US" sz="3600" dirty="0" smtClean="0">
                <a:solidFill>
                  <a:srgbClr val="00FFFF"/>
                </a:solidFill>
                <a:latin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FFFF"/>
                </a:solidFill>
                <a:latin typeface="Times New Roman" pitchFamily="18" charset="0"/>
              </a:rPr>
              <a:t>đường</a:t>
            </a:r>
            <a:r>
              <a:rPr lang="en-US" sz="3600" dirty="0" smtClean="0">
                <a:solidFill>
                  <a:srgbClr val="00FFFF"/>
                </a:solidFill>
                <a:latin typeface="Times New Roman" pitchFamily="18" charset="0"/>
              </a:rPr>
              <a:t>.</a:t>
            </a:r>
          </a:p>
          <a:p>
            <a:pPr eaLnBrk="1" hangingPunct="1">
              <a:buFontTx/>
              <a:buBlip>
                <a:blip r:embed="rId2"/>
              </a:buBlip>
            </a:pPr>
            <a:r>
              <a:rPr lang="en-US" sz="3600" dirty="0" err="1" smtClean="0">
                <a:latin typeface="Times New Roman" pitchFamily="18" charset="0"/>
              </a:rPr>
              <a:t>Chuẩn</a:t>
            </a:r>
            <a:r>
              <a:rPr lang="en-US" sz="3600" dirty="0" smtClean="0">
                <a:latin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</a:rPr>
              <a:t>bị</a:t>
            </a:r>
            <a:r>
              <a:rPr lang="en-US" sz="3600" dirty="0" smtClean="0">
                <a:latin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</a:rPr>
              <a:t>bài</a:t>
            </a:r>
            <a:r>
              <a:rPr lang="en-US" sz="3600" dirty="0" smtClean="0">
                <a:latin typeface="Times New Roman" pitchFamily="18" charset="0"/>
              </a:rPr>
              <a:t>:</a:t>
            </a:r>
          </a:p>
          <a:p>
            <a:pPr lvl="3" eaLnBrk="1" hangingPunct="1">
              <a:buFontTx/>
              <a:buBlip>
                <a:blip r:embed="rId2"/>
              </a:buBlip>
            </a:pPr>
            <a:r>
              <a:rPr lang="en-US" sz="3600" dirty="0" err="1" smtClean="0">
                <a:solidFill>
                  <a:srgbClr val="00FFFF"/>
                </a:solidFill>
                <a:latin typeface="Times New Roman" pitchFamily="18" charset="0"/>
              </a:rPr>
              <a:t>Thời</a:t>
            </a:r>
            <a:r>
              <a:rPr lang="en-US" sz="3600" dirty="0" smtClean="0">
                <a:solidFill>
                  <a:srgbClr val="00FFFF"/>
                </a:solidFill>
                <a:latin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FFFF"/>
                </a:solidFill>
                <a:latin typeface="Times New Roman" pitchFamily="18" charset="0"/>
              </a:rPr>
              <a:t>gian</a:t>
            </a:r>
            <a:r>
              <a:rPr lang="en-US" sz="3600" dirty="0" smtClean="0">
                <a:solidFill>
                  <a:srgbClr val="00FFFF"/>
                </a:solidFill>
                <a:latin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0249598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" dur="500"/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5" dur="500"/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9" dur="500"/>
                                        <p:tgtEl>
                                          <p:spTgt spid="21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7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7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1291988" y="1261365"/>
            <a:ext cx="6324600" cy="1219200"/>
          </a:xfrm>
          <a:noFill/>
        </p:spPr>
        <p:txBody>
          <a:bodyPr>
            <a:normAutofit/>
          </a:bodyPr>
          <a:lstStyle/>
          <a:p>
            <a:pPr algn="ctr" eaLnBrk="1" hangingPunct="1"/>
            <a:r>
              <a:rPr lang="en-US" dirty="0" err="1" smtClean="0">
                <a:latin typeface="Times New Roman" pitchFamily="18" charset="0"/>
              </a:rPr>
              <a:t>Muốn</a:t>
            </a:r>
            <a:r>
              <a:rPr lang="en-US" dirty="0" smtClean="0">
                <a:latin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</a:rPr>
              <a:t>tính</a:t>
            </a:r>
            <a:r>
              <a:rPr lang="en-US" dirty="0" smtClean="0">
                <a:latin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</a:rPr>
              <a:t>quãng</a:t>
            </a:r>
            <a:r>
              <a:rPr lang="en-US" dirty="0" smtClean="0">
                <a:latin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</a:rPr>
              <a:t>đường</a:t>
            </a:r>
            <a:r>
              <a:rPr lang="en-US" dirty="0" smtClean="0">
                <a:latin typeface="Times New Roman" pitchFamily="18" charset="0"/>
              </a:rPr>
              <a:t> ta </a:t>
            </a:r>
            <a:r>
              <a:rPr lang="en-US" dirty="0" err="1" smtClean="0">
                <a:latin typeface="Times New Roman" pitchFamily="18" charset="0"/>
              </a:rPr>
              <a:t>làm</a:t>
            </a:r>
            <a:r>
              <a:rPr lang="en-US" dirty="0" smtClean="0">
                <a:latin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</a:rPr>
              <a:t>như</a:t>
            </a:r>
            <a:r>
              <a:rPr lang="en-US" dirty="0" smtClean="0">
                <a:latin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</a:rPr>
              <a:t>thế</a:t>
            </a:r>
            <a:r>
              <a:rPr lang="en-US" dirty="0" smtClean="0">
                <a:latin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</a:rPr>
              <a:t>nào</a:t>
            </a:r>
            <a:r>
              <a:rPr lang="en-US" dirty="0" smtClean="0">
                <a:latin typeface="Times New Roman" pitchFamily="18" charset="0"/>
              </a:rPr>
              <a:t>?</a:t>
            </a:r>
          </a:p>
        </p:txBody>
      </p:sp>
      <p:sp>
        <p:nvSpPr>
          <p:cNvPr id="10248" name="Rectangle 8"/>
          <p:cNvSpPr>
            <a:spLocks noChangeArrowheads="1"/>
          </p:cNvSpPr>
          <p:nvPr/>
        </p:nvSpPr>
        <p:spPr bwMode="auto">
          <a:xfrm>
            <a:off x="228600" y="2480565"/>
            <a:ext cx="8610600" cy="2514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 algn="ctr" eaLnBrk="1" hangingPunct="1">
              <a:spcBef>
                <a:spcPct val="20000"/>
              </a:spcBef>
              <a:buFontTx/>
              <a:buChar char="•"/>
            </a:pP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</a:rPr>
              <a:t>Muốn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</a:rPr>
              <a:t>tính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</a:rPr>
              <a:t>quãng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</a:rPr>
              <a:t>đường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</a:rPr>
              <a:t> ta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</a:rPr>
              <a:t>lấy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</a:rPr>
              <a:t>vận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</a:rPr>
              <a:t>tốc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</a:rPr>
              <a:t>nhân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</a:rPr>
              <a:t>với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</a:rPr>
              <a:t>thời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</a:rPr>
              <a:t>gian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</a:rPr>
              <a:t>.</a:t>
            </a:r>
          </a:p>
          <a:p>
            <a:pPr marL="342900" indent="-342900" algn="ctr" eaLnBrk="1" hangingPunct="1">
              <a:spcBef>
                <a:spcPct val="20000"/>
              </a:spcBef>
            </a:pP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</a:rPr>
              <a:t>S = v 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</a:rPr>
              <a:t>x  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</a:rPr>
              <a:t>t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418764" y="533400"/>
            <a:ext cx="374403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Ôn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cũ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16426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2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2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02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02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7" grpId="0" build="p"/>
      <p:bldP spid="1024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WordArt 4" descr="Divot"/>
          <p:cNvSpPr>
            <a:spLocks noChangeArrowheads="1" noChangeShapeType="1" noTextEdit="1"/>
          </p:cNvSpPr>
          <p:nvPr/>
        </p:nvSpPr>
        <p:spPr bwMode="auto">
          <a:xfrm>
            <a:off x="765412" y="2209800"/>
            <a:ext cx="7696200" cy="2514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legacyObliqueTopLeft"/>
              <a:lightRig rig="legacyFlat3" dir="t"/>
            </a:scene3d>
            <a:sp3d extrusionH="430200" prstMaterial="legacyMatte">
              <a:extrusionClr>
                <a:srgbClr val="FFFF00"/>
              </a:extrusionClr>
            </a:sp3d>
          </a:bodyPr>
          <a:lstStyle/>
          <a:p>
            <a:pPr algn="ctr"/>
            <a:r>
              <a:rPr lang="en-US" sz="3600" b="1" kern="10" dirty="0" err="1">
                <a:ln w="9525">
                  <a:round/>
                  <a:headEnd/>
                  <a:tailEnd/>
                </a:ln>
                <a:pattFill prst="divot">
                  <a:fgClr>
                    <a:srgbClr val="FFFF00"/>
                  </a:fgClr>
                  <a:bgClr>
                    <a:srgbClr val="FF00FF"/>
                  </a:bgClr>
                </a:pattFill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en-US" sz="3600" b="1" kern="10" dirty="0">
                <a:ln w="9525">
                  <a:round/>
                  <a:headEnd/>
                  <a:tailEnd/>
                </a:ln>
                <a:pattFill prst="divot">
                  <a:fgClr>
                    <a:srgbClr val="FFFF00"/>
                  </a:fgClr>
                  <a:bgClr>
                    <a:srgbClr val="FF00FF"/>
                  </a:bgClr>
                </a:patt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kern="10" dirty="0" err="1">
                <a:ln w="9525">
                  <a:round/>
                  <a:headEnd/>
                  <a:tailEnd/>
                </a:ln>
                <a:pattFill prst="divot">
                  <a:fgClr>
                    <a:srgbClr val="FFFF00"/>
                  </a:fgClr>
                  <a:bgClr>
                    <a:srgbClr val="FF00FF"/>
                  </a:bgClr>
                </a:pattFill>
                <a:latin typeface="Times New Roman" pitchFamily="18" charset="0"/>
                <a:cs typeface="Times New Roman" pitchFamily="18" charset="0"/>
              </a:rPr>
              <a:t>tập</a:t>
            </a:r>
            <a:endParaRPr lang="en-US" sz="3600" b="1" kern="10" dirty="0">
              <a:ln w="9525">
                <a:round/>
                <a:headEnd/>
                <a:tailEnd/>
              </a:ln>
              <a:pattFill prst="divot">
                <a:fgClr>
                  <a:srgbClr val="FFFF00"/>
                </a:fgClr>
                <a:bgClr>
                  <a:srgbClr val="FF00FF"/>
                </a:bgClr>
              </a:patt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124" name="Rectangle 5"/>
          <p:cNvSpPr>
            <a:spLocks noChangeArrowheads="1"/>
          </p:cNvSpPr>
          <p:nvPr/>
        </p:nvSpPr>
        <p:spPr bwMode="auto">
          <a:xfrm>
            <a:off x="6172200" y="5715000"/>
            <a:ext cx="23622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/>
          <a:p>
            <a:pPr algn="ctr" eaLnBrk="1" hangingPunct="1"/>
            <a:r>
              <a:rPr lang="en-US" sz="4000" dirty="0" err="1">
                <a:latin typeface="Times New Roman" pitchFamily="18" charset="0"/>
              </a:rPr>
              <a:t>Trang</a:t>
            </a:r>
            <a:r>
              <a:rPr lang="en-US" sz="4000" dirty="0">
                <a:latin typeface="Times New Roman" pitchFamily="18" charset="0"/>
              </a:rPr>
              <a:t> 141</a:t>
            </a:r>
          </a:p>
        </p:txBody>
      </p:sp>
    </p:spTree>
    <p:extLst>
      <p:ext uri="{BB962C8B-B14F-4D97-AF65-F5344CB8AC3E}">
        <p14:creationId xmlns:p14="http://schemas.microsoft.com/office/powerpoint/2010/main" val="15940660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3" grpId="0"/>
      <p:bldP spid="512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90776" y="685800"/>
            <a:ext cx="7696200" cy="1143000"/>
          </a:xfrm>
        </p:spPr>
        <p:txBody>
          <a:bodyPr>
            <a:normAutofit fontScale="92500" lnSpcReduction="10000"/>
          </a:bodyPr>
          <a:lstStyle/>
          <a:p>
            <a:pPr algn="ctr" eaLnBrk="1" hangingPunct="1">
              <a:buFontTx/>
              <a:buNone/>
            </a:pPr>
            <a:r>
              <a:rPr lang="en-US" sz="4000" b="1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4000" b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1: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dài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quãng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đơn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vị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km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rồi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ô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trống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graphicFrame>
        <p:nvGraphicFramePr>
          <p:cNvPr id="12346" name="Group 58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454065197"/>
              </p:ext>
            </p:extLst>
          </p:nvPr>
        </p:nvGraphicFramePr>
        <p:xfrm>
          <a:off x="152400" y="2462761"/>
          <a:ext cx="8686800" cy="1920876"/>
        </p:xfrm>
        <a:graphic>
          <a:graphicData uri="http://schemas.openxmlformats.org/drawingml/2006/table">
            <a:tbl>
              <a:tblPr/>
              <a:tblGrid>
                <a:gridCol w="631825"/>
                <a:gridCol w="2606675"/>
                <a:gridCol w="2921000"/>
                <a:gridCol w="2527300"/>
              </a:tblGrid>
              <a:tr h="64029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v</a:t>
                      </a:r>
                    </a:p>
                  </a:txBody>
                  <a:tcPr marT="45735" marB="45735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32,5km/</a:t>
                      </a:r>
                      <a:r>
                        <a:rPr kumimoji="0" lang="en-US" sz="3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giờ</a:t>
                      </a:r>
                      <a:endParaRPr kumimoji="0" lang="en-US" sz="3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35" marB="45735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210m/</a:t>
                      </a:r>
                      <a:r>
                        <a:rPr kumimoji="0" lang="en-US" sz="3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phút</a:t>
                      </a:r>
                      <a:endParaRPr kumimoji="0" lang="en-US" sz="3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35" marB="45735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36km/giờ</a:t>
                      </a:r>
                    </a:p>
                  </a:txBody>
                  <a:tcPr marT="45735" marB="45735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4029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</a:p>
                  </a:txBody>
                  <a:tcPr marT="45735" marB="45735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4giờ</a:t>
                      </a:r>
                    </a:p>
                  </a:txBody>
                  <a:tcPr marT="45735" marB="45735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7phút</a:t>
                      </a:r>
                    </a:p>
                  </a:txBody>
                  <a:tcPr marT="45735" marB="45735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40phút</a:t>
                      </a:r>
                    </a:p>
                  </a:txBody>
                  <a:tcPr marT="45735" marB="45735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4029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</a:t>
                      </a:r>
                    </a:p>
                  </a:txBody>
                  <a:tcPr marT="45735" marB="45735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35" marB="45735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35" marB="45735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35" marB="45735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2321" name="Rectangle 33"/>
          <p:cNvSpPr>
            <a:spLocks noChangeArrowheads="1"/>
          </p:cNvSpPr>
          <p:nvPr/>
        </p:nvSpPr>
        <p:spPr bwMode="auto">
          <a:xfrm>
            <a:off x="6159500" y="3758161"/>
            <a:ext cx="25273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ctr" eaLnBrk="1" hangingPunct="1">
              <a:spcBef>
                <a:spcPct val="20000"/>
              </a:spcBef>
            </a:pPr>
            <a:r>
              <a:rPr lang="en-US" sz="36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24km</a:t>
            </a:r>
          </a:p>
        </p:txBody>
      </p:sp>
      <p:sp>
        <p:nvSpPr>
          <p:cNvPr id="12322" name="Rectangle 34"/>
          <p:cNvSpPr>
            <a:spLocks noChangeArrowheads="1"/>
          </p:cNvSpPr>
          <p:nvPr/>
        </p:nvSpPr>
        <p:spPr bwMode="auto">
          <a:xfrm>
            <a:off x="3238500" y="3758161"/>
            <a:ext cx="2921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ctr" eaLnBrk="1" hangingPunct="1">
              <a:spcBef>
                <a:spcPct val="20000"/>
              </a:spcBef>
            </a:pPr>
            <a:r>
              <a:rPr lang="en-US" sz="36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1,47km</a:t>
            </a:r>
          </a:p>
        </p:txBody>
      </p:sp>
      <p:sp>
        <p:nvSpPr>
          <p:cNvPr id="12323" name="Rectangle 35"/>
          <p:cNvSpPr>
            <a:spLocks noChangeArrowheads="1"/>
          </p:cNvSpPr>
          <p:nvPr/>
        </p:nvSpPr>
        <p:spPr bwMode="auto">
          <a:xfrm>
            <a:off x="631825" y="3758161"/>
            <a:ext cx="26066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ctr" eaLnBrk="1" hangingPunct="1">
              <a:spcBef>
                <a:spcPct val="20000"/>
              </a:spcBef>
            </a:pPr>
            <a:r>
              <a:rPr lang="en-US" sz="36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130km</a:t>
            </a:r>
          </a:p>
        </p:txBody>
      </p:sp>
    </p:spTree>
    <p:extLst>
      <p:ext uri="{BB962C8B-B14F-4D97-AF65-F5344CB8AC3E}">
        <p14:creationId xmlns:p14="http://schemas.microsoft.com/office/powerpoint/2010/main" val="2548271085"/>
      </p:ext>
    </p:extLst>
  </p:cSld>
  <p:clrMapOvr>
    <a:masterClrMapping/>
  </p:clrMapOvr>
  <p:transition spd="med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23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23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23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23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23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23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23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7" grpId="0" build="p"/>
      <p:bldP spid="12321" grpId="0"/>
      <p:bldP spid="12322" grpId="0"/>
      <p:bldP spid="1232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3" name="Line 5"/>
          <p:cNvSpPr>
            <a:spLocks noChangeShapeType="1"/>
          </p:cNvSpPr>
          <p:nvPr/>
        </p:nvSpPr>
        <p:spPr bwMode="auto">
          <a:xfrm>
            <a:off x="1371600" y="3116262"/>
            <a:ext cx="6096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54" name="Line 6"/>
          <p:cNvSpPr>
            <a:spLocks noChangeShapeType="1"/>
          </p:cNvSpPr>
          <p:nvPr/>
        </p:nvSpPr>
        <p:spPr bwMode="auto">
          <a:xfrm>
            <a:off x="1380699" y="2887662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55" name="Line 7"/>
          <p:cNvSpPr>
            <a:spLocks noChangeShapeType="1"/>
          </p:cNvSpPr>
          <p:nvPr/>
        </p:nvSpPr>
        <p:spPr bwMode="auto">
          <a:xfrm>
            <a:off x="7391400" y="2872581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56" name="Text Box 8"/>
          <p:cNvSpPr txBox="1">
            <a:spLocks noChangeArrowheads="1"/>
          </p:cNvSpPr>
          <p:nvPr/>
        </p:nvSpPr>
        <p:spPr bwMode="auto">
          <a:xfrm>
            <a:off x="1066800" y="2430462"/>
            <a:ext cx="4572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3200">
                <a:latin typeface="Times New Roman" pitchFamily="18" charset="0"/>
              </a:rPr>
              <a:t>A</a:t>
            </a:r>
          </a:p>
        </p:txBody>
      </p:sp>
      <p:sp>
        <p:nvSpPr>
          <p:cNvPr id="27657" name="Text Box 9"/>
          <p:cNvSpPr txBox="1">
            <a:spLocks noChangeArrowheads="1"/>
          </p:cNvSpPr>
          <p:nvPr/>
        </p:nvSpPr>
        <p:spPr bwMode="auto">
          <a:xfrm>
            <a:off x="7086600" y="2430462"/>
            <a:ext cx="4572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3200">
                <a:latin typeface="Times New Roman" pitchFamily="18" charset="0"/>
              </a:rPr>
              <a:t>B</a:t>
            </a:r>
          </a:p>
        </p:txBody>
      </p:sp>
      <p:sp>
        <p:nvSpPr>
          <p:cNvPr id="27658" name="Text Box 10"/>
          <p:cNvSpPr txBox="1">
            <a:spLocks noChangeArrowheads="1"/>
          </p:cNvSpPr>
          <p:nvPr/>
        </p:nvSpPr>
        <p:spPr bwMode="auto">
          <a:xfrm>
            <a:off x="381000" y="3268662"/>
            <a:ext cx="22098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3200">
                <a:latin typeface="Times New Roman" pitchFamily="18" charset="0"/>
              </a:rPr>
              <a:t>7giờ30phút</a:t>
            </a:r>
          </a:p>
        </p:txBody>
      </p:sp>
      <p:sp>
        <p:nvSpPr>
          <p:cNvPr id="27659" name="Text Box 11"/>
          <p:cNvSpPr txBox="1">
            <a:spLocks noChangeArrowheads="1"/>
          </p:cNvSpPr>
          <p:nvPr/>
        </p:nvSpPr>
        <p:spPr bwMode="auto">
          <a:xfrm>
            <a:off x="6629400" y="3344862"/>
            <a:ext cx="23622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3200">
                <a:latin typeface="Times New Roman" pitchFamily="18" charset="0"/>
              </a:rPr>
              <a:t>12giờ15phút</a:t>
            </a:r>
          </a:p>
        </p:txBody>
      </p:sp>
      <p:sp>
        <p:nvSpPr>
          <p:cNvPr id="27660" name="Text Box 12"/>
          <p:cNvSpPr txBox="1">
            <a:spLocks noChangeArrowheads="1"/>
          </p:cNvSpPr>
          <p:nvPr/>
        </p:nvSpPr>
        <p:spPr bwMode="auto">
          <a:xfrm>
            <a:off x="3048000" y="3268662"/>
            <a:ext cx="29718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3200">
                <a:latin typeface="Times New Roman" pitchFamily="18" charset="0"/>
              </a:rPr>
              <a:t>V = 46km/giờ</a:t>
            </a:r>
          </a:p>
        </p:txBody>
      </p:sp>
      <p:sp>
        <p:nvSpPr>
          <p:cNvPr id="27661" name="AutoShape 13"/>
          <p:cNvSpPr>
            <a:spLocks/>
          </p:cNvSpPr>
          <p:nvPr/>
        </p:nvSpPr>
        <p:spPr bwMode="auto">
          <a:xfrm rot="-5400000">
            <a:off x="4229100" y="182562"/>
            <a:ext cx="228600" cy="5638800"/>
          </a:xfrm>
          <a:prstGeom prst="rightBracket">
            <a:avLst>
              <a:gd name="adj" fmla="val 1233333"/>
            </a:avLst>
          </a:prstGeom>
          <a:noFill/>
          <a:ln w="9525">
            <a:solidFill>
              <a:srgbClr val="FFFF0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SG"/>
          </a:p>
        </p:txBody>
      </p:sp>
      <p:sp>
        <p:nvSpPr>
          <p:cNvPr id="27662" name="Text Box 14"/>
          <p:cNvSpPr txBox="1">
            <a:spLocks noChangeArrowheads="1"/>
          </p:cNvSpPr>
          <p:nvPr/>
        </p:nvSpPr>
        <p:spPr bwMode="auto">
          <a:xfrm>
            <a:off x="3162300" y="2141880"/>
            <a:ext cx="23622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3200" dirty="0">
                <a:latin typeface="Times New Roman" pitchFamily="18" charset="0"/>
              </a:rPr>
              <a:t>?km</a:t>
            </a:r>
          </a:p>
        </p:txBody>
      </p:sp>
      <p:sp>
        <p:nvSpPr>
          <p:cNvPr id="7181" name="Rectangle 15"/>
          <p:cNvSpPr>
            <a:spLocks noChangeArrowheads="1"/>
          </p:cNvSpPr>
          <p:nvPr/>
        </p:nvSpPr>
        <p:spPr bwMode="auto">
          <a:xfrm>
            <a:off x="303213" y="373062"/>
            <a:ext cx="8763000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sz="3200" dirty="0" err="1">
                <a:solidFill>
                  <a:srgbClr val="FF00FF"/>
                </a:solidFill>
                <a:latin typeface="Times New Roman" pitchFamily="18" charset="0"/>
              </a:rPr>
              <a:t>Bài</a:t>
            </a:r>
            <a:r>
              <a:rPr lang="en-US" sz="3200" dirty="0">
                <a:solidFill>
                  <a:srgbClr val="FF00FF"/>
                </a:solidFill>
                <a:latin typeface="Times New Roman" pitchFamily="18" charset="0"/>
              </a:rPr>
              <a:t> 2: </a:t>
            </a:r>
            <a:r>
              <a:rPr lang="en-US" sz="3200" dirty="0" err="1">
                <a:latin typeface="Times New Roman" pitchFamily="18" charset="0"/>
              </a:rPr>
              <a:t>Một</a:t>
            </a:r>
            <a:r>
              <a:rPr lang="en-US" sz="3200" dirty="0">
                <a:latin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</a:rPr>
              <a:t>ôtô</a:t>
            </a:r>
            <a:r>
              <a:rPr lang="en-US" sz="3200" dirty="0">
                <a:latin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</a:rPr>
              <a:t>đi</a:t>
            </a:r>
            <a:r>
              <a:rPr lang="en-US" sz="3200" dirty="0">
                <a:latin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</a:rPr>
              <a:t>từ</a:t>
            </a:r>
            <a:r>
              <a:rPr lang="en-US" sz="3200" dirty="0">
                <a:latin typeface="Times New Roman" pitchFamily="18" charset="0"/>
              </a:rPr>
              <a:t> A </a:t>
            </a:r>
            <a:r>
              <a:rPr lang="en-US" sz="3200" dirty="0" err="1">
                <a:latin typeface="Times New Roman" pitchFamily="18" charset="0"/>
              </a:rPr>
              <a:t>lúc</a:t>
            </a:r>
            <a:r>
              <a:rPr lang="en-US" sz="3200" dirty="0">
                <a:latin typeface="Times New Roman" pitchFamily="18" charset="0"/>
              </a:rPr>
              <a:t> 7giờ30phút, </a:t>
            </a:r>
            <a:r>
              <a:rPr lang="en-US" sz="3200" dirty="0" err="1">
                <a:latin typeface="Times New Roman" pitchFamily="18" charset="0"/>
              </a:rPr>
              <a:t>đến</a:t>
            </a:r>
            <a:r>
              <a:rPr lang="en-US" sz="3200" dirty="0">
                <a:latin typeface="Times New Roman" pitchFamily="18" charset="0"/>
              </a:rPr>
              <a:t> B </a:t>
            </a:r>
            <a:r>
              <a:rPr lang="en-US" sz="3200" dirty="0" err="1">
                <a:latin typeface="Times New Roman" pitchFamily="18" charset="0"/>
              </a:rPr>
              <a:t>lúc</a:t>
            </a:r>
            <a:r>
              <a:rPr lang="en-US" sz="3200" dirty="0">
                <a:latin typeface="Times New Roman" pitchFamily="18" charset="0"/>
              </a:rPr>
              <a:t> 12 </a:t>
            </a:r>
            <a:r>
              <a:rPr lang="en-US" sz="3200" dirty="0" err="1">
                <a:latin typeface="Times New Roman" pitchFamily="18" charset="0"/>
              </a:rPr>
              <a:t>giờ</a:t>
            </a:r>
            <a:r>
              <a:rPr lang="en-US" sz="3200" dirty="0">
                <a:latin typeface="Times New Roman" pitchFamily="18" charset="0"/>
              </a:rPr>
              <a:t> 15phút </a:t>
            </a:r>
            <a:r>
              <a:rPr lang="en-US" sz="3200" dirty="0" err="1">
                <a:latin typeface="Times New Roman" pitchFamily="18" charset="0"/>
              </a:rPr>
              <a:t>với</a:t>
            </a:r>
            <a:r>
              <a:rPr lang="en-US" sz="3200" dirty="0">
                <a:latin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</a:rPr>
              <a:t>vận</a:t>
            </a:r>
            <a:r>
              <a:rPr lang="en-US" sz="3200" dirty="0">
                <a:latin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</a:rPr>
              <a:t>tốc</a:t>
            </a:r>
            <a:r>
              <a:rPr lang="en-US" sz="3200" dirty="0">
                <a:latin typeface="Times New Roman" pitchFamily="18" charset="0"/>
              </a:rPr>
              <a:t> 46km/</a:t>
            </a:r>
            <a:r>
              <a:rPr lang="en-US" sz="3200" dirty="0" err="1">
                <a:latin typeface="Times New Roman" pitchFamily="18" charset="0"/>
              </a:rPr>
              <a:t>giờ</a:t>
            </a:r>
            <a:r>
              <a:rPr lang="en-US" sz="3200" dirty="0">
                <a:latin typeface="Times New Roman" pitchFamily="18" charset="0"/>
              </a:rPr>
              <a:t>. </a:t>
            </a:r>
            <a:r>
              <a:rPr lang="en-US" sz="3200" dirty="0" err="1">
                <a:latin typeface="Times New Roman" pitchFamily="18" charset="0"/>
              </a:rPr>
              <a:t>Tính</a:t>
            </a:r>
            <a:r>
              <a:rPr lang="en-US" sz="3200" dirty="0">
                <a:latin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</a:rPr>
              <a:t>độ</a:t>
            </a:r>
            <a:r>
              <a:rPr lang="en-US" sz="3200" dirty="0">
                <a:latin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</a:rPr>
              <a:t>dài</a:t>
            </a:r>
            <a:r>
              <a:rPr lang="en-US" sz="3200" dirty="0">
                <a:latin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</a:rPr>
              <a:t>quãng</a:t>
            </a:r>
            <a:r>
              <a:rPr lang="en-US" sz="3200" dirty="0">
                <a:latin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</a:rPr>
              <a:t>đường</a:t>
            </a:r>
            <a:r>
              <a:rPr lang="en-US" sz="3200" dirty="0">
                <a:latin typeface="Times New Roman" pitchFamily="18" charset="0"/>
              </a:rPr>
              <a:t> AB.</a:t>
            </a:r>
            <a:endParaRPr lang="en-US" sz="3200" dirty="0">
              <a:solidFill>
                <a:srgbClr val="FF00FF"/>
              </a:solidFill>
              <a:latin typeface="Times New Roman" pitchFamily="18" charset="0"/>
            </a:endParaRPr>
          </a:p>
        </p:txBody>
      </p:sp>
      <p:sp>
        <p:nvSpPr>
          <p:cNvPr id="27666" name="Line 18"/>
          <p:cNvSpPr>
            <a:spLocks noChangeShapeType="1"/>
          </p:cNvSpPr>
          <p:nvPr/>
        </p:nvSpPr>
        <p:spPr bwMode="auto">
          <a:xfrm>
            <a:off x="9066213" y="-1066800"/>
            <a:ext cx="1587" cy="296862"/>
          </a:xfrm>
          <a:prstGeom prst="line">
            <a:avLst/>
          </a:prstGeom>
          <a:noFill/>
          <a:ln w="9525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85" name="Line 19"/>
          <p:cNvSpPr>
            <a:spLocks noChangeShapeType="1"/>
          </p:cNvSpPr>
          <p:nvPr/>
        </p:nvSpPr>
        <p:spPr bwMode="auto">
          <a:xfrm>
            <a:off x="9066213" y="-1066800"/>
            <a:ext cx="1587" cy="296862"/>
          </a:xfrm>
          <a:prstGeom prst="line">
            <a:avLst/>
          </a:prstGeom>
          <a:noFill/>
          <a:ln w="9525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" name="AutoShape 15"/>
          <p:cNvSpPr>
            <a:spLocks/>
          </p:cNvSpPr>
          <p:nvPr/>
        </p:nvSpPr>
        <p:spPr bwMode="auto">
          <a:xfrm rot="-5400000">
            <a:off x="4283691" y="-103188"/>
            <a:ext cx="342900" cy="5981700"/>
          </a:xfrm>
          <a:prstGeom prst="rightBracket">
            <a:avLst>
              <a:gd name="adj" fmla="val 473103"/>
            </a:avLst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2032477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" dur="2000"/>
                                        <p:tgtEl>
                                          <p:spTgt spid="276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4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2000"/>
                                        <p:tgtEl>
                                          <p:spTgt spid="276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276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2" dur="2000"/>
                                        <p:tgtEl>
                                          <p:spTgt spid="276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4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" dur="2000"/>
                                        <p:tgtEl>
                                          <p:spTgt spid="276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9" dur="2000"/>
                                        <p:tgtEl>
                                          <p:spTgt spid="276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2" dur="2000"/>
                                        <p:tgtEl>
                                          <p:spTgt spid="276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3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2000"/>
                                        <p:tgtEl>
                                          <p:spTgt spid="276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38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0" dur="2000"/>
                                        <p:tgtEl>
                                          <p:spTgt spid="276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3" dur="2000"/>
                                        <p:tgtEl>
                                          <p:spTgt spid="276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afterGroup">
                            <p:stCondLst>
                              <p:cond delay="10000"/>
                            </p:stCondLst>
                            <p:childTnLst>
                              <p:par>
                                <p:cTn id="45" presetID="35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46" dur="1000" fill="hold"/>
                                        <p:tgtEl>
                                          <p:spTgt spid="276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11000"/>
                            </p:stCondLst>
                            <p:childTnLst>
                              <p:par>
                                <p:cTn id="48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5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3" grpId="0" animBg="1"/>
      <p:bldP spid="27654" grpId="0" animBg="1"/>
      <p:bldP spid="27655" grpId="0" animBg="1"/>
      <p:bldP spid="27656" grpId="0"/>
      <p:bldP spid="27657" grpId="0"/>
      <p:bldP spid="27658" grpId="0"/>
      <p:bldP spid="27659" grpId="0"/>
      <p:bldP spid="27660" grpId="0"/>
      <p:bldP spid="27661" grpId="0" animBg="1"/>
      <p:bldP spid="27662" grpId="0"/>
      <p:bldP spid="7181" grpId="0"/>
      <p:bldP spid="27666" grpId="0" animBg="1"/>
      <p:bldP spid="2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3124200"/>
            <a:ext cx="8610600" cy="3581400"/>
          </a:xfrm>
        </p:spPr>
        <p:txBody>
          <a:bodyPr>
            <a:normAutofit/>
          </a:bodyPr>
          <a:lstStyle/>
          <a:p>
            <a:pPr eaLnBrk="1" hangingPunct="1">
              <a:buFontTx/>
              <a:buNone/>
            </a:pPr>
            <a:r>
              <a:rPr lang="en-US" dirty="0" smtClean="0">
                <a:latin typeface="Times New Roman" pitchFamily="18" charset="0"/>
              </a:rPr>
              <a:t>   </a:t>
            </a:r>
            <a:r>
              <a:rPr lang="en-US" dirty="0" err="1" smtClean="0">
                <a:latin typeface="Times New Roman" pitchFamily="18" charset="0"/>
              </a:rPr>
              <a:t>Thời</a:t>
            </a:r>
            <a:r>
              <a:rPr lang="en-US" dirty="0" smtClean="0">
                <a:latin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</a:rPr>
              <a:t>gian</a:t>
            </a:r>
            <a:r>
              <a:rPr lang="en-US" dirty="0" smtClean="0">
                <a:latin typeface="Times New Roman" pitchFamily="18" charset="0"/>
              </a:rPr>
              <a:t> ô </a:t>
            </a:r>
            <a:r>
              <a:rPr lang="en-US" dirty="0" err="1" smtClean="0">
                <a:latin typeface="Times New Roman" pitchFamily="18" charset="0"/>
              </a:rPr>
              <a:t>tô</a:t>
            </a:r>
            <a:r>
              <a:rPr lang="en-US" dirty="0" smtClean="0">
                <a:latin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</a:rPr>
              <a:t>đi</a:t>
            </a:r>
            <a:r>
              <a:rPr lang="en-US" dirty="0" smtClean="0">
                <a:latin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</a:rPr>
              <a:t>từ</a:t>
            </a:r>
            <a:r>
              <a:rPr lang="en-US" dirty="0" smtClean="0">
                <a:latin typeface="Times New Roman" pitchFamily="18" charset="0"/>
              </a:rPr>
              <a:t> A </a:t>
            </a:r>
            <a:r>
              <a:rPr lang="en-US" dirty="0" err="1" smtClean="0">
                <a:latin typeface="Times New Roman" pitchFamily="18" charset="0"/>
              </a:rPr>
              <a:t>đến</a:t>
            </a:r>
            <a:r>
              <a:rPr lang="en-US" dirty="0" smtClean="0">
                <a:latin typeface="Times New Roman" pitchFamily="18" charset="0"/>
              </a:rPr>
              <a:t> B </a:t>
            </a:r>
            <a:r>
              <a:rPr lang="en-US" dirty="0" err="1" smtClean="0">
                <a:latin typeface="Times New Roman" pitchFamily="18" charset="0"/>
              </a:rPr>
              <a:t>là</a:t>
            </a:r>
            <a:r>
              <a:rPr lang="en-US" dirty="0" smtClean="0">
                <a:latin typeface="Times New Roman" pitchFamily="18" charset="0"/>
              </a:rPr>
              <a:t>:</a:t>
            </a:r>
          </a:p>
          <a:p>
            <a:pPr eaLnBrk="1" hangingPunct="1">
              <a:buFontTx/>
              <a:buNone/>
            </a:pPr>
            <a:r>
              <a:rPr lang="en-US" dirty="0" smtClean="0">
                <a:latin typeface="Times New Roman" pitchFamily="18" charset="0"/>
              </a:rPr>
              <a:t>	  12giờ 15phút – 7giờ 30phút = 4giờ 45phút</a:t>
            </a:r>
          </a:p>
          <a:p>
            <a:pPr eaLnBrk="1" hangingPunct="1">
              <a:buFontTx/>
              <a:buNone/>
            </a:pPr>
            <a:r>
              <a:rPr lang="en-US" dirty="0" smtClean="0">
                <a:latin typeface="Times New Roman" pitchFamily="18" charset="0"/>
              </a:rPr>
              <a:t>			4giờ 45phút = 4,75giờ.</a:t>
            </a:r>
          </a:p>
          <a:p>
            <a:pPr eaLnBrk="1" hangingPunct="1">
              <a:buFontTx/>
              <a:buNone/>
            </a:pPr>
            <a:r>
              <a:rPr lang="en-US" dirty="0" smtClean="0">
                <a:latin typeface="Times New Roman" pitchFamily="18" charset="0"/>
              </a:rPr>
              <a:t>   </a:t>
            </a:r>
            <a:r>
              <a:rPr lang="en-US" dirty="0" err="1" smtClean="0">
                <a:latin typeface="Times New Roman" pitchFamily="18" charset="0"/>
              </a:rPr>
              <a:t>Quãng</a:t>
            </a:r>
            <a:r>
              <a:rPr lang="en-US" dirty="0" smtClean="0">
                <a:latin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</a:rPr>
              <a:t>đường</a:t>
            </a:r>
            <a:r>
              <a:rPr lang="en-US" dirty="0" smtClean="0">
                <a:latin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</a:rPr>
              <a:t>từ</a:t>
            </a:r>
            <a:r>
              <a:rPr lang="en-US" dirty="0" smtClean="0">
                <a:latin typeface="Times New Roman" pitchFamily="18" charset="0"/>
              </a:rPr>
              <a:t> A </a:t>
            </a:r>
            <a:r>
              <a:rPr lang="en-US" dirty="0" err="1" smtClean="0">
                <a:latin typeface="Times New Roman" pitchFamily="18" charset="0"/>
              </a:rPr>
              <a:t>đến</a:t>
            </a:r>
            <a:r>
              <a:rPr lang="en-US" dirty="0" smtClean="0">
                <a:latin typeface="Times New Roman" pitchFamily="18" charset="0"/>
              </a:rPr>
              <a:t> B </a:t>
            </a:r>
            <a:r>
              <a:rPr lang="en-US" dirty="0" err="1" smtClean="0">
                <a:latin typeface="Times New Roman" pitchFamily="18" charset="0"/>
              </a:rPr>
              <a:t>dài</a:t>
            </a:r>
            <a:r>
              <a:rPr lang="en-US" dirty="0" smtClean="0">
                <a:latin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</a:rPr>
              <a:t>là</a:t>
            </a:r>
            <a:r>
              <a:rPr lang="en-US" dirty="0" smtClean="0">
                <a:latin typeface="Times New Roman" pitchFamily="18" charset="0"/>
              </a:rPr>
              <a:t>:</a:t>
            </a:r>
          </a:p>
          <a:p>
            <a:pPr eaLnBrk="1" hangingPunct="1">
              <a:buFontTx/>
              <a:buNone/>
            </a:pPr>
            <a:r>
              <a:rPr lang="en-US" dirty="0" smtClean="0">
                <a:latin typeface="Times New Roman" pitchFamily="18" charset="0"/>
              </a:rPr>
              <a:t>	          46 x 4,75 = 218,5(km)</a:t>
            </a:r>
          </a:p>
          <a:p>
            <a:pPr eaLnBrk="1" hangingPunct="1">
              <a:buFontTx/>
              <a:buNone/>
            </a:pPr>
            <a:r>
              <a:rPr lang="en-US" dirty="0" smtClean="0">
                <a:latin typeface="Times New Roman" pitchFamily="18" charset="0"/>
              </a:rPr>
              <a:t>					</a:t>
            </a:r>
            <a:r>
              <a:rPr lang="en-US" dirty="0" err="1" smtClean="0">
                <a:latin typeface="Times New Roman" pitchFamily="18" charset="0"/>
              </a:rPr>
              <a:t>Đáp</a:t>
            </a:r>
            <a:r>
              <a:rPr lang="en-US" dirty="0" smtClean="0">
                <a:latin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</a:rPr>
              <a:t>số</a:t>
            </a:r>
            <a:r>
              <a:rPr lang="en-US" dirty="0" smtClean="0">
                <a:latin typeface="Times New Roman" pitchFamily="18" charset="0"/>
              </a:rPr>
              <a:t>: 218,5km</a:t>
            </a:r>
          </a:p>
        </p:txBody>
      </p:sp>
      <p:sp>
        <p:nvSpPr>
          <p:cNvPr id="8197" name="Line 6"/>
          <p:cNvSpPr>
            <a:spLocks noChangeShapeType="1"/>
          </p:cNvSpPr>
          <p:nvPr/>
        </p:nvSpPr>
        <p:spPr bwMode="auto">
          <a:xfrm>
            <a:off x="820738" y="1752600"/>
            <a:ext cx="6799262" cy="158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198" name="Line 7"/>
          <p:cNvSpPr>
            <a:spLocks noChangeShapeType="1"/>
          </p:cNvSpPr>
          <p:nvPr/>
        </p:nvSpPr>
        <p:spPr bwMode="auto">
          <a:xfrm>
            <a:off x="820738" y="1525588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199" name="Line 8"/>
          <p:cNvSpPr>
            <a:spLocks noChangeShapeType="1"/>
          </p:cNvSpPr>
          <p:nvPr/>
        </p:nvSpPr>
        <p:spPr bwMode="auto">
          <a:xfrm>
            <a:off x="7620000" y="1524000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00" name="Text Box 9"/>
          <p:cNvSpPr txBox="1">
            <a:spLocks noChangeArrowheads="1"/>
          </p:cNvSpPr>
          <p:nvPr/>
        </p:nvSpPr>
        <p:spPr bwMode="auto">
          <a:xfrm>
            <a:off x="592138" y="1112044"/>
            <a:ext cx="457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A</a:t>
            </a:r>
          </a:p>
        </p:txBody>
      </p:sp>
      <p:sp>
        <p:nvSpPr>
          <p:cNvPr id="8201" name="Text Box 10"/>
          <p:cNvSpPr txBox="1">
            <a:spLocks noChangeArrowheads="1"/>
          </p:cNvSpPr>
          <p:nvPr/>
        </p:nvSpPr>
        <p:spPr bwMode="auto">
          <a:xfrm>
            <a:off x="7413009" y="1092766"/>
            <a:ext cx="457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B</a:t>
            </a:r>
          </a:p>
        </p:txBody>
      </p:sp>
      <p:sp>
        <p:nvSpPr>
          <p:cNvPr id="8202" name="Text Box 11"/>
          <p:cNvSpPr txBox="1">
            <a:spLocks noChangeArrowheads="1"/>
          </p:cNvSpPr>
          <p:nvPr/>
        </p:nvSpPr>
        <p:spPr bwMode="auto">
          <a:xfrm>
            <a:off x="533400" y="1905000"/>
            <a:ext cx="22098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3200">
                <a:latin typeface="Times New Roman" pitchFamily="18" charset="0"/>
              </a:rPr>
              <a:t>7giờ30phút</a:t>
            </a:r>
          </a:p>
        </p:txBody>
      </p:sp>
      <p:sp>
        <p:nvSpPr>
          <p:cNvPr id="8203" name="Text Box 12"/>
          <p:cNvSpPr txBox="1">
            <a:spLocks noChangeArrowheads="1"/>
          </p:cNvSpPr>
          <p:nvPr/>
        </p:nvSpPr>
        <p:spPr bwMode="auto">
          <a:xfrm>
            <a:off x="6508750" y="1981200"/>
            <a:ext cx="263525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3200">
                <a:latin typeface="Times New Roman" pitchFamily="18" charset="0"/>
              </a:rPr>
              <a:t>12giờ15phút</a:t>
            </a:r>
          </a:p>
        </p:txBody>
      </p:sp>
      <p:sp>
        <p:nvSpPr>
          <p:cNvPr id="8204" name="Text Box 13"/>
          <p:cNvSpPr txBox="1">
            <a:spLocks noChangeArrowheads="1"/>
          </p:cNvSpPr>
          <p:nvPr/>
        </p:nvSpPr>
        <p:spPr bwMode="auto">
          <a:xfrm>
            <a:off x="3155950" y="1905000"/>
            <a:ext cx="263525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3200">
                <a:latin typeface="Times New Roman" pitchFamily="18" charset="0"/>
              </a:rPr>
              <a:t>V = 46km/giờ</a:t>
            </a:r>
          </a:p>
        </p:txBody>
      </p:sp>
      <p:sp>
        <p:nvSpPr>
          <p:cNvPr id="8206" name="Text Box 15"/>
          <p:cNvSpPr txBox="1">
            <a:spLocks noChangeArrowheads="1"/>
          </p:cNvSpPr>
          <p:nvPr/>
        </p:nvSpPr>
        <p:spPr bwMode="auto">
          <a:xfrm>
            <a:off x="3079750" y="1174750"/>
            <a:ext cx="263525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3200" dirty="0">
                <a:latin typeface="Times New Roman" pitchFamily="18" charset="0"/>
              </a:rPr>
              <a:t>?km</a:t>
            </a:r>
          </a:p>
        </p:txBody>
      </p:sp>
      <p:sp>
        <p:nvSpPr>
          <p:cNvPr id="8207" name="Rectangle 16"/>
          <p:cNvSpPr>
            <a:spLocks noChangeArrowheads="1"/>
          </p:cNvSpPr>
          <p:nvPr/>
        </p:nvSpPr>
        <p:spPr bwMode="auto">
          <a:xfrm>
            <a:off x="304800" y="761206"/>
            <a:ext cx="1379538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3200" b="1" dirty="0" err="1">
                <a:solidFill>
                  <a:srgbClr val="FF00FF"/>
                </a:solidFill>
              </a:rPr>
              <a:t>Bài</a:t>
            </a:r>
            <a:r>
              <a:rPr lang="en-US" sz="3200" b="1" dirty="0">
                <a:solidFill>
                  <a:srgbClr val="FF00FF"/>
                </a:solidFill>
              </a:rPr>
              <a:t> 2: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3673475" y="2560638"/>
            <a:ext cx="1600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AutoShape 15"/>
          <p:cNvSpPr>
            <a:spLocks/>
          </p:cNvSpPr>
          <p:nvPr/>
        </p:nvSpPr>
        <p:spPr bwMode="auto">
          <a:xfrm rot="-5400000">
            <a:off x="4048919" y="-1874043"/>
            <a:ext cx="342900" cy="6799262"/>
          </a:xfrm>
          <a:prstGeom prst="rightBracket">
            <a:avLst>
              <a:gd name="adj" fmla="val 473103"/>
            </a:avLst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15144184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600"/>
                            </p:stCondLst>
                            <p:childTnLst>
                              <p:par>
                                <p:cTn id="11" presetID="40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3700"/>
                            </p:stCondLst>
                            <p:childTnLst>
                              <p:par>
                                <p:cTn id="17" presetID="40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5100"/>
                            </p:stCondLst>
                            <p:childTnLst>
                              <p:par>
                                <p:cTn id="23" presetID="40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6700"/>
                            </p:stCondLst>
                            <p:childTnLst>
                              <p:par>
                                <p:cTn id="29" presetID="40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63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63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63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35" presetID="40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63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63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63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6"/>
          <p:cNvSpPr>
            <a:spLocks noChangeArrowheads="1"/>
          </p:cNvSpPr>
          <p:nvPr/>
        </p:nvSpPr>
        <p:spPr bwMode="auto">
          <a:xfrm>
            <a:off x="312761" y="609600"/>
            <a:ext cx="7924800" cy="17543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sz="3600" dirty="0" err="1">
                <a:solidFill>
                  <a:srgbClr val="FF00FF"/>
                </a:solidFill>
                <a:latin typeface="Times New Roman" pitchFamily="18" charset="0"/>
              </a:rPr>
              <a:t>Bài</a:t>
            </a:r>
            <a:r>
              <a:rPr lang="en-US" sz="3600" dirty="0">
                <a:solidFill>
                  <a:srgbClr val="FF00FF"/>
                </a:solidFill>
                <a:latin typeface="Times New Roman" pitchFamily="18" charset="0"/>
              </a:rPr>
              <a:t> 3: </a:t>
            </a:r>
            <a:r>
              <a:rPr lang="en-US" sz="3600" dirty="0" err="1">
                <a:solidFill>
                  <a:schemeClr val="tx2"/>
                </a:solidFill>
                <a:latin typeface="Times New Roman" pitchFamily="18" charset="0"/>
              </a:rPr>
              <a:t>Ong</a:t>
            </a:r>
            <a:r>
              <a:rPr lang="en-US" sz="3600" dirty="0">
                <a:solidFill>
                  <a:schemeClr val="tx2"/>
                </a:solidFill>
                <a:latin typeface="Times New Roman" pitchFamily="18" charset="0"/>
              </a:rPr>
              <a:t> </a:t>
            </a:r>
            <a:r>
              <a:rPr lang="en-US" sz="3600" dirty="0" err="1">
                <a:solidFill>
                  <a:schemeClr val="tx2"/>
                </a:solidFill>
                <a:latin typeface="Times New Roman" pitchFamily="18" charset="0"/>
              </a:rPr>
              <a:t>mật</a:t>
            </a:r>
            <a:r>
              <a:rPr lang="en-US" sz="3600" dirty="0">
                <a:solidFill>
                  <a:schemeClr val="tx2"/>
                </a:solidFill>
                <a:latin typeface="Times New Roman" pitchFamily="18" charset="0"/>
              </a:rPr>
              <a:t> </a:t>
            </a:r>
            <a:r>
              <a:rPr lang="en-US" sz="3600" dirty="0" err="1">
                <a:solidFill>
                  <a:schemeClr val="tx2"/>
                </a:solidFill>
                <a:latin typeface="Times New Roman" pitchFamily="18" charset="0"/>
              </a:rPr>
              <a:t>có</a:t>
            </a:r>
            <a:r>
              <a:rPr lang="en-US" sz="3600" dirty="0">
                <a:solidFill>
                  <a:schemeClr val="tx2"/>
                </a:solidFill>
                <a:latin typeface="Times New Roman" pitchFamily="18" charset="0"/>
              </a:rPr>
              <a:t> </a:t>
            </a:r>
            <a:r>
              <a:rPr lang="en-US" sz="3600" dirty="0" err="1">
                <a:solidFill>
                  <a:schemeClr val="tx2"/>
                </a:solidFill>
                <a:latin typeface="Times New Roman" pitchFamily="18" charset="0"/>
              </a:rPr>
              <a:t>thể</a:t>
            </a:r>
            <a:r>
              <a:rPr lang="en-US" sz="3600" dirty="0">
                <a:solidFill>
                  <a:schemeClr val="tx2"/>
                </a:solidFill>
                <a:latin typeface="Times New Roman" pitchFamily="18" charset="0"/>
              </a:rPr>
              <a:t> bay </a:t>
            </a:r>
            <a:r>
              <a:rPr lang="en-US" sz="3600" dirty="0" err="1">
                <a:solidFill>
                  <a:schemeClr val="tx2"/>
                </a:solidFill>
                <a:latin typeface="Times New Roman" pitchFamily="18" charset="0"/>
              </a:rPr>
              <a:t>được</a:t>
            </a:r>
            <a:r>
              <a:rPr lang="en-US" sz="3600" dirty="0">
                <a:solidFill>
                  <a:schemeClr val="tx2"/>
                </a:solidFill>
                <a:latin typeface="Times New Roman" pitchFamily="18" charset="0"/>
              </a:rPr>
              <a:t> </a:t>
            </a:r>
            <a:r>
              <a:rPr lang="en-US" sz="3600" dirty="0" err="1">
                <a:solidFill>
                  <a:schemeClr val="tx2"/>
                </a:solidFill>
                <a:latin typeface="Times New Roman" pitchFamily="18" charset="0"/>
              </a:rPr>
              <a:t>với</a:t>
            </a:r>
            <a:r>
              <a:rPr lang="en-US" sz="3600" dirty="0">
                <a:solidFill>
                  <a:schemeClr val="tx2"/>
                </a:solidFill>
                <a:latin typeface="Times New Roman" pitchFamily="18" charset="0"/>
              </a:rPr>
              <a:t> </a:t>
            </a:r>
            <a:r>
              <a:rPr lang="en-US" sz="3600" dirty="0" err="1">
                <a:solidFill>
                  <a:schemeClr val="tx2"/>
                </a:solidFill>
                <a:latin typeface="Times New Roman" pitchFamily="18" charset="0"/>
              </a:rPr>
              <a:t>vận</a:t>
            </a:r>
            <a:r>
              <a:rPr lang="en-US" sz="3600" dirty="0">
                <a:solidFill>
                  <a:schemeClr val="tx2"/>
                </a:solidFill>
                <a:latin typeface="Times New Roman" pitchFamily="18" charset="0"/>
              </a:rPr>
              <a:t> </a:t>
            </a:r>
            <a:r>
              <a:rPr lang="en-US" sz="3600" dirty="0" err="1">
                <a:solidFill>
                  <a:schemeClr val="tx2"/>
                </a:solidFill>
                <a:latin typeface="Times New Roman" pitchFamily="18" charset="0"/>
              </a:rPr>
              <a:t>tốc</a:t>
            </a:r>
            <a:r>
              <a:rPr lang="en-US" sz="3600" dirty="0">
                <a:solidFill>
                  <a:schemeClr val="tx2"/>
                </a:solidFill>
                <a:latin typeface="Times New Roman" pitchFamily="18" charset="0"/>
              </a:rPr>
              <a:t> 8km/</a:t>
            </a:r>
            <a:r>
              <a:rPr lang="en-US" sz="3600" dirty="0" err="1">
                <a:solidFill>
                  <a:schemeClr val="tx2"/>
                </a:solidFill>
                <a:latin typeface="Times New Roman" pitchFamily="18" charset="0"/>
              </a:rPr>
              <a:t>giờ</a:t>
            </a:r>
            <a:r>
              <a:rPr lang="en-US" sz="3600" dirty="0">
                <a:solidFill>
                  <a:schemeClr val="tx2"/>
                </a:solidFill>
                <a:latin typeface="Times New Roman" pitchFamily="18" charset="0"/>
              </a:rPr>
              <a:t>. </a:t>
            </a:r>
            <a:r>
              <a:rPr lang="en-US" sz="3600" dirty="0" err="1">
                <a:solidFill>
                  <a:schemeClr val="tx2"/>
                </a:solidFill>
                <a:latin typeface="Times New Roman" pitchFamily="18" charset="0"/>
              </a:rPr>
              <a:t>Tính</a:t>
            </a:r>
            <a:r>
              <a:rPr lang="en-US" sz="3600" dirty="0">
                <a:solidFill>
                  <a:schemeClr val="tx2"/>
                </a:solidFill>
                <a:latin typeface="Times New Roman" pitchFamily="18" charset="0"/>
              </a:rPr>
              <a:t> </a:t>
            </a:r>
            <a:r>
              <a:rPr lang="en-US" sz="3600" dirty="0" err="1">
                <a:solidFill>
                  <a:schemeClr val="tx2"/>
                </a:solidFill>
                <a:latin typeface="Times New Roman" pitchFamily="18" charset="0"/>
              </a:rPr>
              <a:t>quãng</a:t>
            </a:r>
            <a:r>
              <a:rPr lang="en-US" sz="3600" dirty="0">
                <a:solidFill>
                  <a:schemeClr val="tx2"/>
                </a:solidFill>
                <a:latin typeface="Times New Roman" pitchFamily="18" charset="0"/>
              </a:rPr>
              <a:t> </a:t>
            </a:r>
            <a:r>
              <a:rPr lang="en-US" sz="3600" dirty="0" err="1">
                <a:solidFill>
                  <a:schemeClr val="tx2"/>
                </a:solidFill>
                <a:latin typeface="Times New Roman" pitchFamily="18" charset="0"/>
              </a:rPr>
              <a:t>đường</a:t>
            </a:r>
            <a:r>
              <a:rPr lang="en-US" sz="3600" dirty="0">
                <a:solidFill>
                  <a:schemeClr val="tx2"/>
                </a:solidFill>
                <a:latin typeface="Times New Roman" pitchFamily="18" charset="0"/>
              </a:rPr>
              <a:t> </a:t>
            </a:r>
            <a:r>
              <a:rPr lang="en-US" sz="3600" dirty="0" err="1">
                <a:solidFill>
                  <a:schemeClr val="tx2"/>
                </a:solidFill>
                <a:latin typeface="Times New Roman" pitchFamily="18" charset="0"/>
              </a:rPr>
              <a:t>của</a:t>
            </a:r>
            <a:r>
              <a:rPr lang="en-US" sz="3600" dirty="0">
                <a:solidFill>
                  <a:schemeClr val="tx2"/>
                </a:solidFill>
                <a:latin typeface="Times New Roman" pitchFamily="18" charset="0"/>
              </a:rPr>
              <a:t> </a:t>
            </a:r>
            <a:r>
              <a:rPr lang="en-US" sz="3600" dirty="0" err="1">
                <a:solidFill>
                  <a:schemeClr val="tx2"/>
                </a:solidFill>
                <a:latin typeface="Times New Roman" pitchFamily="18" charset="0"/>
              </a:rPr>
              <a:t>ong</a:t>
            </a:r>
            <a:r>
              <a:rPr lang="en-US" sz="3600" dirty="0">
                <a:solidFill>
                  <a:schemeClr val="tx2"/>
                </a:solidFill>
                <a:latin typeface="Times New Roman" pitchFamily="18" charset="0"/>
              </a:rPr>
              <a:t> </a:t>
            </a:r>
            <a:r>
              <a:rPr lang="en-US" sz="3600" dirty="0" err="1">
                <a:solidFill>
                  <a:schemeClr val="tx2"/>
                </a:solidFill>
                <a:latin typeface="Times New Roman" pitchFamily="18" charset="0"/>
              </a:rPr>
              <a:t>mật</a:t>
            </a:r>
            <a:r>
              <a:rPr lang="en-US" sz="3600" dirty="0">
                <a:solidFill>
                  <a:schemeClr val="tx2"/>
                </a:solidFill>
                <a:latin typeface="Times New Roman" pitchFamily="18" charset="0"/>
              </a:rPr>
              <a:t> bay </a:t>
            </a:r>
            <a:r>
              <a:rPr lang="en-US" sz="3600" dirty="0" err="1">
                <a:solidFill>
                  <a:schemeClr val="tx2"/>
                </a:solidFill>
                <a:latin typeface="Times New Roman" pitchFamily="18" charset="0"/>
              </a:rPr>
              <a:t>trong</a:t>
            </a:r>
            <a:r>
              <a:rPr lang="en-US" sz="3600" dirty="0">
                <a:solidFill>
                  <a:schemeClr val="tx2"/>
                </a:solidFill>
                <a:latin typeface="Times New Roman" pitchFamily="18" charset="0"/>
              </a:rPr>
              <a:t> 15phút.</a:t>
            </a:r>
            <a:endParaRPr lang="en-US" sz="3600" dirty="0">
              <a:solidFill>
                <a:srgbClr val="FF00FF"/>
              </a:solidFill>
              <a:latin typeface="Times New Roman" pitchFamily="18" charset="0"/>
            </a:endParaRPr>
          </a:p>
        </p:txBody>
      </p:sp>
      <p:sp>
        <p:nvSpPr>
          <p:cNvPr id="17420" name="Line 12"/>
          <p:cNvSpPr>
            <a:spLocks noChangeShapeType="1"/>
          </p:cNvSpPr>
          <p:nvPr/>
        </p:nvSpPr>
        <p:spPr bwMode="auto">
          <a:xfrm>
            <a:off x="1676400" y="3467669"/>
            <a:ext cx="62484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 type="diamond" w="med" len="med"/>
            <a:tailEnd type="diamond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21" name="Text Box 13"/>
          <p:cNvSpPr txBox="1">
            <a:spLocks noChangeArrowheads="1"/>
          </p:cNvSpPr>
          <p:nvPr/>
        </p:nvSpPr>
        <p:spPr bwMode="auto">
          <a:xfrm>
            <a:off x="3352800" y="3620069"/>
            <a:ext cx="3733800" cy="13234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3200" b="1">
                <a:latin typeface="Times New Roman" pitchFamily="18" charset="0"/>
                <a:cs typeface="Times New Roman" pitchFamily="18" charset="0"/>
              </a:rPr>
              <a:t>V</a:t>
            </a:r>
            <a:r>
              <a:rPr lang="en-US" sz="3200">
                <a:latin typeface="Times New Roman" pitchFamily="18" charset="0"/>
                <a:cs typeface="Times New Roman" pitchFamily="18" charset="0"/>
              </a:rPr>
              <a:t> = 8km/giờ</a:t>
            </a:r>
          </a:p>
          <a:p>
            <a:pPr>
              <a:spcBef>
                <a:spcPct val="50000"/>
              </a:spcBef>
            </a:pPr>
            <a:r>
              <a:rPr lang="en-US" sz="3200">
                <a:latin typeface="Times New Roman" pitchFamily="18" charset="0"/>
                <a:cs typeface="Times New Roman" pitchFamily="18" charset="0"/>
              </a:rPr>
              <a:t>t = 15 phút</a:t>
            </a:r>
          </a:p>
        </p:txBody>
      </p:sp>
      <p:sp>
        <p:nvSpPr>
          <p:cNvPr id="17422" name="Text Box 14"/>
          <p:cNvSpPr txBox="1">
            <a:spLocks noChangeArrowheads="1"/>
          </p:cNvSpPr>
          <p:nvPr/>
        </p:nvSpPr>
        <p:spPr bwMode="auto">
          <a:xfrm>
            <a:off x="3581400" y="2400869"/>
            <a:ext cx="22098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S = ? km</a:t>
            </a:r>
          </a:p>
        </p:txBody>
      </p:sp>
      <p:sp>
        <p:nvSpPr>
          <p:cNvPr id="17423" name="AutoShape 15"/>
          <p:cNvSpPr>
            <a:spLocks/>
          </p:cNvSpPr>
          <p:nvPr/>
        </p:nvSpPr>
        <p:spPr bwMode="auto">
          <a:xfrm rot="-5400000">
            <a:off x="4629150" y="133919"/>
            <a:ext cx="342900" cy="6248400"/>
          </a:xfrm>
          <a:prstGeom prst="rightBracket">
            <a:avLst>
              <a:gd name="adj" fmla="val 473103"/>
            </a:avLst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15712564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174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4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74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74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74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800"/>
                            </p:stCondLst>
                            <p:childTnLst>
                              <p:par>
                                <p:cTn id="15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7" dur="500"/>
                                        <p:tgtEl>
                                          <p:spTgt spid="174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4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74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74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74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20" grpId="0" animBg="1"/>
      <p:bldP spid="17421" grpId="0"/>
      <p:bldP spid="17422" grpId="0"/>
      <p:bldP spid="1742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0" y="3124200"/>
            <a:ext cx="9144000" cy="3124200"/>
          </a:xfrm>
        </p:spPr>
        <p:txBody>
          <a:bodyPr>
            <a:normAutofit/>
          </a:bodyPr>
          <a:lstStyle/>
          <a:p>
            <a:pPr algn="ctr" eaLnBrk="1" hangingPunct="1">
              <a:buFontTx/>
              <a:buNone/>
            </a:pPr>
            <a:r>
              <a:rPr lang="en-US" sz="3600" dirty="0" smtClean="0">
                <a:latin typeface="Times New Roman" pitchFamily="18" charset="0"/>
              </a:rPr>
              <a:t>15phút = 0,25giờ</a:t>
            </a:r>
          </a:p>
          <a:p>
            <a:pPr algn="ctr" eaLnBrk="1" hangingPunct="1">
              <a:buFontTx/>
              <a:buNone/>
            </a:pPr>
            <a:r>
              <a:rPr lang="en-US" sz="3600" dirty="0" err="1" smtClean="0">
                <a:latin typeface="Times New Roman" pitchFamily="18" charset="0"/>
              </a:rPr>
              <a:t>Quãng</a:t>
            </a:r>
            <a:r>
              <a:rPr lang="en-US" sz="3600" dirty="0" smtClean="0">
                <a:latin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</a:rPr>
              <a:t>đường</a:t>
            </a:r>
            <a:r>
              <a:rPr lang="en-US" sz="3600" dirty="0" smtClean="0">
                <a:latin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</a:rPr>
              <a:t>ong</a:t>
            </a:r>
            <a:r>
              <a:rPr lang="en-US" sz="3600" dirty="0" smtClean="0">
                <a:latin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</a:rPr>
              <a:t>mật</a:t>
            </a:r>
            <a:r>
              <a:rPr lang="en-US" sz="3600" dirty="0" smtClean="0">
                <a:latin typeface="Times New Roman" pitchFamily="18" charset="0"/>
              </a:rPr>
              <a:t> bay </a:t>
            </a:r>
            <a:r>
              <a:rPr lang="en-US" sz="3600" dirty="0" err="1" smtClean="0">
                <a:latin typeface="Times New Roman" pitchFamily="18" charset="0"/>
              </a:rPr>
              <a:t>trong</a:t>
            </a:r>
            <a:r>
              <a:rPr lang="en-US" sz="3600" dirty="0" smtClean="0">
                <a:latin typeface="Times New Roman" pitchFamily="18" charset="0"/>
              </a:rPr>
              <a:t> 15phút:</a:t>
            </a:r>
          </a:p>
          <a:p>
            <a:pPr algn="ctr" eaLnBrk="1" hangingPunct="1">
              <a:buFontTx/>
              <a:buNone/>
            </a:pPr>
            <a:r>
              <a:rPr lang="en-US" sz="3600" dirty="0" smtClean="0">
                <a:latin typeface="Times New Roman" pitchFamily="18" charset="0"/>
              </a:rPr>
              <a:t>8 x 0,25 = 2(km)</a:t>
            </a:r>
          </a:p>
          <a:p>
            <a:pPr algn="ctr" eaLnBrk="1" hangingPunct="1">
              <a:buFontTx/>
              <a:buNone/>
            </a:pPr>
            <a:r>
              <a:rPr lang="en-US" sz="3600" dirty="0" smtClean="0">
                <a:latin typeface="Times New Roman" pitchFamily="18" charset="0"/>
              </a:rPr>
              <a:t>				</a:t>
            </a:r>
            <a:r>
              <a:rPr lang="en-US" sz="3600" dirty="0" err="1" smtClean="0">
                <a:latin typeface="Times New Roman" pitchFamily="18" charset="0"/>
              </a:rPr>
              <a:t>Đáp</a:t>
            </a:r>
            <a:r>
              <a:rPr lang="en-US" sz="3600" dirty="0" smtClean="0">
                <a:latin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</a:rPr>
              <a:t>số</a:t>
            </a:r>
            <a:r>
              <a:rPr lang="en-US" sz="3600" dirty="0" smtClean="0">
                <a:latin typeface="Times New Roman" pitchFamily="18" charset="0"/>
              </a:rPr>
              <a:t>: 2km</a:t>
            </a:r>
          </a:p>
        </p:txBody>
      </p:sp>
      <p:sp>
        <p:nvSpPr>
          <p:cNvPr id="10244" name="Rectangle 4"/>
          <p:cNvSpPr>
            <a:spLocks noChangeArrowheads="1"/>
          </p:cNvSpPr>
          <p:nvPr/>
        </p:nvSpPr>
        <p:spPr bwMode="auto">
          <a:xfrm>
            <a:off x="0" y="228600"/>
            <a:ext cx="14478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sz="3200" b="1">
                <a:solidFill>
                  <a:srgbClr val="FF00FF"/>
                </a:solidFill>
                <a:latin typeface="Arial" charset="0"/>
              </a:rPr>
              <a:t>Bài 3:</a:t>
            </a:r>
          </a:p>
        </p:txBody>
      </p:sp>
      <p:sp>
        <p:nvSpPr>
          <p:cNvPr id="10245" name="WordArt 5"/>
          <p:cNvSpPr>
            <a:spLocks noChangeArrowheads="1" noChangeShapeType="1" noTextEdit="1"/>
          </p:cNvSpPr>
          <p:nvPr/>
        </p:nvSpPr>
        <p:spPr bwMode="auto">
          <a:xfrm>
            <a:off x="4115913" y="2667000"/>
            <a:ext cx="1323975" cy="38100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dirty="0" err="1">
                <a:gradFill rotWithShape="1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Giải</a:t>
            </a:r>
            <a:r>
              <a:rPr lang="en-US" sz="3600" b="1" kern="10" dirty="0">
                <a:gradFill rotWithShape="1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:</a:t>
            </a:r>
          </a:p>
        </p:txBody>
      </p:sp>
      <p:sp>
        <p:nvSpPr>
          <p:cNvPr id="10246" name="Line 13"/>
          <p:cNvSpPr>
            <a:spLocks noChangeShapeType="1"/>
          </p:cNvSpPr>
          <p:nvPr/>
        </p:nvSpPr>
        <p:spPr bwMode="auto">
          <a:xfrm>
            <a:off x="1676400" y="1966913"/>
            <a:ext cx="6375400" cy="1587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 type="diamond" w="med" len="med"/>
            <a:tailEnd type="diamond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47" name="Text Box 14"/>
          <p:cNvSpPr txBox="1">
            <a:spLocks noChangeArrowheads="1"/>
          </p:cNvSpPr>
          <p:nvPr/>
        </p:nvSpPr>
        <p:spPr bwMode="auto">
          <a:xfrm>
            <a:off x="2819400" y="2209800"/>
            <a:ext cx="4419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400" b="1">
                <a:latin typeface="Times New Roman" pitchFamily="18" charset="0"/>
                <a:cs typeface="Times New Roman" pitchFamily="18" charset="0"/>
              </a:rPr>
              <a:t>V = 8km/giờ     t = 15 phút</a:t>
            </a:r>
          </a:p>
        </p:txBody>
      </p:sp>
      <p:sp>
        <p:nvSpPr>
          <p:cNvPr id="10248" name="Text Box 15"/>
          <p:cNvSpPr txBox="1">
            <a:spLocks noChangeArrowheads="1"/>
          </p:cNvSpPr>
          <p:nvPr/>
        </p:nvSpPr>
        <p:spPr bwMode="auto">
          <a:xfrm>
            <a:off x="3650776" y="1185579"/>
            <a:ext cx="22542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S = ? km</a:t>
            </a:r>
          </a:p>
        </p:txBody>
      </p:sp>
      <p:sp>
        <p:nvSpPr>
          <p:cNvPr id="10249" name="AutoShape 16"/>
          <p:cNvSpPr>
            <a:spLocks/>
          </p:cNvSpPr>
          <p:nvPr/>
        </p:nvSpPr>
        <p:spPr bwMode="auto">
          <a:xfrm rot="-5400000">
            <a:off x="4692650" y="-1430337"/>
            <a:ext cx="342900" cy="6375400"/>
          </a:xfrm>
          <a:prstGeom prst="rightBracket">
            <a:avLst>
              <a:gd name="adj" fmla="val 482719"/>
            </a:avLst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30136012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66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66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66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150"/>
                            </p:stCondLst>
                            <p:childTnLst>
                              <p:par>
                                <p:cTn id="11" presetID="40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66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66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66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3150"/>
                            </p:stCondLst>
                            <p:childTnLst>
                              <p:par>
                                <p:cTn id="17" presetID="40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66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66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66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4200"/>
                            </p:stCondLst>
                            <p:childTnLst>
                              <p:par>
                                <p:cTn id="23" presetID="40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66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66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266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6000" b="1" smtClean="0">
                <a:latin typeface="Times New Roman" pitchFamily="18" charset="0"/>
              </a:rPr>
              <a:t>Trò chơi</a:t>
            </a:r>
          </a:p>
        </p:txBody>
      </p:sp>
      <p:sp>
        <p:nvSpPr>
          <p:cNvPr id="20484" name="WordArt 4"/>
          <p:cNvSpPr>
            <a:spLocks noChangeArrowheads="1" noChangeShapeType="1" noTextEdit="1"/>
          </p:cNvSpPr>
          <p:nvPr/>
        </p:nvSpPr>
        <p:spPr bwMode="auto">
          <a:xfrm>
            <a:off x="533400" y="1905000"/>
            <a:ext cx="7772400" cy="2895600"/>
          </a:xfrm>
          <a:prstGeom prst="rect">
            <a:avLst/>
          </a:prstGeom>
        </p:spPr>
        <p:txBody>
          <a:bodyPr wrap="none" fromWordArt="1">
            <a:prstTxWarp prst="textDeflate">
              <a:avLst>
                <a:gd name="adj" fmla="val 24505"/>
              </a:avLst>
            </a:prstTxWarp>
            <a:scene3d>
              <a:camera prst="legacyPerspectiveTopLeft"/>
              <a:lightRig rig="legacyNormal3" dir="r"/>
            </a:scene3d>
            <a:sp3d extrusionH="201600" prstMaterial="legacyMetal">
              <a:extrusionClr>
                <a:srgbClr val="FFFFFF"/>
              </a:extrusionClr>
            </a:sp3d>
          </a:bodyPr>
          <a:lstStyle/>
          <a:p>
            <a:pPr algn="ctr"/>
            <a:r>
              <a:rPr lang="en-US" sz="3600" kern="1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00FF"/>
                    </a:gs>
                    <a:gs pos="50000">
                      <a:srgbClr val="FFFF00"/>
                    </a:gs>
                    <a:gs pos="100000">
                      <a:srgbClr val="FF00FF"/>
                    </a:gs>
                  </a:gsLst>
                  <a:lin ang="18900000" scaled="1"/>
                </a:gradFill>
                <a:latin typeface="Times New Roman"/>
                <a:cs typeface="Times New Roman"/>
              </a:rPr>
              <a:t>Ai nhanh nhất</a:t>
            </a:r>
          </a:p>
        </p:txBody>
      </p:sp>
      <p:pic>
        <p:nvPicPr>
          <p:cNvPr id="11268" name="Picture 6" descr="elephants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0" y="5562600"/>
            <a:ext cx="847725" cy="695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69" name="Picture 7" descr="elephants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24200" y="5943600"/>
            <a:ext cx="847725" cy="695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70" name="Picture 8" descr="elephants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5800" y="5410200"/>
            <a:ext cx="847725" cy="695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71" name="Picture 9" descr="elephants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38800" y="5867400"/>
            <a:ext cx="847725" cy="695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72" name="Picture 10" descr="elephants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9000" y="5334000"/>
            <a:ext cx="847725" cy="695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491" name="Beethoven's Symphony No. 9 (Scherzo).wma">
            <a:hlinkClick r:id="" action="ppaction://media"/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586740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080136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04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04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reez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1" dur="75742" fill="hold"/>
                                        <p:tgtEl>
                                          <p:spTgt spid="20491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12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0491"/>
                </p:tgtEl>
              </p:cMediaNode>
            </p:audio>
          </p:childTnLst>
        </p:cTn>
      </p:par>
    </p:tnLst>
    <p:bldLst>
      <p:bldP spid="20484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PRESENTER" val="9ac839e03d2dfe9fe37fdf79da4364eab8b7722b"/>
  <p:tag name="MMPROD_UIDATA" val="&lt;database version=&quot;10.0&quot;&gt;&lt;object type=&quot;1&quot; unique_id=&quot;10001&quot;&gt;&lt;object type=&quot;2&quot; unique_id=&quot;10002&quot;&gt;&lt;object type=&quot;3&quot; unique_id=&quot;10003&quot;&gt;&lt;property id=&quot;20148&quot; value=&quot;5&quot;/&gt;&lt;property id=&quot;20300&quot; value=&quot;Slide 1&quot;/&gt;&lt;property id=&quot;20307&quot; value=&quot;269&quot;/&gt;&lt;/object&gt;&lt;object type=&quot;3&quot; unique_id=&quot;10004&quot;&gt;&lt;property id=&quot;20148&quot; value=&quot;5&quot;/&gt;&lt;property id=&quot;20300&quot; value=&quot;Slide 2&quot;/&gt;&lt;property id=&quot;20307&quot; value=&quot;258&quot;/&gt;&lt;/object&gt;&lt;object type=&quot;3&quot; unique_id=&quot;10005&quot;&gt;&lt;property id=&quot;20148&quot; value=&quot;5&quot;/&gt;&lt;property id=&quot;20300&quot; value=&quot;Slide 3&quot;/&gt;&lt;property id=&quot;20307&quot; value=&quot;259&quot;/&gt;&lt;/object&gt;&lt;object type=&quot;3&quot; unique_id=&quot;10006&quot;&gt;&lt;property id=&quot;20148&quot; value=&quot;5&quot;/&gt;&lt;property id=&quot;20300&quot; value=&quot;Slide 4&quot;/&gt;&lt;property id=&quot;20307&quot; value=&quot;260&quot;/&gt;&lt;/object&gt;&lt;object type=&quot;3&quot; unique_id=&quot;10007&quot;&gt;&lt;property id=&quot;20148&quot; value=&quot;5&quot;/&gt;&lt;property id=&quot;20300&quot; value=&quot;Slide 5&quot;/&gt;&lt;property id=&quot;20307&quot; value=&quot;261&quot;/&gt;&lt;/object&gt;&lt;object type=&quot;3&quot; unique_id=&quot;10008&quot;&gt;&lt;property id=&quot;20148&quot; value=&quot;5&quot;/&gt;&lt;property id=&quot;20300&quot; value=&quot;Slide 6&quot;/&gt;&lt;property id=&quot;20307&quot; value=&quot;262&quot;/&gt;&lt;/object&gt;&lt;object type=&quot;3&quot; unique_id=&quot;10009&quot;&gt;&lt;property id=&quot;20148&quot; value=&quot;5&quot;/&gt;&lt;property id=&quot;20300&quot; value=&quot;Slide 7&quot;/&gt;&lt;property id=&quot;20307&quot; value=&quot;263&quot;/&gt;&lt;/object&gt;&lt;object type=&quot;3&quot; unique_id=&quot;10010&quot;&gt;&lt;property id=&quot;20148&quot; value=&quot;5&quot;/&gt;&lt;property id=&quot;20300&quot; value=&quot;Slide 8&quot;/&gt;&lt;property id=&quot;20307&quot; value=&quot;264&quot;/&gt;&lt;/object&gt;&lt;object type=&quot;3&quot; unique_id=&quot;10011&quot;&gt;&lt;property id=&quot;20148&quot; value=&quot;5&quot;/&gt;&lt;property id=&quot;20300&quot; value=&quot;Slide 9 - &amp;quot;Trò chơi&amp;quot;&quot;/&gt;&lt;property id=&quot;20307&quot; value=&quot;265&quot;/&gt;&lt;/object&gt;&lt;object type=&quot;3&quot; unique_id=&quot;10012&quot;&gt;&lt;property id=&quot;20148&quot; value=&quot;5&quot;/&gt;&lt;property id=&quot;20300&quot; value=&quot;Slide 10&quot;/&gt;&lt;property id=&quot;20307&quot; value=&quot;266&quot;/&gt;&lt;/object&gt;&lt;object type=&quot;3&quot; unique_id=&quot;10013&quot;&gt;&lt;property id=&quot;20148&quot; value=&quot;5&quot;/&gt;&lt;property id=&quot;20300&quot; value=&quot;Slide 11&quot;/&gt;&lt;property id=&quot;20307&quot; value=&quot;267&quot;/&gt;&lt;/object&gt;&lt;object type=&quot;3&quot; unique_id=&quot;10014&quot;&gt;&lt;property id=&quot;20148&quot; value=&quot;5&quot;/&gt;&lt;property id=&quot;20300&quot; value=&quot;Slide 12 - &amp;quot;Dặn dò&amp;quot;&quot;/&gt;&lt;property id=&quot;20307&quot; value=&quot;268&quot;/&gt;&lt;/object&gt;&lt;/object&gt;&lt;object type=&quot;8&quot; unique_id=&quot;10028&quot;&gt;&lt;/object&gt;&lt;/object&gt;&lt;/database&gt;"/>
  <p:tag name="MMPROD_NEXTUNIQUEID" val="10009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</TotalTime>
  <Words>284</Words>
  <Application>Microsoft Office PowerPoint</Application>
  <PresentationFormat>On-screen Show (4:3)</PresentationFormat>
  <Paragraphs>72</Paragraphs>
  <Slides>12</Slides>
  <Notes>0</Notes>
  <HiddenSlides>0</HiddenSlides>
  <MMClips>1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Trò chơi</vt:lpstr>
      <vt:lpstr>PowerPoint Presentation</vt:lpstr>
      <vt:lpstr>PowerPoint Presentation</vt:lpstr>
      <vt:lpstr>Dặn dò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tt</dc:creator>
  <cp:lastModifiedBy>MTC</cp:lastModifiedBy>
  <cp:revision>10</cp:revision>
  <dcterms:created xsi:type="dcterms:W3CDTF">2016-02-25T15:40:36Z</dcterms:created>
  <dcterms:modified xsi:type="dcterms:W3CDTF">2021-03-22T12:25:12Z</dcterms:modified>
</cp:coreProperties>
</file>