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0" r:id="rId2"/>
    <p:sldId id="268" r:id="rId3"/>
    <p:sldId id="270" r:id="rId4"/>
    <p:sldId id="271" r:id="rId5"/>
    <p:sldId id="273" r:id="rId6"/>
    <p:sldId id="274" r:id="rId7"/>
    <p:sldId id="303" r:id="rId8"/>
    <p:sldId id="288" r:id="rId9"/>
    <p:sldId id="289" r:id="rId10"/>
    <p:sldId id="275" r:id="rId11"/>
    <p:sldId id="307" r:id="rId12"/>
    <p:sldId id="299" r:id="rId13"/>
    <p:sldId id="300" r:id="rId14"/>
    <p:sldId id="286" r:id="rId15"/>
    <p:sldId id="301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CC"/>
    <a:srgbClr val="99FFCC"/>
    <a:srgbClr val="0033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>
        <p:scale>
          <a:sx n="77" d="100"/>
          <a:sy n="77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2DD78-037F-4772-B694-4F29972AC243}" type="datetimeFigureOut">
              <a:rPr lang="en-US" smtClean="0"/>
              <a:pPr/>
              <a:t>05/11/2020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4D4EB-CC7F-4443-ADB2-074F4EBF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8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2E4992-7654-468C-9D83-85CD947850C1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9569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3D2053-33D7-4A85-AB7E-495F4DC67A3F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1868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892551-373F-441A-AFDF-0DAD20EF6E97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4554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BE69CA-E985-4E5B-AB17-F2A22730DC19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7763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3CFA65-5181-4801-8639-C110BA702433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5706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367AE6-0C10-418D-9977-31EA384DA193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9252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367AE6-0C10-418D-9977-31EA384DA193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4041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3CFA65-5181-4801-8639-C110BA702433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1902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latin typeface="Calibri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A66D9D-2C18-4194-8D4A-E2C33803473B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7782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05/11/2020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04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05/11/2020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2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05/11/2020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75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05/11/2020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6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05/11/2020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4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05/11/2020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5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05/11/2020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05/11/2020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4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05/11/2020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32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05/11/2020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05/11/2020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1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344BE-BA06-4756-9AD9-FC822EFD840D}" type="datetimeFigureOut">
              <a:rPr lang="en-US" smtClean="0"/>
              <a:pPr/>
              <a:t>05/11/2020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5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wmv"/><Relationship Id="rId2" Type="http://schemas.microsoft.com/office/2007/relationships/media" Target="../media/media1.wmv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 descr="hd2"/>
          <p:cNvSpPr>
            <a:spLocks noChangeArrowheads="1" noChangeShapeType="1" noTextEdit="1"/>
          </p:cNvSpPr>
          <p:nvPr/>
        </p:nvSpPr>
        <p:spPr bwMode="auto">
          <a:xfrm>
            <a:off x="838200" y="1530350"/>
            <a:ext cx="4114800" cy="3810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1542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WordArt 7" descr="lollipop[1]"/>
          <p:cNvSpPr>
            <a:spLocks noChangeArrowheads="1" noChangeShapeType="1" noTextEdit="1"/>
          </p:cNvSpPr>
          <p:nvPr/>
        </p:nvSpPr>
        <p:spPr bwMode="auto">
          <a:xfrm>
            <a:off x="5591175" y="1752600"/>
            <a:ext cx="16002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VNI-Revue"/>
              </a:rPr>
              <a:t>5</a:t>
            </a:r>
          </a:p>
        </p:txBody>
      </p:sp>
      <p:pic>
        <p:nvPicPr>
          <p:cNvPr id="5" name="Picture 10" descr="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4838700"/>
            <a:ext cx="16954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4"/>
          <p:cNvSpPr>
            <a:spLocks noChangeArrowheads="1" noChangeShapeType="1" noTextEdit="1"/>
          </p:cNvSpPr>
          <p:nvPr/>
        </p:nvSpPr>
        <p:spPr bwMode="auto">
          <a:xfrm>
            <a:off x="685800" y="620713"/>
            <a:ext cx="8172450" cy="9032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107763" dir="81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kern="1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107763" dir="81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GIA THỤY</a:t>
            </a:r>
            <a:endParaRPr lang="en-US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8" name="Picture 11" descr="16258966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 descr="021422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3" descr="021422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57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4" descr="021422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5" descr="16258966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6" descr="16258966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7" descr="16258966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562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8" descr="16258966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181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9" descr="1STAR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066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20" descr="1STAR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66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 descr="1STAR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2" descr="1STAR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33496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6" descr="pinksparkle6df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2900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30" descr="th_b9hs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200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34" descr="th_b9hs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19800"/>
            <a:ext cx="200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23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1447800" y="655638"/>
            <a:ext cx="6172200" cy="563562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Hoạt động 2: </a:t>
            </a:r>
            <a:r>
              <a:rPr lang="en-US" sz="32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Bày tỏ </a:t>
            </a:r>
            <a:r>
              <a:rPr lang="en-US" sz="3200" b="1" i="1" smtClean="0">
                <a:solidFill>
                  <a:srgbClr val="FF0000"/>
                </a:solidFill>
                <a:latin typeface="Arial" charset="0"/>
                <a:cs typeface="Arial" charset="0"/>
              </a:rPr>
              <a:t>ý thái độ</a:t>
            </a:r>
            <a:endParaRPr lang="en-US" sz="32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8200" y="1900535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a. 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Trẻ em có quyền tự do kết giao bạn bè.</a:t>
            </a:r>
            <a:endParaRPr lang="en-US" sz="2800" b="1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2743200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b. 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Bạn bè mang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lại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cho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em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niềm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vui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3505200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c. 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Bạn bè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tốt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phải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giúp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đỡ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che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giấu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khuyết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điểm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cho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nhau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8200" y="4648200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d. 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Bạn bè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phải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giúp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đỡ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nhau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cùng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endParaRPr lang="en-US" sz="2400" b="1" dirty="0" smtClean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dirty="0" err="1" smtClean="0">
                <a:solidFill>
                  <a:srgbClr val="0033CC"/>
                </a:solidFill>
                <a:latin typeface="Arial" charset="0"/>
                <a:cs typeface="Arial" charset="0"/>
              </a:rPr>
              <a:t>tiến</a:t>
            </a:r>
            <a:r>
              <a:rPr lang="en-US" sz="2400" b="1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bộ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.</a:t>
            </a: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7620000" y="1739900"/>
            <a:ext cx="609600" cy="698500"/>
            <a:chOff x="6781800" y="1280885"/>
            <a:chExt cx="1143000" cy="1309915"/>
          </a:xfrm>
          <a:solidFill>
            <a:srgbClr val="1D08BA"/>
          </a:solidFill>
        </p:grpSpPr>
        <p:sp>
          <p:nvSpPr>
            <p:cNvPr id="11" name="5-Point Star 10"/>
            <p:cNvSpPr/>
            <p:nvPr/>
          </p:nvSpPr>
          <p:spPr>
            <a:xfrm>
              <a:off x="6781800" y="1280885"/>
              <a:ext cx="1143000" cy="990771"/>
            </a:xfrm>
            <a:prstGeom prst="star5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18375" y="2057308"/>
              <a:ext cx="76200" cy="533492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7616825" y="2667000"/>
            <a:ext cx="609600" cy="698500"/>
            <a:chOff x="6781800" y="1280886"/>
            <a:chExt cx="1143000" cy="1309914"/>
          </a:xfrm>
          <a:solidFill>
            <a:srgbClr val="1D08BA"/>
          </a:solidFill>
        </p:grpSpPr>
        <p:sp>
          <p:nvSpPr>
            <p:cNvPr id="23" name="5-Point Star 22"/>
            <p:cNvSpPr/>
            <p:nvPr/>
          </p:nvSpPr>
          <p:spPr>
            <a:xfrm>
              <a:off x="6781800" y="1280886"/>
              <a:ext cx="1143000" cy="990771"/>
            </a:xfrm>
            <a:prstGeom prst="star5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318375" y="2057308"/>
              <a:ext cx="76200" cy="533492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7620000" y="4648200"/>
            <a:ext cx="609600" cy="698500"/>
            <a:chOff x="6781800" y="1280886"/>
            <a:chExt cx="1143000" cy="1309914"/>
          </a:xfrm>
          <a:solidFill>
            <a:srgbClr val="1D08BA"/>
          </a:solidFill>
        </p:grpSpPr>
        <p:sp>
          <p:nvSpPr>
            <p:cNvPr id="26" name="5-Point Star 25"/>
            <p:cNvSpPr/>
            <p:nvPr/>
          </p:nvSpPr>
          <p:spPr>
            <a:xfrm>
              <a:off x="6781800" y="1280886"/>
              <a:ext cx="1143000" cy="990772"/>
            </a:xfrm>
            <a:prstGeom prst="star5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318375" y="2057308"/>
              <a:ext cx="76200" cy="533492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38200" y="3512403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c. 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Bạn bè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tốt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phải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giúp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đỡ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che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giấu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khuyết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điểm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cho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nhau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.</a:t>
            </a:r>
          </a:p>
        </p:txBody>
      </p: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7620000" y="3581400"/>
            <a:ext cx="609600" cy="698500"/>
            <a:chOff x="6781800" y="1280886"/>
            <a:chExt cx="1143000" cy="1309914"/>
          </a:xfrm>
          <a:solidFill>
            <a:srgbClr val="FF0000"/>
          </a:solidFill>
        </p:grpSpPr>
        <p:sp>
          <p:nvSpPr>
            <p:cNvPr id="32" name="5-Point Star 31"/>
            <p:cNvSpPr/>
            <p:nvPr/>
          </p:nvSpPr>
          <p:spPr>
            <a:xfrm>
              <a:off x="6781800" y="1280886"/>
              <a:ext cx="1143000" cy="990772"/>
            </a:xfrm>
            <a:prstGeom prst="star5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18375" y="2057308"/>
              <a:ext cx="76200" cy="53349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80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124200" y="3810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Arial" charset="0"/>
              </a:rPr>
              <a:t>GHI NHỚ:</a:t>
            </a:r>
          </a:p>
        </p:txBody>
      </p:sp>
      <p:pic>
        <p:nvPicPr>
          <p:cNvPr id="14339" name="Picture 5" descr="background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14400" y="0"/>
            <a:ext cx="10896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15"/>
          <p:cNvSpPr txBox="1">
            <a:spLocks noChangeArrowheads="1"/>
          </p:cNvSpPr>
          <p:nvPr/>
        </p:nvSpPr>
        <p:spPr bwMode="auto">
          <a:xfrm>
            <a:off x="2286000" y="1284288"/>
            <a:ext cx="61722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Arial" charset="0"/>
              </a:rPr>
              <a:t>    </a:t>
            </a:r>
            <a:r>
              <a:rPr lang="en-US" sz="2700" b="1" dirty="0" smtClean="0">
                <a:solidFill>
                  <a:srgbClr val="FF0000"/>
                </a:solidFill>
                <a:latin typeface="Arial" charset="0"/>
              </a:rPr>
              <a:t>Bạn bè </a:t>
            </a:r>
            <a:r>
              <a:rPr lang="en-US" sz="2700" b="1" dirty="0" err="1" smtClean="0">
                <a:solidFill>
                  <a:srgbClr val="FF0000"/>
                </a:solidFill>
                <a:latin typeface="Arial" charset="0"/>
              </a:rPr>
              <a:t>cần</a:t>
            </a:r>
            <a:r>
              <a:rPr lang="en-US" sz="27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phải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đoàn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kết,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thương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yêu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giúp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đỡ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lẫn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nhau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nhất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là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những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lúc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khó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khăn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hoạn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nạn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. Có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như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vậy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bạn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mới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thêm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thân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thiết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gắn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bó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algn="just"/>
            <a:endParaRPr lang="en-US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2057400" y="4318000"/>
            <a:ext cx="5638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Bạn bè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nghĩa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tương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thân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Khó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khăn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thuận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lợi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ân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bên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685800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charset="0"/>
              </a:rPr>
              <a:t>GHI NHỚ:</a:t>
            </a:r>
            <a:endParaRPr lang="en-US" sz="4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6600" y="1516559"/>
            <a:ext cx="24865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i="1" cap="none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Củng cố</a:t>
            </a:r>
            <a:endParaRPr lang="en-US" sz="44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514600"/>
            <a:ext cx="891540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Em mong muốn mình có một người bạn như thế nào, </a:t>
            </a:r>
          </a:p>
          <a:p>
            <a:pPr algn="ctr">
              <a:lnSpc>
                <a:spcPct val="150000"/>
              </a:lnSpc>
            </a:pPr>
            <a:r>
              <a:rPr lang="en-US" sz="2400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hoặc mình trở thành người bạn như thế nào?</a:t>
            </a:r>
          </a:p>
          <a:p>
            <a:pPr algn="ctr">
              <a:lnSpc>
                <a:spcPct val="150000"/>
              </a:lnSpc>
            </a:pPr>
            <a:r>
              <a:rPr lang="en-US" sz="2400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Hãy viết vào tờ giấy và chia sẻ cùng các bạn trong lớp nhé!</a:t>
            </a:r>
            <a:endParaRPr lang="en-US" sz="2400" b="1" i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12"/>
          <p:cNvSpPr>
            <a:spLocks noChangeArrowheads="1"/>
          </p:cNvSpPr>
          <p:nvPr/>
        </p:nvSpPr>
        <p:spPr bwMode="auto">
          <a:xfrm>
            <a:off x="1600200" y="1600200"/>
            <a:ext cx="6248400" cy="3581400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endParaRPr lang="en-US" sz="2800" b="1" dirty="0" smtClean="0">
              <a:latin typeface="Arial" charset="0"/>
            </a:endParaRPr>
          </a:p>
          <a:p>
            <a:r>
              <a:rPr lang="en-US" sz="2800" b="1" dirty="0" smtClean="0">
                <a:latin typeface="Arial" charset="0"/>
              </a:rPr>
              <a:t>   </a:t>
            </a:r>
            <a:r>
              <a:rPr lang="en-US" sz="2800" b="1" i="1" dirty="0" smtClean="0">
                <a:solidFill>
                  <a:srgbClr val="0033CC"/>
                </a:solidFill>
                <a:latin typeface="Arial" charset="0"/>
              </a:rPr>
              <a:t>- </a:t>
            </a:r>
            <a:r>
              <a:rPr lang="en-US" sz="2800" b="1" i="1" dirty="0" err="1" smtClean="0">
                <a:solidFill>
                  <a:srgbClr val="0033CC"/>
                </a:solidFill>
                <a:latin typeface="Arial" charset="0"/>
              </a:rPr>
              <a:t>Sưu</a:t>
            </a:r>
            <a:r>
              <a:rPr lang="en-US" sz="2800" b="1" i="1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tầm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những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tấm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gương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, </a:t>
            </a:r>
            <a:endParaRPr lang="en-US" sz="2800" b="1" i="1" dirty="0" smtClean="0">
              <a:solidFill>
                <a:srgbClr val="0033CC"/>
              </a:solidFill>
              <a:latin typeface="Arial" charset="0"/>
            </a:endParaRPr>
          </a:p>
          <a:p>
            <a:r>
              <a:rPr lang="en-US" sz="2800" b="1" i="1" dirty="0" err="1" smtClean="0">
                <a:solidFill>
                  <a:srgbClr val="0033CC"/>
                </a:solidFill>
                <a:latin typeface="Arial" charset="0"/>
              </a:rPr>
              <a:t>mẩu</a:t>
            </a:r>
            <a:r>
              <a:rPr lang="en-US" sz="2800" b="1" i="1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Arial" charset="0"/>
              </a:rPr>
              <a:t>chuyện</a:t>
            </a:r>
            <a:r>
              <a:rPr lang="en-US" sz="2800" b="1" i="1" dirty="0" smtClean="0">
                <a:solidFill>
                  <a:srgbClr val="0033CC"/>
                </a:solidFill>
                <a:latin typeface="Arial" charset="0"/>
              </a:rPr>
              <a:t>,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bài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thơ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,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bài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hát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, </a:t>
            </a:r>
            <a:endParaRPr lang="en-US" sz="2800" b="1" i="1" dirty="0" smtClean="0">
              <a:solidFill>
                <a:srgbClr val="0033CC"/>
              </a:solidFill>
              <a:latin typeface="Arial" charset="0"/>
            </a:endParaRPr>
          </a:p>
          <a:p>
            <a:r>
              <a:rPr lang="en-US" sz="2800" b="1" i="1" dirty="0" err="1" smtClean="0">
                <a:solidFill>
                  <a:srgbClr val="0033CC"/>
                </a:solidFill>
                <a:latin typeface="Arial" charset="0"/>
              </a:rPr>
              <a:t>tục</a:t>
            </a:r>
            <a:r>
              <a:rPr lang="en-US" sz="2800" b="1" i="1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Arial" charset="0"/>
              </a:rPr>
              <a:t>ngữ,ca</a:t>
            </a:r>
            <a:r>
              <a:rPr lang="en-US" sz="2800" b="1" i="1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dao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hay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những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câu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endParaRPr lang="en-US" sz="2800" b="1" i="1" dirty="0" smtClean="0">
              <a:solidFill>
                <a:srgbClr val="0033CC"/>
              </a:solidFill>
              <a:latin typeface="Arial" charset="0"/>
            </a:endParaRPr>
          </a:p>
          <a:p>
            <a:r>
              <a:rPr lang="en-US" sz="2800" b="1" i="1" dirty="0" err="1" smtClean="0">
                <a:solidFill>
                  <a:srgbClr val="0033CC"/>
                </a:solidFill>
                <a:latin typeface="Arial" charset="0"/>
              </a:rPr>
              <a:t>danh</a:t>
            </a:r>
            <a:r>
              <a:rPr lang="en-US" sz="2800" b="1" i="1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ngôn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Arial" charset="0"/>
              </a:rPr>
              <a:t>về</a:t>
            </a:r>
            <a:r>
              <a:rPr lang="en-US" sz="2800" b="1" i="1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Arial" charset="0"/>
              </a:rPr>
              <a:t>tình</a:t>
            </a:r>
            <a:r>
              <a:rPr lang="en-US" sz="28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i="1" dirty="0" smtClean="0">
                <a:solidFill>
                  <a:srgbClr val="0033CC"/>
                </a:solidFill>
                <a:latin typeface="Arial" charset="0"/>
              </a:rPr>
              <a:t>bạn.</a:t>
            </a:r>
            <a:endParaRPr lang="en-US" sz="2800" b="1" i="1" dirty="0">
              <a:solidFill>
                <a:srgbClr val="0033CC"/>
              </a:solidFill>
              <a:latin typeface="Arial" charset="0"/>
            </a:endParaRPr>
          </a:p>
          <a:p>
            <a:endParaRPr lang="en-US" sz="24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9387" y="533400"/>
            <a:ext cx="21355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i="1" cap="none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Dặn dò</a:t>
            </a:r>
            <a:endParaRPr lang="en-US" sz="44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8771" name="WordArt 3"/>
          <p:cNvSpPr>
            <a:spLocks noChangeArrowheads="1" noChangeShapeType="1" noTextEdit="1"/>
          </p:cNvSpPr>
          <p:nvPr/>
        </p:nvSpPr>
        <p:spPr bwMode="auto">
          <a:xfrm>
            <a:off x="304800" y="2819400"/>
            <a:ext cx="8610600" cy="12858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KÝnh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chóc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c¸c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thÇy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 c« m¹nh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khoÎ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,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c¸c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em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ch¨m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6000" b="1" i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ngoan</a:t>
            </a:r>
            <a:r>
              <a:rPr lang="en-US" sz="60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ackground_tit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990600" y="1905000"/>
            <a:ext cx="739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kể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truyền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thống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tốt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đẹp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gia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đình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dòng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họ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mình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95400" y="3825875"/>
            <a:ext cx="670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dirty="0">
              <a:solidFill>
                <a:srgbClr val="0000FF"/>
              </a:solidFill>
              <a:latin typeface="Arial" charset="0"/>
            </a:endParaRPr>
          </a:p>
          <a:p>
            <a:pPr algn="ctr"/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Đọc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ca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dao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tục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ngữ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chủ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đề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ơn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tổ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tiên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0369" y="914400"/>
            <a:ext cx="2941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Ôn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cũ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676400" y="76200"/>
            <a:ext cx="5715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Hoạt động I: </a:t>
            </a:r>
            <a:r>
              <a:rPr lang="en-US" sz="30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Truyện</a:t>
            </a:r>
            <a:r>
              <a:rPr lang="en-US" sz="30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“</a:t>
            </a:r>
            <a:r>
              <a:rPr lang="en-US" sz="30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Đôi</a:t>
            </a:r>
            <a:r>
              <a:rPr lang="en-US" sz="30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bạn”</a:t>
            </a:r>
            <a:endParaRPr lang="en-US" sz="30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cau chuỵen- Doi ban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376" y="762000"/>
            <a:ext cx="9144000" cy="609600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nen_bu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685800" y="1524000"/>
            <a:ext cx="7696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Khi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đi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vào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rừng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chuyện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gì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đã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pPr marL="514350" indent="-514350"/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xảy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ra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với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đôi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bạn ?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2438400" y="533400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Truyện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Đôi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 bạn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2855913"/>
            <a:ext cx="8229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 startAt="2"/>
            </a:pPr>
            <a:r>
              <a:rPr lang="en-US" sz="2800" b="1" i="1" smtClean="0">
                <a:solidFill>
                  <a:srgbClr val="0000FF"/>
                </a:solidFill>
                <a:latin typeface="Arial" charset="0"/>
              </a:rPr>
              <a:t>Em 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có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nhận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xét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gì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về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hành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động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bỏ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bạn</a:t>
            </a:r>
          </a:p>
          <a:p>
            <a:pPr marL="514350" indent="-514350"/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chạy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thoát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thân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nhân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vật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truyện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5800" y="4227513"/>
            <a:ext cx="7315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3</a:t>
            </a:r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. </a:t>
            </a:r>
            <a:r>
              <a:rPr lang="en-US" sz="2800" b="1" i="1" smtClean="0">
                <a:solidFill>
                  <a:srgbClr val="0000FF"/>
                </a:solidFill>
                <a:latin typeface="Arial" charset="0"/>
              </a:rPr>
              <a:t>Em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thử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đoán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xem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sau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sự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việc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này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,</a:t>
            </a:r>
          </a:p>
          <a:p>
            <a:pPr marL="342900" indent="-342900"/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tình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cảm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giữa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hai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người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bạn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sẽ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ra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</a:rPr>
              <a:t>sao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</a:rPr>
              <a:t> 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nen_bu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305800" cy="99060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1.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Để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giúp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người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bạn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tật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nguyền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A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Trâm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đến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trường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, bạn A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Byưh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trong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phóng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sự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đã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làm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gì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04800" y="3352800"/>
            <a:ext cx="7696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2. Qua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hành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động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đó</a:t>
            </a:r>
            <a:r>
              <a:rPr lang="en-US" sz="2800" b="1" i="1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US" sz="2800" b="1" i="1" smtClean="0">
                <a:solidFill>
                  <a:srgbClr val="0000FF"/>
                </a:solidFill>
                <a:latin typeface="Arial" charset="0"/>
                <a:cs typeface="Arial" charset="0"/>
              </a:rPr>
              <a:t>em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thấy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A </a:t>
            </a:r>
            <a:r>
              <a:rPr lang="en-US" sz="28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Byưh</a:t>
            </a:r>
            <a:r>
              <a:rPr lang="en-US" sz="28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là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người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bạn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như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thế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nào</a:t>
            </a:r>
            <a:r>
              <a:rPr lang="en-US" sz="28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?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4572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cõng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 bạn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trường</a:t>
            </a:r>
            <a:endParaRPr lang="en-US" sz="3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39940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124200" y="3810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Arial" charset="0"/>
              </a:rPr>
              <a:t>GHI NHỚ:</a:t>
            </a:r>
          </a:p>
        </p:txBody>
      </p:sp>
      <p:pic>
        <p:nvPicPr>
          <p:cNvPr id="14339" name="Picture 5" descr="background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15"/>
          <p:cNvSpPr txBox="1">
            <a:spLocks noChangeArrowheads="1"/>
          </p:cNvSpPr>
          <p:nvPr/>
        </p:nvSpPr>
        <p:spPr bwMode="auto">
          <a:xfrm>
            <a:off x="2286000" y="1284288"/>
            <a:ext cx="61722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Arial" charset="0"/>
              </a:rPr>
              <a:t>    </a:t>
            </a:r>
            <a:r>
              <a:rPr lang="en-US" sz="2700" b="1" dirty="0" smtClean="0">
                <a:solidFill>
                  <a:srgbClr val="FF0000"/>
                </a:solidFill>
                <a:latin typeface="Arial" charset="0"/>
              </a:rPr>
              <a:t>Bạn bè </a:t>
            </a:r>
            <a:r>
              <a:rPr lang="en-US" sz="2700" b="1" dirty="0" err="1" smtClean="0">
                <a:solidFill>
                  <a:srgbClr val="FF0000"/>
                </a:solidFill>
                <a:latin typeface="Arial" charset="0"/>
              </a:rPr>
              <a:t>cần</a:t>
            </a:r>
            <a:r>
              <a:rPr lang="en-US" sz="27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phải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đoàn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kết,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thương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yêu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giúp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đỡ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lẫn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nhau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nhất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là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những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lúc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khó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khăn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hoạn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nạn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. Có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như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vậy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bạn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mới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thêm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thân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thiết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gắn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charset="0"/>
              </a:rPr>
              <a:t>bó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algn="just"/>
            <a:endParaRPr lang="en-US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2057400" y="4318000"/>
            <a:ext cx="5638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Bạn bè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nghĩa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tương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thân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Khó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khăn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thuận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lợi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ân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bên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685800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charset="0"/>
              </a:rPr>
              <a:t>GHI NHỚ:</a:t>
            </a:r>
            <a:endParaRPr lang="en-US" sz="4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1676400" y="655638"/>
            <a:ext cx="6019800" cy="563562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Hoạt động 2: </a:t>
            </a:r>
            <a:r>
              <a:rPr lang="en-US" sz="32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Bày tỏ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thái</a:t>
            </a:r>
            <a:r>
              <a:rPr lang="en-US" sz="32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độ</a:t>
            </a:r>
            <a:endParaRPr lang="en-US" sz="32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95400" y="2212538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a.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Trẻ em có quyền tự do kết giao bạn bè.</a:t>
            </a:r>
            <a:endParaRPr lang="en-US" sz="28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95400" y="3055203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b.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Bạn bè mang </a:t>
            </a:r>
            <a:r>
              <a:rPr lang="en-US" sz="24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lại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cho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em </a:t>
            </a:r>
            <a:r>
              <a:rPr lang="en-US" sz="24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niềm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vui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95400" y="3817203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c.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Bạn bè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tốt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phải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giúp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đỡ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che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giấu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khuyết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điểm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95400" y="4960203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d.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Bạn bè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phải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giúp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đỡ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cùng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endParaRPr lang="en-US" sz="24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tiến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bộ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457200" y="1600200"/>
            <a:ext cx="8305800" cy="914400"/>
          </a:xfrm>
          <a:prstGeom prst="rect">
            <a:avLst/>
          </a:prstGeom>
        </p:spPr>
        <p:txBody>
          <a:bodyPr/>
          <a:lstStyle/>
          <a:p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Thảo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luận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nhóm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2, 3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trong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vòng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2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phút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về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những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ý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kiến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sau</a:t>
            </a:r>
            <a:r>
              <a:rPr lang="en-US" sz="2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:</a:t>
            </a:r>
            <a:endParaRPr lang="en-US" sz="2200" b="1" i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RESOURCE_PATHS_HASH_PRESENTER" val="1ac648e1778c18d9f399a63663b4f99981ed8"/>
  <p:tag name="MMPROD_UIDATA" val="&lt;database version=&quot;10.0&quot;&gt;&lt;object type=&quot;1&quot; unique_id=&quot;10001&quot;&gt;&lt;object type=&quot;2&quot; unique_id=&quot;10002&quot;&gt;&lt;object type=&quot;3&quot; unique_id=&quot;10005&quot;&gt;&lt;property id=&quot;20148&quot; value=&quot;5&quot;/&gt;&lt;property id=&quot;20300&quot; value=&quot;Slide 2&quot;/&gt;&lt;property id=&quot;20307&quot; value=&quot;268&quot;/&gt;&lt;/object&gt;&lt;object type=&quot;3&quot; unique_id=&quot;10007&quot;&gt;&lt;property id=&quot;20148&quot; value=&quot;5&quot;/&gt;&lt;property id=&quot;20300&quot; value=&quot;Slide 3&quot;/&gt;&lt;property id=&quot;20307&quot; value=&quot;270&quot;/&gt;&lt;/object&gt;&lt;object type=&quot;3&quot; unique_id=&quot;10008&quot;&gt;&lt;property id=&quot;20148&quot; value=&quot;5&quot;/&gt;&lt;property id=&quot;20300&quot; value=&quot;Slide 4&quot;/&gt;&lt;property id=&quot;20307&quot; value=&quot;271&quot;/&gt;&lt;/object&gt;&lt;object type=&quot;3&quot; unique_id=&quot;10010&quot;&gt;&lt;property id=&quot;20148&quot; value=&quot;5&quot;/&gt;&lt;property id=&quot;20300&quot; value=&quot;Slide 5&quot;/&gt;&lt;property id=&quot;20307&quot; value=&quot;273&quot;/&gt;&lt;/object&gt;&lt;object type=&quot;3&quot; unique_id=&quot;10011&quot;&gt;&lt;property id=&quot;20148&quot; value=&quot;5&quot;/&gt;&lt;property id=&quot;20300&quot; value=&quot;Slide 6&quot;/&gt;&lt;property id=&quot;20307&quot; value=&quot;274&quot;/&gt;&lt;/object&gt;&lt;object type=&quot;3&quot; unique_id=&quot;10012&quot;&gt;&lt;property id=&quot;20148&quot; value=&quot;5&quot;/&gt;&lt;property id=&quot;20300&quot; value=&quot;Slide 10&quot;/&gt;&lt;property id=&quot;20307&quot; value=&quot;275&quot;/&gt;&lt;/object&gt;&lt;object type=&quot;3&quot; unique_id=&quot;10023&quot;&gt;&lt;property id=&quot;20148&quot; value=&quot;5&quot;/&gt;&lt;property id=&quot;20300&quot; value=&quot;Slide 14&quot;/&gt;&lt;property id=&quot;20307&quot; value=&quot;286&quot;/&gt;&lt;/object&gt;&lt;object type=&quot;3&quot; unique_id=&quot;10551&quot;&gt;&lt;property id=&quot;20148&quot; value=&quot;5&quot;/&gt;&lt;property id=&quot;20300&quot; value=&quot;Slide 8&quot;/&gt;&lt;property id=&quot;20307&quot; value=&quot;288&quot;/&gt;&lt;/object&gt;&lt;object type=&quot;3&quot; unique_id=&quot;10552&quot;&gt;&lt;property id=&quot;20148&quot; value=&quot;5&quot;/&gt;&lt;property id=&quot;20300&quot; value=&quot;Slide 9&quot;/&gt;&lt;property id=&quot;20307&quot; value=&quot;289&quot;/&gt;&lt;/object&gt;&lt;object type=&quot;3&quot; unique_id=&quot;10772&quot;&gt;&lt;property id=&quot;20148&quot; value=&quot;5&quot;/&gt;&lt;property id=&quot;20300&quot; value=&quot;Slide 12&quot;/&gt;&lt;property id=&quot;20307&quot; value=&quot;299&quot;/&gt;&lt;/object&gt;&lt;object type=&quot;3&quot; unique_id=&quot;10773&quot;&gt;&lt;property id=&quot;20148&quot; value=&quot;5&quot;/&gt;&lt;property id=&quot;20300&quot; value=&quot;Slide 13&quot;/&gt;&lt;property id=&quot;20307&quot; value=&quot;300&quot;/&gt;&lt;/object&gt;&lt;object type=&quot;3&quot; unique_id=&quot;10894&quot;&gt;&lt;property id=&quot;20148&quot; value=&quot;5&quot;/&gt;&lt;property id=&quot;20300&quot; value=&quot;Slide 15&quot;/&gt;&lt;property id=&quot;20307&quot; value=&quot;301&quot;/&gt;&lt;/object&gt;&lt;object type=&quot;3&quot; unique_id=&quot;11017&quot;&gt;&lt;property id=&quot;20148&quot; value=&quot;5&quot;/&gt;&lt;property id=&quot;20300&quot; value=&quot;Slide 7&quot;/&gt;&lt;property id=&quot;20307&quot; value=&quot;303&quot;/&gt;&lt;/object&gt;&lt;object type=&quot;3&quot; unique_id=&quot;11113&quot;&gt;&lt;property id=&quot;20148&quot; value=&quot;5&quot;/&gt;&lt;property id=&quot;20300&quot; value=&quot;Slide 11&quot;/&gt;&lt;property id=&quot;20307&quot; value=&quot;307&quot;/&gt;&lt;/object&gt;&lt;object type=&quot;3&quot; unique_id=&quot;11281&quot;&gt;&lt;property id=&quot;20148&quot; value=&quot;5&quot;/&gt;&lt;property id=&quot;20300&quot; value=&quot;Slide 1&quot;/&gt;&lt;property id=&quot;20307&quot; value=&quot;310&quot;/&gt;&lt;/object&gt;&lt;/object&gt;&lt;object type=&quot;8&quot; unique_id=&quot;10066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769132155,C:\Users\ACER\Desktop\TINH BAN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769132155,C:\Users\ACER\Desktop\TINH BAN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769132155,C:\Users\ACER\Desktop\TINH BAN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769132155,C:\Users\ACER\Desktop\TINH BAN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769132155,C:\Users\ACER\Desktop\TINH BAN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769132155,C:\Users\ACER\Desktop\TINH BAN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769132155,C:\Users\ACER\Desktop\TINH BAN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769132155,C:\Users\ACER\Desktop\TINH BAN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769132155,C:\Users\ACER\Desktop\TINH BAN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540</Words>
  <Application>Microsoft Office PowerPoint</Application>
  <PresentationFormat>On-screen Show (4:3)</PresentationFormat>
  <Paragraphs>73</Paragraphs>
  <Slides>15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MTC</cp:lastModifiedBy>
  <cp:revision>64</cp:revision>
  <dcterms:created xsi:type="dcterms:W3CDTF">2016-10-26T12:53:23Z</dcterms:created>
  <dcterms:modified xsi:type="dcterms:W3CDTF">2020-11-05T01:57:25Z</dcterms:modified>
</cp:coreProperties>
</file>