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2" r:id="rId2"/>
    <p:sldId id="257" r:id="rId3"/>
    <p:sldId id="256" r:id="rId4"/>
    <p:sldId id="258" r:id="rId5"/>
    <p:sldId id="267" r:id="rId6"/>
    <p:sldId id="268" r:id="rId7"/>
    <p:sldId id="269" r:id="rId8"/>
    <p:sldId id="270" r:id="rId9"/>
    <p:sldId id="271" r:id="rId10"/>
    <p:sldId id="285" r:id="rId11"/>
    <p:sldId id="276" r:id="rId12"/>
    <p:sldId id="275" r:id="rId13"/>
    <p:sldId id="287" r:id="rId14"/>
    <p:sldId id="278" r:id="rId15"/>
    <p:sldId id="286" r:id="rId16"/>
    <p:sldId id="277" r:id="rId17"/>
    <p:sldId id="279" r:id="rId18"/>
    <p:sldId id="288" r:id="rId19"/>
    <p:sldId id="289" r:id="rId20"/>
    <p:sldId id="282" r:id="rId21"/>
    <p:sldId id="283" r:id="rId22"/>
    <p:sldId id="291" r:id="rId23"/>
    <p:sldId id="293" r:id="rId24"/>
  </p:sldIdLst>
  <p:sldSz cx="12192000" cy="6858000"/>
  <p:notesSz cx="6858000" cy="9144000"/>
  <p:embeddedFontLst>
    <p:embeddedFont>
      <p:font typeface="Britannic Bold" panose="020B0903060703020204" pitchFamily="3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1D0F"/>
    <a:srgbClr val="C45A12"/>
    <a:srgbClr val="FF9900"/>
    <a:srgbClr val="FF6600"/>
    <a:srgbClr val="993366"/>
    <a:srgbClr val="A54C0F"/>
    <a:srgbClr val="2D2A2F"/>
    <a:srgbClr val="2B4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FF38-F83E-4378-85EA-3AC2BD6D27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3D29-6499-4DAE-B0C1-CF29D7AE5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slide 9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suy</a:t>
            </a:r>
            <a:r>
              <a:rPr lang="en-US" dirty="0" smtClean="0"/>
              <a:t> </a:t>
            </a:r>
            <a:r>
              <a:rPr lang="en-US" dirty="0" err="1" smtClean="0"/>
              <a:t>nghĩ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 sao không nói: Bạn Lệ vác trên vai chiếc ba lô con cóc? (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Vì: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là mang một vật nào đó kiểu dễ tháo cởi,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nghĩa là chuyển vật nặng hoặc cồng kềnh bằng cách đặt lên vai. Chiếc ba lô con cóc nhẹ nên dùng từ đeo là phù hợp)</a:t>
            </a:r>
          </a:p>
          <a:p>
            <a:pPr marL="171450" indent="-171450">
              <a:buFontTx/>
              <a:buChar char="-"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thêm các từ đồng nghĩa với các từ đã cho ở BT1: cõng, cầm, địu, bưng.....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HS </a:t>
            </a:r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HS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: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 mượt, xanh non, xanh rì, xanh mát, xanh thẫm.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họn các sự vật ứng với mỗi màu sắc để viết một đoạn văn miêu tả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, HS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diễn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8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ll%20Users\Documents\My%20Music\Sample%20Music\Beethoven's%20Symphony%20No.%209%20(Scherzo).wma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xmlns="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9880" y="1775012"/>
            <a:ext cx="4189379" cy="1817212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xmlns="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48487" y="2160542"/>
              <a:ext cx="33073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2"/>
            <a:ext cx="11911951" cy="1477328"/>
            <a:chOff x="907706" y="3273392"/>
            <a:chExt cx="11763198" cy="1476372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1476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zh-CN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92D34D-7642-4C11-BF68-2A818872493D}"/>
              </a:ext>
            </a:extLst>
          </p:cNvPr>
          <p:cNvGrpSpPr/>
          <p:nvPr/>
        </p:nvGrpSpPr>
        <p:grpSpPr>
          <a:xfrm>
            <a:off x="171722" y="2264018"/>
            <a:ext cx="10670447" cy="784830"/>
            <a:chOff x="1139430" y="2118302"/>
            <a:chExt cx="8371208" cy="784830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Biết sử dụng đúng từ đồng nghĩa một cách </a:t>
              </a:r>
              <a:r>
                <a:rPr lang="da-DK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phù hợp.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7F258D-4578-49F4-A627-EF05926447E2}"/>
              </a:ext>
            </a:extLst>
          </p:cNvPr>
          <p:cNvSpPr txBox="1"/>
          <p:nvPr/>
        </p:nvSpPr>
        <p:spPr>
          <a:xfrm>
            <a:off x="3712894" y="1102046"/>
            <a:ext cx="496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092D34D-7642-4C11-BF68-2A818872493D}"/>
              </a:ext>
            </a:extLst>
          </p:cNvPr>
          <p:cNvGrpSpPr/>
          <p:nvPr/>
        </p:nvGrpSpPr>
        <p:grpSpPr>
          <a:xfrm>
            <a:off x="171722" y="3405500"/>
            <a:ext cx="12020278" cy="784830"/>
            <a:chOff x="1139430" y="2118302"/>
            <a:chExt cx="8707668" cy="784830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38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03630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 smtClean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 smtClean="0"/>
                <a:t>đây</a:t>
              </a:r>
              <a:r>
                <a:rPr lang="en-US" altLang="en-US" sz="2400" b="1" i="1" dirty="0" smtClean="0"/>
                <a:t>: </a:t>
              </a:r>
              <a:endParaRPr lang="en-US" altLang="en-US" sz="2400" b="1" i="1" dirty="0"/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to,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 smtClean="0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64915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763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915416" y="273970"/>
            <a:ext cx="6798457" cy="14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? 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52729" y="1178475"/>
            <a:ext cx="67874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: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 smtClean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nhấc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mang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vật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đến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nơi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khác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5762" y="4299517"/>
            <a:ext cx="6321405" cy="1478418"/>
            <a:chOff x="7133769" y="2745117"/>
            <a:chExt cx="4911857" cy="1478418"/>
          </a:xfrm>
        </p:grpSpPr>
        <p:sp>
          <p:nvSpPr>
            <p:cNvPr id="3" name="Notched Right Arrow 2"/>
            <p:cNvSpPr/>
            <p:nvPr/>
          </p:nvSpPr>
          <p:spPr>
            <a:xfrm>
              <a:off x="7133769" y="3002152"/>
              <a:ext cx="67491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08686" y="2745117"/>
              <a:ext cx="4236940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xách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khiêng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kẹp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13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4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827486" y="170568"/>
            <a:ext cx="6798457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c</a:t>
            </a:r>
            <a:r>
              <a:rPr lang="en-US" sz="2800" i="1" dirty="0" err="1" smtClean="0"/>
              <a:t>ầm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nhấc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hay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 </a:t>
            </a:r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buông</a:t>
            </a:r>
            <a:r>
              <a:rPr lang="en-US" sz="2800" i="1" dirty="0"/>
              <a:t> </a:t>
            </a:r>
            <a:r>
              <a:rPr lang="en-US" sz="2800" i="1" dirty="0" err="1"/>
              <a:t>thẳng</a:t>
            </a:r>
            <a:r>
              <a:rPr lang="en-US" sz="2800" i="1" dirty="0"/>
              <a:t> </a:t>
            </a:r>
            <a:r>
              <a:rPr lang="en-US" sz="2800" i="1" dirty="0" err="1" smtClean="0"/>
              <a:t>xuống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27485" y="1623812"/>
            <a:ext cx="7251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2800" i="1" dirty="0" err="1" smtClean="0"/>
              <a:t>mang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một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nào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đó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nhẹ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dễ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tháo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cởi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27484" y="2453718"/>
            <a:ext cx="6798457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/>
              <a:t>n</a:t>
            </a:r>
            <a:r>
              <a:rPr lang="vi-VN" sz="2800" i="1" dirty="0" smtClean="0"/>
              <a:t>âng </a:t>
            </a:r>
            <a:r>
              <a:rPr lang="vi-VN" sz="2800" i="1" dirty="0"/>
              <a:t>vật nặng đi nơi khác bằng sức mạnh đôi bàn tay hay hợp sức của nhiều </a:t>
            </a:r>
            <a:r>
              <a:rPr lang="vi-VN" sz="2800" i="1" dirty="0" smtClean="0"/>
              <a:t>người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7483" y="4306621"/>
            <a:ext cx="67984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</a:t>
            </a: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ẹp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g</a:t>
            </a:r>
            <a:r>
              <a:rPr lang="en-US" sz="2800" i="1" dirty="0" err="1" smtClean="0"/>
              <a:t>iữ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chặt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ép</a:t>
            </a:r>
            <a:r>
              <a:rPr lang="en-US" sz="2800" i="1" dirty="0"/>
              <a:t> </a:t>
            </a:r>
            <a:r>
              <a:rPr lang="en-US" sz="2800" i="1" dirty="0" err="1"/>
              <a:t>mạnh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hai</a:t>
            </a:r>
            <a:r>
              <a:rPr lang="en-US" sz="2800" i="1" dirty="0"/>
              <a:t> </a:t>
            </a:r>
            <a:r>
              <a:rPr lang="en-US" sz="2800" i="1" dirty="0" err="1" smtClean="0"/>
              <a:t>phía</a:t>
            </a:r>
            <a:r>
              <a:rPr lang="en-US" sz="2800" i="1" dirty="0" smtClean="0"/>
              <a:t>.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27482" y="5565619"/>
            <a:ext cx="67984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m</a:t>
            </a:r>
            <a:r>
              <a:rPr lang="en-US" sz="2800" i="1" dirty="0" err="1" smtClean="0"/>
              <a:t>ang</a:t>
            </a:r>
            <a:r>
              <a:rPr lang="en-US" sz="2800" i="1" dirty="0" smtClean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nặng</a:t>
            </a:r>
            <a:r>
              <a:rPr lang="en-US" sz="2800" i="1" dirty="0"/>
              <a:t> </a:t>
            </a:r>
            <a:r>
              <a:rPr lang="en-US" sz="2800" i="1" dirty="0" err="1"/>
              <a:t>đặt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 smtClean="0"/>
              <a:t>vai</a:t>
            </a:r>
            <a:r>
              <a:rPr lang="en-US" sz="2800" i="1" dirty="0" smtClean="0"/>
              <a:t>.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1778" y="887348"/>
            <a:ext cx="6596742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sz="30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057" y="2371408"/>
            <a:ext cx="7618544" cy="2077493"/>
            <a:chOff x="4910760" y="3909923"/>
            <a:chExt cx="6716223" cy="2077493"/>
          </a:xfrm>
        </p:grpSpPr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6172200" y="4510088"/>
              <a:ext cx="41910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  </a:t>
              </a: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5664199" y="3909923"/>
              <a:ext cx="596278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solidFill>
                    <a:srgbClr val="0000CC"/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: </a:t>
              </a:r>
              <a:r>
                <a:rPr lang="en-US" altLang="en-US" sz="3000" i="1" dirty="0" err="1" smtClean="0">
                  <a:solidFill>
                    <a:srgbClr val="FF0000"/>
                  </a:solidFill>
                  <a:cs typeface="Arial" panose="020B0604020202020204" pitchFamily="34" charset="0"/>
                </a:rPr>
                <a:t>xách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đeo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khiêng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kẹp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vác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loại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đồng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nghĩa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không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hoàn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solidFill>
                    <a:srgbClr val="0000CC"/>
                  </a:solidFill>
                  <a:cs typeface="Arial" panose="020B0604020202020204" pitchFamily="34" charset="0"/>
                </a:rPr>
                <a:t>toàn</a:t>
              </a: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. </a:t>
              </a:r>
              <a:endParaRPr lang="en-US" altLang="en-US" sz="3000" dirty="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4910760" y="4202985"/>
              <a:ext cx="86859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18144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 smtClean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 smtClean="0"/>
                <a:t>đây</a:t>
              </a:r>
              <a:r>
                <a:rPr lang="en-US" altLang="en-US" sz="2400" b="1" i="1" dirty="0" smtClean="0"/>
                <a:t>: </a:t>
              </a:r>
              <a:endParaRPr lang="en-US" altLang="en-US" sz="2400" b="1" i="1" dirty="0"/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to,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 smtClean="0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82213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73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9219" name="Picture 2" descr="hinh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67" y="-30443"/>
            <a:ext cx="6213237" cy="6897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900233" y="754743"/>
            <a:ext cx="472550" cy="4354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Text Box 4" descr="Shingle"/>
          <p:cNvSpPr txBox="1">
            <a:spLocks noChangeArrowheads="1"/>
          </p:cNvSpPr>
          <p:nvPr/>
        </p:nvSpPr>
        <p:spPr bwMode="auto">
          <a:xfrm>
            <a:off x="327272" y="192426"/>
            <a:ext cx="922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vác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3" name="Text Box 5" descr="Shingle"/>
          <p:cNvSpPr txBox="1">
            <a:spLocks noChangeArrowheads="1"/>
          </p:cNvSpPr>
          <p:nvPr/>
        </p:nvSpPr>
        <p:spPr bwMode="auto">
          <a:xfrm>
            <a:off x="2383208" y="-87084"/>
            <a:ext cx="1526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khiêng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1109485" y="484815"/>
            <a:ext cx="1819448" cy="10280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7" descr="Shingle"/>
          <p:cNvSpPr txBox="1">
            <a:spLocks noChangeArrowheads="1"/>
          </p:cNvSpPr>
          <p:nvPr/>
        </p:nvSpPr>
        <p:spPr bwMode="auto">
          <a:xfrm>
            <a:off x="639615" y="5381066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kẹp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1184605" y="3880910"/>
            <a:ext cx="489522" cy="15828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 Box 9" descr="Shingle"/>
          <p:cNvSpPr txBox="1">
            <a:spLocks noChangeArrowheads="1"/>
          </p:cNvSpPr>
          <p:nvPr/>
        </p:nvSpPr>
        <p:spPr bwMode="auto">
          <a:xfrm>
            <a:off x="3146386" y="6118355"/>
            <a:ext cx="1307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xách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3599782" y="4371013"/>
            <a:ext cx="445515" cy="17596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11" descr="Shingle"/>
          <p:cNvSpPr txBox="1">
            <a:spLocks noChangeArrowheads="1"/>
          </p:cNvSpPr>
          <p:nvPr/>
        </p:nvSpPr>
        <p:spPr bwMode="auto">
          <a:xfrm>
            <a:off x="4453593" y="325171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đeo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4940755" y="892996"/>
            <a:ext cx="436376" cy="10633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61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-161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Text Box 14" descr="Shingle"/>
          <p:cNvSpPr txBox="1">
            <a:spLocks noChangeArrowheads="1"/>
          </p:cNvSpPr>
          <p:nvPr/>
        </p:nvSpPr>
        <p:spPr bwMode="auto">
          <a:xfrm>
            <a:off x="9532512" y="6267598"/>
            <a:ext cx="15644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vác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3" name="Text Box 15" descr="Shingle"/>
          <p:cNvSpPr txBox="1">
            <a:spLocks noChangeArrowheads="1"/>
          </p:cNvSpPr>
          <p:nvPr/>
        </p:nvSpPr>
        <p:spPr bwMode="auto">
          <a:xfrm>
            <a:off x="10314725" y="6267598"/>
            <a:ext cx="2190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</a:rPr>
              <a:t>khiêng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)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3264" name="Text Box 16" descr="Shingle"/>
          <p:cNvSpPr txBox="1">
            <a:spLocks noChangeArrowheads="1"/>
          </p:cNvSpPr>
          <p:nvPr/>
        </p:nvSpPr>
        <p:spPr bwMode="auto">
          <a:xfrm>
            <a:off x="6639398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kẹp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5" name="Text Box 17" descr="Shingle"/>
          <p:cNvSpPr txBox="1">
            <a:spLocks noChangeArrowheads="1"/>
          </p:cNvSpPr>
          <p:nvPr/>
        </p:nvSpPr>
        <p:spPr bwMode="auto">
          <a:xfrm>
            <a:off x="7721764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xách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6" name="Text Box 18" descr="Shingle"/>
          <p:cNvSpPr txBox="1">
            <a:spLocks noChangeArrowheads="1"/>
          </p:cNvSpPr>
          <p:nvPr/>
        </p:nvSpPr>
        <p:spPr bwMode="auto">
          <a:xfrm>
            <a:off x="8727461" y="6273225"/>
            <a:ext cx="98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đeo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6313219" y="65900"/>
            <a:ext cx="5723869" cy="66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1.</a:t>
            </a:r>
            <a:r>
              <a:rPr lang="en-US" altLang="en-US" sz="2600" i="1" dirty="0" smtClean="0">
                <a:solidFill>
                  <a:srgbClr val="003300"/>
                </a:solidFill>
                <a:cs typeface="Arial" panose="020B0604020202020204" pitchFamily="34" charset="0"/>
              </a:rPr>
              <a:t>Tìm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ngoặc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đơn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ô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dưới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: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tôi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tới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cắm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thắng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Lệ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chiếc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cóc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vung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vẩy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véo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von.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điệu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túi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ghi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ta.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Tuấn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”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6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đựng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. Hai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Hưng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to,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khỏe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cùng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hăm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lều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Phượng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thì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tờ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Nhi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cười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nghỉ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    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961917" y="484815"/>
            <a:ext cx="179241" cy="12385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audio>
          </p:childTnLst>
        </p:cTn>
      </p:par>
    </p:tnLst>
    <p:bldLst>
      <p:bldP spid="53251" grpId="0" animBg="1"/>
      <p:bldP spid="53252" grpId="0"/>
      <p:bldP spid="53253" grpId="0"/>
      <p:bldP spid="53254" grpId="0" animBg="1"/>
      <p:bldP spid="53255" grpId="0"/>
      <p:bldP spid="53256" grpId="0" animBg="1"/>
      <p:bldP spid="53257" grpId="0"/>
      <p:bldP spid="53258" grpId="0" animBg="1"/>
      <p:bldP spid="53259" grpId="0"/>
      <p:bldP spid="53260" grpId="0" animBg="1"/>
      <p:bldP spid="53262" grpId="0"/>
      <p:bldP spid="53263" grpId="0"/>
      <p:bldP spid="53264" grpId="0"/>
      <p:bldP spid="53265" grpId="0"/>
      <p:bldP spid="53266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7715" y="758373"/>
            <a:ext cx="12293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 smtClean="0">
                <a:cs typeface="Arial" panose="020B0604020202020204" pitchFamily="34" charset="0"/>
              </a:rPr>
              <a:t>2.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Chọn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hợp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ngoặc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đơn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để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giải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nghĩa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chung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của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các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câu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tục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ngữ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sau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a)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Cáo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chết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ba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năm</a:t>
            </a:r>
            <a:r>
              <a:rPr lang="en-US" altLang="en-US" sz="3000" dirty="0" smtClean="0">
                <a:cs typeface="Arial" panose="020B0604020202020204" pitchFamily="34" charset="0"/>
              </a:rPr>
              <a:t> quay </a:t>
            </a:r>
            <a:r>
              <a:rPr lang="en-US" altLang="en-US" sz="3000" dirty="0" err="1" smtClean="0">
                <a:cs typeface="Arial" panose="020B0604020202020204" pitchFamily="34" charset="0"/>
              </a:rPr>
              <a:t>đầu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về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núi</a:t>
            </a:r>
            <a:r>
              <a:rPr lang="en-US" altLang="en-US" sz="3000" dirty="0" smtClean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b)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Lá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rụng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về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cội</a:t>
            </a:r>
            <a:r>
              <a:rPr lang="en-US" altLang="en-US" sz="3000" dirty="0" smtClean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c)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Trâu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bảy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năm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còn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nhớ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chuồng</a:t>
            </a:r>
            <a:r>
              <a:rPr lang="en-US" altLang="en-US" sz="3000" dirty="0" smtClean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   </a:t>
            </a:r>
            <a:r>
              <a:rPr lang="en-US" altLang="en-US" sz="3000" dirty="0" smtClean="0">
                <a:solidFill>
                  <a:srgbClr val="0000FF"/>
                </a:solidFill>
                <a:cs typeface="Arial" panose="020B0604020202020204" pitchFamily="34" charset="0"/>
              </a:rPr>
              <a:t>(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chung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gắn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bó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quê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hương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nhớ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cũ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31752" name="AutoShape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011670" y="907645"/>
            <a:ext cx="2905502" cy="144315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3" name="AutoShape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106714" y="3029321"/>
            <a:ext cx="2905502" cy="1383022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Lá rụng về cội.</a:t>
            </a:r>
          </a:p>
        </p:txBody>
      </p:sp>
      <p:sp>
        <p:nvSpPr>
          <p:cNvPr id="31754" name="AutoShape 10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068614" y="4853977"/>
            <a:ext cx="2981962" cy="145809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5" name="AutoShape 1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559110" y="3013251"/>
            <a:ext cx="4268547" cy="132289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 </a:t>
            </a:r>
          </a:p>
          <a:p>
            <a:pPr>
              <a:defRPr/>
            </a:pP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 rot="1868336">
            <a:off x="3770543" y="2246217"/>
            <a:ext cx="2910281" cy="611386"/>
          </a:xfrm>
          <a:prstGeom prst="rightArrow">
            <a:avLst>
              <a:gd name="adj1" fmla="val 50000"/>
              <a:gd name="adj2" fmla="val 66945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Line 18"/>
          <p:cNvSpPr>
            <a:spLocks noChangeShapeType="1"/>
          </p:cNvSpPr>
          <p:nvPr/>
        </p:nvSpPr>
        <p:spPr bwMode="auto">
          <a:xfrm>
            <a:off x="4154713" y="4031343"/>
            <a:ext cx="328780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1764" name="AutoShape 20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559110" y="907645"/>
            <a:ext cx="4268547" cy="11424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 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cũ.</a:t>
            </a:r>
          </a:p>
        </p:txBody>
      </p:sp>
      <p:sp>
        <p:nvSpPr>
          <p:cNvPr id="31765" name="AutoShape 2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629240" y="5071907"/>
            <a:ext cx="4268547" cy="1022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4002314" y="3437515"/>
            <a:ext cx="2531158" cy="611386"/>
          </a:xfrm>
          <a:prstGeom prst="rightArrow">
            <a:avLst>
              <a:gd name="adj1" fmla="val 50000"/>
              <a:gd name="adj2" fmla="val 76147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 rot="-1992398">
            <a:off x="3817520" y="4594051"/>
            <a:ext cx="2851488" cy="611386"/>
          </a:xfrm>
          <a:prstGeom prst="rightArrow">
            <a:avLst>
              <a:gd name="adj1" fmla="val 50000"/>
              <a:gd name="adj2" fmla="val 77219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1" grpId="0" animBg="1"/>
      <p:bldP spid="31764" grpId="0" animBg="1"/>
      <p:bldP spid="31765" grpId="0" animBg="1"/>
      <p:bldP spid="31767" grpId="0" animBg="1"/>
      <p:bldP spid="317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2290" name="Text Box 10" descr="Shingle"/>
          <p:cNvSpPr txBox="1">
            <a:spLocks noChangeArrowheads="1"/>
          </p:cNvSpPr>
          <p:nvPr/>
        </p:nvSpPr>
        <p:spPr bwMode="auto">
          <a:xfrm>
            <a:off x="4475164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16660" y="118103"/>
            <a:ext cx="56353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rụng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56337" name="Text Box 17" descr="Shingle"/>
          <p:cNvSpPr txBox="1">
            <a:spLocks noChangeArrowheads="1"/>
          </p:cNvSpPr>
          <p:nvPr/>
        </p:nvSpPr>
        <p:spPr bwMode="auto">
          <a:xfrm>
            <a:off x="5893850" y="2490456"/>
            <a:ext cx="514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gốc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6338" name="Picture 18" descr="ahha_ConDuongMuaThu3674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914"/>
            <a:ext cx="4426857" cy="59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1274053" y="531244"/>
            <a:ext cx="1960306" cy="553572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3234360" y="531244"/>
            <a:ext cx="557554" cy="563840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5893850" y="1729909"/>
            <a:ext cx="563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 smtClean="0">
                <a:solidFill>
                  <a:srgbClr val="99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rgbClr val="1A0BC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39" grpId="0" animBg="1"/>
      <p:bldP spid="56340" grpId="0" animBg="1"/>
      <p:bldP spid="563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94343" y="711200"/>
            <a:ext cx="11963400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i="1" dirty="0" smtClean="0">
                <a:cs typeface="Arial" panose="020B0604020202020204" pitchFamily="34" charset="0"/>
              </a:rPr>
              <a:t>3.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Dựa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khổ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thơ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hãy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miêu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tả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đẹp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sự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vật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.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chú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sử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dụng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từ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đồng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.</a:t>
            </a:r>
            <a:endParaRPr lang="en-US" altLang="en-US" sz="2800" b="1" i="1" dirty="0">
              <a:cs typeface="Arial" panose="020B0604020202020204" pitchFamily="34" charset="0"/>
            </a:endParaRPr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94343" y="3043292"/>
            <a:ext cx="120976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-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</a:t>
            </a:r>
            <a:r>
              <a:rPr lang="vi-VN" altLang="en-US" sz="2800" dirty="0">
                <a:latin typeface="Times New Roman" panose="02020603050405020304" pitchFamily="18" charset="0"/>
              </a:rPr>
              <a:t>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b</a:t>
            </a:r>
            <a:r>
              <a:rPr lang="vi-VN" altLang="en-US" sz="2800" dirty="0">
                <a:latin typeface="Times New Roman" panose="02020603050405020304" pitchFamily="18" charset="0"/>
              </a:rPr>
              <a:t>ài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mi</a:t>
            </a:r>
            <a:r>
              <a:rPr lang="vi-VN" altLang="en-US" sz="2800" dirty="0">
                <a:latin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</a:rPr>
              <a:t>ả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Hãy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đọc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thuộc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lòng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thơ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66" y="3866806"/>
            <a:ext cx="70070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</a:rPr>
              <a:t>ó</a:t>
            </a:r>
            <a:r>
              <a:rPr lang="en-US" altLang="en-US" sz="2800" dirty="0">
                <a:latin typeface="Times New Roman" panose="02020603050405020304" pitchFamily="18" charset="0"/>
              </a:rPr>
              <a:t> m</a:t>
            </a:r>
            <a:r>
              <a:rPr lang="vi-VN" altLang="en-US" sz="2800" dirty="0">
                <a:latin typeface="Times New Roman" panose="02020603050405020304" pitchFamily="18" charset="0"/>
              </a:rPr>
              <a:t>àu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ự</a:t>
            </a:r>
            <a:r>
              <a:rPr lang="en-US" altLang="en-US" sz="2800" dirty="0">
                <a:latin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</a:rPr>
              <a:t>ật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336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52" y="55445"/>
            <a:ext cx="12017828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spcAft>
                <a:spcPts val="4000"/>
              </a:spcAft>
            </a:pPr>
            <a:r>
              <a:rPr lang="en-US" altLang="en-US" sz="33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300" dirty="0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dirty="0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ct val="50000"/>
              </a:spcBef>
              <a:spcAft>
                <a:spcPts val="4000"/>
              </a:spcAft>
            </a:pPr>
            <a:endParaRPr lang="en-US" altLang="en-US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547"/>
            <a:ext cx="4013273" cy="308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42" y="3585522"/>
            <a:ext cx="3821721" cy="30842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0003" y="1103085"/>
            <a:ext cx="178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8136" y="1590767"/>
            <a:ext cx="26137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18" y="2091509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65714" y="2106023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0" y="3585522"/>
            <a:ext cx="4015995" cy="30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03200" y="-47542"/>
            <a:ext cx="11988800" cy="44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368367" y="580571"/>
            <a:ext cx="1475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7920" y="1161452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05513" y="1161452"/>
            <a:ext cx="14754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920" y="3033485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4176" y="3033485"/>
            <a:ext cx="11085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2606" y="1790516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7046" y="2417246"/>
            <a:ext cx="10077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01839" y="2432223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4497229"/>
            <a:ext cx="3044798" cy="20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5" y="4497229"/>
            <a:ext cx="3014076" cy="203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9" y="4463911"/>
            <a:ext cx="3107665" cy="20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17" y="4463910"/>
            <a:ext cx="3129083" cy="2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3001620" y="212697"/>
            <a:ext cx="618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3682" y="4612133"/>
            <a:ext cx="9401448" cy="738664"/>
            <a:chOff x="788711" y="4451305"/>
            <a:chExt cx="9401448" cy="73866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xmlns="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1238639" y="4451305"/>
              <a:ext cx="895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>
              <a:extLst>
                <a:ext uri="{FF2B5EF4-FFF2-40B4-BE49-F238E27FC236}">
                  <a16:creationId xmlns:a16="http://schemas.microsoft.com/office/drawing/2014/main" xmlns="" id="{1E730987-582F-4170-ACCC-8A6D12EA88A8}"/>
                </a:ext>
              </a:extLst>
            </p:cNvPr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54143" y="4106841"/>
            <a:ext cx="2845694" cy="2396776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013682" y="1577789"/>
            <a:ext cx="10271175" cy="1384995"/>
            <a:chOff x="788712" y="2745640"/>
            <a:chExt cx="9647059" cy="1384995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xmlns="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</a:t>
              </a:r>
              <a:r>
                <a:rPr lang="pt-BR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tình cảm gắn bó với quê hương, đất nước. 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>
              <a:extLst>
                <a:ext uri="{FF2B5EF4-FFF2-40B4-BE49-F238E27FC236}">
                  <a16:creationId xmlns:a16="http://schemas.microsoft.com/office/drawing/2014/main" xmlns="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3682" y="3065816"/>
            <a:ext cx="10271175" cy="1384995"/>
            <a:chOff x="788712" y="2745640"/>
            <a:chExt cx="9647059" cy="1384995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Star: 4 Points 6">
              <a:extLst>
                <a:ext uri="{FF2B5EF4-FFF2-40B4-BE49-F238E27FC236}">
                  <a16:creationId xmlns:a16="http://schemas.microsoft.com/office/drawing/2014/main" xmlns="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532" y="244588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5" y="153196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27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xmlns="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xmlns="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0892118" y="5892296"/>
            <a:ext cx="1143000" cy="817786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730298"/>
            <a:ext cx="9304567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cs typeface="Calibri"/>
              </a:rPr>
              <a:t>Tìm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từ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đồng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nghĩa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với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smtClean="0">
                <a:cs typeface="Calibri"/>
              </a:rPr>
              <a:t>“</a:t>
            </a:r>
            <a:r>
              <a:rPr lang="en-US" sz="3600" b="1" dirty="0" err="1" smtClean="0">
                <a:cs typeface="Calibri"/>
              </a:rPr>
              <a:t>trẻ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em</a:t>
            </a:r>
            <a:r>
              <a:rPr lang="en-US" sz="3600" b="1" dirty="0" smtClean="0">
                <a:cs typeface="Calibri"/>
              </a:rPr>
              <a:t>”?</a:t>
            </a:r>
            <a:endParaRPr lang="en-US" sz="3600" b="1" dirty="0" smtClean="0">
              <a:cs typeface="Calibri"/>
            </a:endParaRPr>
          </a:p>
          <a:p>
            <a:pPr algn="ctr"/>
            <a:r>
              <a:rPr lang="en-US" sz="3600" b="1" i="1" dirty="0" smtClean="0">
                <a:cs typeface="Calibri"/>
              </a:rPr>
              <a:t>(</a:t>
            </a:r>
            <a:r>
              <a:rPr lang="en-US" sz="3600" b="1" i="1" dirty="0" err="1" smtClean="0">
                <a:cs typeface="Calibri"/>
              </a:rPr>
              <a:t>trẻ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smtClean="0">
                <a:cs typeface="Calibri"/>
              </a:rPr>
              <a:t>con, </a:t>
            </a:r>
            <a:r>
              <a:rPr lang="en-US" sz="3600" b="1" i="1" dirty="0" err="1" smtClean="0">
                <a:cs typeface="Calibri"/>
              </a:rPr>
              <a:t>thiếu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nhi</a:t>
            </a:r>
            <a:r>
              <a:rPr lang="en-US" sz="3600" b="1" i="1" dirty="0" smtClean="0">
                <a:cs typeface="Calibri"/>
              </a:rPr>
              <a:t>, </a:t>
            </a:r>
            <a:r>
              <a:rPr lang="en-US" sz="3600" b="1" i="1" dirty="0" err="1" smtClean="0">
                <a:cs typeface="Calibri"/>
              </a:rPr>
              <a:t>trẻ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thơ</a:t>
            </a:r>
            <a:r>
              <a:rPr lang="en-US" sz="3600" b="1" i="1" dirty="0" smtClean="0">
                <a:cs typeface="Calibri"/>
              </a:rPr>
              <a:t>, </a:t>
            </a:r>
            <a:r>
              <a:rPr lang="en-US" sz="3600" b="1" i="1" dirty="0" err="1" smtClean="0">
                <a:cs typeface="Calibri"/>
              </a:rPr>
              <a:t>nhi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đồng</a:t>
            </a:r>
            <a:r>
              <a:rPr lang="en-US" sz="3600" b="1" i="1" dirty="0" smtClean="0">
                <a:cs typeface="Calibri"/>
              </a:rPr>
              <a:t>, </a:t>
            </a:r>
            <a:r>
              <a:rPr lang="en-US" sz="3600" b="1" i="1" dirty="0" smtClean="0">
                <a:cs typeface="Calibri"/>
              </a:rPr>
              <a:t>con </a:t>
            </a:r>
            <a:r>
              <a:rPr lang="en-US" sz="3600" b="1" i="1" dirty="0" err="1" smtClean="0">
                <a:cs typeface="Calibri"/>
              </a:rPr>
              <a:t>nít</a:t>
            </a:r>
            <a:r>
              <a:rPr lang="en-US" sz="3600" b="1" i="1" dirty="0" smtClean="0">
                <a:cs typeface="Calibri"/>
              </a:rPr>
              <a:t>...)</a:t>
            </a:r>
            <a:endParaRPr lang="en-US" sz="3600" b="1" i="1" dirty="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388" y="255494"/>
            <a:ext cx="11712387" cy="24608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Tìm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 </a:t>
            </a:r>
            <a:r>
              <a:rPr lang="en-US" sz="3000" b="1" dirty="0" err="1"/>
              <a:t>với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hoàn</a:t>
            </a:r>
            <a:r>
              <a:rPr lang="en-US" sz="3000" b="1" dirty="0"/>
              <a:t> </a:t>
            </a:r>
            <a:r>
              <a:rPr lang="en-US" sz="3000" b="1" dirty="0" err="1"/>
              <a:t>thiện</a:t>
            </a:r>
            <a:r>
              <a:rPr lang="en-US" sz="3000" b="1" dirty="0"/>
              <a:t> </a:t>
            </a:r>
            <a:r>
              <a:rPr lang="en-US" sz="3000" b="1" dirty="0" err="1" smtClean="0"/>
              <a:t>câu</a:t>
            </a:r>
            <a:r>
              <a:rPr lang="en-US" sz="3000" b="1" dirty="0" smtClean="0"/>
              <a:t> </a:t>
            </a:r>
            <a:r>
              <a:rPr lang="en-US" sz="3000" b="1" dirty="0" err="1"/>
              <a:t>thơ</a:t>
            </a:r>
            <a:r>
              <a:rPr lang="en-US" sz="3000" b="1" dirty="0"/>
              <a:t> </a:t>
            </a:r>
            <a:r>
              <a:rPr lang="en-US" sz="3000" b="1" dirty="0" err="1" smtClean="0"/>
              <a:t>sau</a:t>
            </a:r>
            <a:r>
              <a:rPr lang="en-US" sz="3000" b="1" dirty="0" smtClean="0"/>
              <a:t>:</a:t>
            </a:r>
            <a:endParaRPr lang="en-US" sz="3000" i="1" dirty="0" smtClean="0"/>
          </a:p>
          <a:p>
            <a:pPr algn="ctr">
              <a:lnSpc>
                <a:spcPct val="150000"/>
              </a:lnSpc>
            </a:pPr>
            <a:r>
              <a:rPr lang="en-US" sz="3000" b="1" i="1" dirty="0" smtClean="0"/>
              <a:t>Tri </a:t>
            </a:r>
            <a:r>
              <a:rPr lang="en-US" sz="3000" b="1" i="1" dirty="0" err="1"/>
              <a:t>thức</a:t>
            </a:r>
            <a:r>
              <a:rPr lang="en-US" sz="3000" b="1" dirty="0"/>
              <a:t> </a:t>
            </a:r>
            <a:r>
              <a:rPr lang="en-US" sz="3000" b="1" dirty="0" err="1"/>
              <a:t>vốn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 </a:t>
            </a:r>
            <a:r>
              <a:rPr lang="en-US" sz="3000" b="1" dirty="0" err="1"/>
              <a:t>ai</a:t>
            </a:r>
            <a:r>
              <a:rPr lang="en-US" sz="3000" b="1" dirty="0"/>
              <a:t> </a:t>
            </a:r>
            <a:r>
              <a:rPr lang="en-US" sz="3000" b="1" dirty="0" err="1"/>
              <a:t>ơi</a:t>
            </a:r>
            <a:r>
              <a:rPr lang="en-US" sz="3000" b="1" dirty="0"/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000" b="1" dirty="0"/>
              <a:t>        </a:t>
            </a:r>
            <a:r>
              <a:rPr lang="en-US" sz="3000" b="1" dirty="0" err="1"/>
              <a:t>Nâng</a:t>
            </a:r>
            <a:r>
              <a:rPr lang="en-US" sz="3000" b="1" dirty="0"/>
              <a:t> </a:t>
            </a:r>
            <a:r>
              <a:rPr lang="en-US" sz="3000" b="1" dirty="0" err="1"/>
              <a:t>cao</a:t>
            </a:r>
            <a:r>
              <a:rPr lang="en-US" sz="3000" b="1" dirty="0"/>
              <a:t> ...................</a:t>
            </a:r>
            <a:r>
              <a:rPr lang="en-US" sz="3000" b="1" dirty="0" err="1"/>
              <a:t>mọi</a:t>
            </a:r>
            <a:r>
              <a:rPr lang="en-US" sz="3000" b="1" dirty="0"/>
              <a:t> </a:t>
            </a:r>
            <a:r>
              <a:rPr lang="en-US" sz="3000" b="1" dirty="0" err="1"/>
              <a:t>người</a:t>
            </a:r>
            <a:r>
              <a:rPr lang="en-US" sz="3000" b="1" dirty="0"/>
              <a:t> </a:t>
            </a:r>
            <a:r>
              <a:rPr lang="en-US" sz="3000" b="1" dirty="0" err="1"/>
              <a:t>mê</a:t>
            </a:r>
            <a:r>
              <a:rPr lang="en-US" sz="3000" b="1" dirty="0"/>
              <a:t> say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1965" y="1855694"/>
            <a:ext cx="174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</a:rPr>
              <a:t>k</a:t>
            </a:r>
            <a:r>
              <a:rPr lang="en-US" sz="3000" b="1" i="1" dirty="0" err="1" smtClean="0">
                <a:solidFill>
                  <a:srgbClr val="FF0000"/>
                </a:solidFill>
              </a:rPr>
              <a:t>iến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thức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624" y="215153"/>
            <a:ext cx="11685494" cy="24894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 smtClean="0"/>
              <a:t>Thay</a:t>
            </a:r>
            <a:r>
              <a:rPr lang="en-US" sz="3000" b="1" dirty="0" smtClean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 smtClean="0"/>
              <a:t>câu</a:t>
            </a:r>
            <a:r>
              <a:rPr lang="en-US" sz="3000" b="1" dirty="0" smtClean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 </a:t>
            </a:r>
            <a:r>
              <a:rPr lang="en-US" sz="3000" b="1" dirty="0" err="1"/>
              <a:t>đây</a:t>
            </a:r>
            <a:r>
              <a:rPr lang="en-US" sz="3000" b="1" dirty="0"/>
              <a:t> </a:t>
            </a:r>
            <a:r>
              <a:rPr lang="en-US" sz="3000" b="1" dirty="0" err="1"/>
              <a:t>bằng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 smtClean="0"/>
              <a:t>nghĩa</a:t>
            </a:r>
            <a:r>
              <a:rPr lang="en-US" sz="3000" b="1" dirty="0" smtClean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000" b="1" dirty="0" err="1"/>
              <a:t>Ông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được</a:t>
            </a:r>
            <a:r>
              <a:rPr lang="en-US" sz="3000" b="1" dirty="0"/>
              <a:t> </a:t>
            </a:r>
            <a:r>
              <a:rPr lang="en-US" sz="3000" b="1" i="1" dirty="0"/>
              <a:t> </a:t>
            </a:r>
            <a:r>
              <a:rPr lang="en-US" sz="3000" b="1" i="1" dirty="0" smtClean="0"/>
              <a:t>        </a:t>
            </a:r>
            <a:r>
              <a:rPr lang="en-US" sz="3000" b="1" dirty="0" err="1" smtClean="0"/>
              <a:t>một</a:t>
            </a:r>
            <a:r>
              <a:rPr lang="en-US" sz="3000" b="1" dirty="0" smtClean="0"/>
              <a:t> </a:t>
            </a:r>
            <a:r>
              <a:rPr lang="en-US" sz="3000" b="1" dirty="0" err="1"/>
              <a:t>cuốn</a:t>
            </a:r>
            <a:r>
              <a:rPr lang="en-US" sz="3000" b="1" dirty="0"/>
              <a:t> </a:t>
            </a:r>
            <a:r>
              <a:rPr lang="en-US" sz="3000" b="1" dirty="0" err="1"/>
              <a:t>sách</a:t>
            </a:r>
            <a:r>
              <a:rPr lang="en-US" sz="3000" b="1" dirty="0"/>
              <a:t> </a:t>
            </a:r>
            <a:r>
              <a:rPr lang="en-US" sz="3000" b="1" dirty="0" err="1"/>
              <a:t>rất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2647" y="1553987"/>
            <a:ext cx="923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 smtClean="0">
                <a:solidFill>
                  <a:schemeClr val="bg1"/>
                </a:solidFill>
              </a:rPr>
              <a:t>tặng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094" y="1580881"/>
            <a:ext cx="875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 smtClean="0">
                <a:solidFill>
                  <a:srgbClr val="FF0000"/>
                </a:solidFill>
              </a:rPr>
              <a:t>biếu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9956"/>
            <a:ext cx="12192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 err="1" smtClean="0">
                <a:cs typeface="Calibri"/>
              </a:rPr>
              <a:t>Trong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nhóm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từ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dưới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đây</a:t>
            </a:r>
            <a:r>
              <a:rPr lang="en-US" sz="2700" b="1" dirty="0" smtClean="0">
                <a:cs typeface="Calibri"/>
              </a:rPr>
              <a:t>, </a:t>
            </a:r>
            <a:r>
              <a:rPr lang="en-US" sz="2700" b="1" dirty="0" err="1" smtClean="0">
                <a:cs typeface="Calibri"/>
              </a:rPr>
              <a:t>những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từ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nào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được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</a:t>
            </a:r>
            <a:r>
              <a:rPr lang="en-US" sz="2700" b="1" dirty="0" err="1" smtClean="0"/>
              <a:t>ùng</a:t>
            </a:r>
            <a:r>
              <a:rPr lang="en-US" sz="2700" b="1" dirty="0" smtClean="0"/>
              <a:t> </a:t>
            </a:r>
            <a:r>
              <a:rPr lang="en-US" sz="2700" b="1" dirty="0" err="1"/>
              <a:t>với</a:t>
            </a:r>
            <a:r>
              <a:rPr lang="en-US" sz="2700" b="1" dirty="0"/>
              <a:t> </a:t>
            </a:r>
            <a:r>
              <a:rPr lang="en-US" sz="2700" b="1" dirty="0" err="1"/>
              <a:t>thái</a:t>
            </a:r>
            <a:r>
              <a:rPr lang="en-US" sz="2700" b="1" dirty="0"/>
              <a:t> </a:t>
            </a:r>
            <a:r>
              <a:rPr lang="en-US" sz="2700" b="1" dirty="0" err="1"/>
              <a:t>độ</a:t>
            </a:r>
            <a:r>
              <a:rPr lang="en-US" sz="2700" b="1" dirty="0"/>
              <a:t>, </a:t>
            </a:r>
            <a:r>
              <a:rPr lang="en-US" sz="2700" b="1" dirty="0" err="1"/>
              <a:t>tình</a:t>
            </a:r>
            <a:r>
              <a:rPr lang="en-US" sz="2700" b="1" dirty="0"/>
              <a:t> </a:t>
            </a:r>
            <a:r>
              <a:rPr lang="en-US" sz="2700" b="1" dirty="0" err="1"/>
              <a:t>cảm</a:t>
            </a:r>
            <a:r>
              <a:rPr lang="en-US" sz="2700" b="1" dirty="0"/>
              <a:t> </a:t>
            </a:r>
            <a:r>
              <a:rPr lang="en-US" sz="2700" b="1" dirty="0" err="1"/>
              <a:t>quý</a:t>
            </a:r>
            <a:r>
              <a:rPr lang="en-US" sz="2700" b="1" dirty="0"/>
              <a:t> </a:t>
            </a:r>
            <a:r>
              <a:rPr lang="en-US" sz="2700" b="1" dirty="0" err="1" smtClean="0"/>
              <a:t>trọng</a:t>
            </a:r>
            <a:r>
              <a:rPr lang="en-US" sz="2700" b="1" dirty="0" smtClean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700" b="1" i="1" dirty="0" err="1"/>
              <a:t>chết</a:t>
            </a:r>
            <a:r>
              <a:rPr lang="en-US" sz="2700" b="1" i="1" dirty="0"/>
              <a:t>, hi </a:t>
            </a:r>
            <a:r>
              <a:rPr lang="en-US" sz="2700" b="1" i="1" dirty="0" err="1"/>
              <a:t>sinh</a:t>
            </a:r>
            <a:r>
              <a:rPr lang="en-US" sz="2700" b="1" i="1" dirty="0"/>
              <a:t>, qua </a:t>
            </a:r>
            <a:r>
              <a:rPr lang="en-US" sz="2700" b="1" i="1" dirty="0" err="1" smtClean="0"/>
              <a:t>đời</a:t>
            </a:r>
            <a:r>
              <a:rPr lang="en-US" sz="2700" b="1" i="1" dirty="0" smtClean="0"/>
              <a:t>, </a:t>
            </a:r>
            <a:r>
              <a:rPr lang="en-US" sz="2700" b="1" i="1" dirty="0" err="1" smtClean="0"/>
              <a:t>toi</a:t>
            </a:r>
            <a:r>
              <a:rPr lang="en-US" sz="2700" b="1" i="1" dirty="0" smtClean="0"/>
              <a:t> </a:t>
            </a:r>
            <a:r>
              <a:rPr lang="en-US" sz="2700" b="1" i="1" dirty="0" err="1"/>
              <a:t>mạng</a:t>
            </a:r>
            <a:r>
              <a:rPr lang="en-US" sz="2700" b="1" i="1" dirty="0"/>
              <a:t>, </a:t>
            </a:r>
            <a:r>
              <a:rPr lang="en-US" sz="2700" b="1" i="1" dirty="0" err="1"/>
              <a:t>quy</a:t>
            </a:r>
            <a:r>
              <a:rPr lang="en-US" sz="2700" b="1" i="1" dirty="0"/>
              <a:t> </a:t>
            </a:r>
            <a:r>
              <a:rPr lang="en-US" sz="2700" b="1" i="1" dirty="0" err="1"/>
              <a:t>tiên</a:t>
            </a:r>
            <a:r>
              <a:rPr lang="en-US" sz="2700" b="1" i="1" dirty="0"/>
              <a:t>, </a:t>
            </a:r>
            <a:r>
              <a:rPr lang="en-US" sz="2700" b="1" i="1" dirty="0" err="1" smtClean="0"/>
              <a:t>tắc</a:t>
            </a:r>
            <a:r>
              <a:rPr lang="en-US" sz="2700" b="1" i="1" dirty="0" smtClean="0"/>
              <a:t> </a:t>
            </a:r>
            <a:r>
              <a:rPr lang="en-US" sz="2700" b="1" i="1" dirty="0" err="1" smtClean="0"/>
              <a:t>thở</a:t>
            </a:r>
            <a:r>
              <a:rPr lang="en-US" sz="2700" b="1" i="1" dirty="0" smtClean="0"/>
              <a:t>.</a:t>
            </a:r>
            <a:endParaRPr lang="en-US" sz="2700" b="1" i="1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67636" y="2272553"/>
            <a:ext cx="1089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8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10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8528" y="282388"/>
            <a:ext cx="10824883" cy="25952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đồng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nghĩa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còn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r>
              <a:rPr lang="en-US" sz="3200" b="1" dirty="0" smtClean="0"/>
              <a:t>?</a:t>
            </a:r>
          </a:p>
          <a:p>
            <a:pPr lvl="0" algn="ctr">
              <a:lnSpc>
                <a:spcPct val="150000"/>
              </a:lnSpc>
            </a:pPr>
            <a:r>
              <a:rPr lang="en-US" sz="3000" b="1" i="1" dirty="0" err="1"/>
              <a:t>đoàn</a:t>
            </a:r>
            <a:r>
              <a:rPr lang="en-US" sz="3000" b="1" i="1" dirty="0"/>
              <a:t> </a:t>
            </a:r>
            <a:r>
              <a:rPr lang="en-US" sz="3000" b="1" i="1" dirty="0" err="1"/>
              <a:t>kết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sức</a:t>
            </a:r>
            <a:r>
              <a:rPr lang="en-US" sz="3000" b="1" i="1" dirty="0"/>
              <a:t>, </a:t>
            </a:r>
            <a:r>
              <a:rPr lang="en-US" sz="3000" b="1" i="1" dirty="0" err="1"/>
              <a:t>hợp</a:t>
            </a:r>
            <a:r>
              <a:rPr lang="en-US" sz="3000" b="1" i="1" dirty="0"/>
              <a:t> </a:t>
            </a:r>
            <a:r>
              <a:rPr lang="en-US" sz="3000" b="1" i="1" dirty="0" err="1"/>
              <a:t>lực</a:t>
            </a:r>
            <a:r>
              <a:rPr lang="en-US" sz="3000" b="1" i="1" dirty="0"/>
              <a:t>, </a:t>
            </a:r>
            <a:r>
              <a:rPr lang="en-US" sz="3000" b="1" i="1" dirty="0" err="1"/>
              <a:t>gắn</a:t>
            </a:r>
            <a:r>
              <a:rPr lang="en-US" sz="3000" b="1" i="1" dirty="0"/>
              <a:t> </a:t>
            </a:r>
            <a:r>
              <a:rPr lang="en-US" sz="3000" b="1" i="1" dirty="0" err="1"/>
              <a:t>bó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lòng</a:t>
            </a:r>
            <a:r>
              <a:rPr lang="en-US" sz="3000" b="1" i="1" dirty="0"/>
              <a:t>, </a:t>
            </a:r>
            <a:r>
              <a:rPr lang="en-US" sz="3000" b="1" i="1" dirty="0" err="1"/>
              <a:t>ngoan</a:t>
            </a:r>
            <a:r>
              <a:rPr lang="en-US" sz="3000" b="1" i="1" dirty="0"/>
              <a:t> </a:t>
            </a:r>
            <a:r>
              <a:rPr lang="en-US" sz="3000" b="1" i="1" dirty="0" err="1"/>
              <a:t>ngoãn</a:t>
            </a:r>
            <a:r>
              <a:rPr lang="en-US" sz="3000" b="1" i="1" dirty="0"/>
              <a:t>, </a:t>
            </a:r>
            <a:r>
              <a:rPr lang="en-US" sz="3000" b="1" i="1" dirty="0" err="1"/>
              <a:t>muôn</a:t>
            </a:r>
            <a:r>
              <a:rPr lang="en-US" sz="3000" b="1" i="1" dirty="0"/>
              <a:t> </a:t>
            </a:r>
            <a:r>
              <a:rPr lang="en-US" sz="3000" b="1" i="1" dirty="0" err="1"/>
              <a:t>người</a:t>
            </a:r>
            <a:r>
              <a:rPr lang="en-US" sz="3000" b="1" i="1" dirty="0"/>
              <a:t> </a:t>
            </a:r>
            <a:r>
              <a:rPr lang="en-US" sz="3000" b="1" i="1" dirty="0" err="1"/>
              <a:t>như</a:t>
            </a:r>
            <a:r>
              <a:rPr lang="en-US" sz="3000" b="1" i="1" dirty="0"/>
              <a:t> </a:t>
            </a:r>
            <a:r>
              <a:rPr lang="en-US" sz="3000" b="1" i="1" dirty="0" err="1" smtClean="0"/>
              <a:t>một</a:t>
            </a:r>
            <a:endParaRPr lang="en-US" sz="3000" b="1" i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84583" y="1882588"/>
            <a:ext cx="233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287" y="2393406"/>
            <a:ext cx="7985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 TỪ VÀ CÂU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nghĩa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0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1220</TotalTime>
  <Words>1406</Words>
  <Application>Microsoft Office PowerPoint</Application>
  <PresentationFormat>Widescreen</PresentationFormat>
  <Paragraphs>110</Paragraphs>
  <Slides>23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Champion Script</vt:lpstr>
      <vt:lpstr>Times New Roman</vt:lpstr>
      <vt:lpstr>Britannic Bold</vt:lpstr>
      <vt:lpstr>Calibri Light</vt:lpstr>
      <vt:lpstr>等线</vt:lpstr>
      <vt:lpstr>Tahoma</vt:lpstr>
      <vt:lpstr>Calibri</vt:lpstr>
      <vt:lpstr>#9Slide03 Arima Madurai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155</cp:revision>
  <dcterms:created xsi:type="dcterms:W3CDTF">2018-01-17T20:15:41Z</dcterms:created>
  <dcterms:modified xsi:type="dcterms:W3CDTF">2021-09-11T13:20:03Z</dcterms:modified>
</cp:coreProperties>
</file>