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12192000"/>
  <p:notesSz cx="6858000" cy="9144000"/>
  <p:embeddedFontLst>
    <p:embeddedFont>
      <p:font typeface="Tahoma"/>
      <p:regular r:id="rId22"/>
      <p:bold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3840">
          <p15:clr>
            <a:srgbClr val="000000"/>
          </p15:clr>
        </p15:guide>
      </p15:sldGuideLst>
    </p:ext>
    <p:ext uri="http://customooxmlschemas.google.com/">
      <go:slidesCustomData xmlns:go="http://customooxmlschemas.google.com/" r:id="rId24" roundtripDataSignature="AMtx7mhFgnlNFjZ4++W2y2VuM2zkCMh+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font" Target="fonts/Tahoma-regular.fntdata"/><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24" Type="http://customschemas.google.com/relationships/presentationmetadata" Target="metadata"/><Relationship Id="rId12" Type="http://schemas.openxmlformats.org/officeDocument/2006/relationships/slide" Target="slides/slide6.xml"/><Relationship Id="rId23" Type="http://schemas.openxmlformats.org/officeDocument/2006/relationships/font" Target="fonts/Tahoma-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SzPts val="1400"/>
              <a:buNone/>
              <a:defRPr b="0" i="0" sz="1200" u="none" cap="none" strike="noStrike">
                <a:solidFill>
                  <a:srgbClr val="000000"/>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800" u="none" cap="none" strike="noStrike"/>
            </a:lvl1pPr>
            <a:lvl2pPr indent="-228600" lvl="1" marL="914400" marR="0" rtl="0" algn="l">
              <a:spcBef>
                <a:spcPts val="0"/>
              </a:spcBef>
              <a:spcAft>
                <a:spcPts val="0"/>
              </a:spcAft>
              <a:buSzPts val="1400"/>
              <a:buNone/>
              <a:defRPr b="0" i="0" sz="1800" u="none" cap="none" strike="noStrike"/>
            </a:lvl2pPr>
            <a:lvl3pPr indent="-228600" lvl="2" marL="1371600" marR="0" rtl="0" algn="l">
              <a:spcBef>
                <a:spcPts val="0"/>
              </a:spcBef>
              <a:spcAft>
                <a:spcPts val="0"/>
              </a:spcAft>
              <a:buSzPts val="1400"/>
              <a:buNone/>
              <a:defRPr b="0" i="0" sz="1800" u="none" cap="none" strike="noStrike"/>
            </a:lvl3pPr>
            <a:lvl4pPr indent="-228600" lvl="3" marL="1828800" marR="0" rtl="0" algn="l">
              <a:spcBef>
                <a:spcPts val="0"/>
              </a:spcBef>
              <a:spcAft>
                <a:spcPts val="0"/>
              </a:spcAft>
              <a:buSzPts val="1400"/>
              <a:buNone/>
              <a:defRPr b="0" i="0" sz="1800" u="none" cap="none" strike="noStrike"/>
            </a:lvl4pPr>
            <a:lvl5pPr indent="-228600" lvl="4" marL="2286000" marR="0" rtl="0" algn="l">
              <a:spcBef>
                <a:spcPts val="0"/>
              </a:spcBef>
              <a:spcAft>
                <a:spcPts val="0"/>
              </a:spcAft>
              <a:buSzPts val="1400"/>
              <a:buNone/>
              <a:defRPr b="0" i="0" sz="1800" u="none" cap="none" strike="noStrike"/>
            </a:lvl5pPr>
            <a:lvl6pPr indent="-228600" lvl="5" marL="2743200" marR="0" rtl="0" algn="l">
              <a:spcBef>
                <a:spcPts val="0"/>
              </a:spcBef>
              <a:spcAft>
                <a:spcPts val="0"/>
              </a:spcAft>
              <a:buSzPts val="1400"/>
              <a:buNone/>
              <a:defRPr b="0" i="0" sz="1800" u="none" cap="none" strike="noStrike"/>
            </a:lvl6pPr>
            <a:lvl7pPr indent="-228600" lvl="6" marL="3200400" marR="0" rtl="0" algn="l">
              <a:spcBef>
                <a:spcPts val="0"/>
              </a:spcBef>
              <a:spcAft>
                <a:spcPts val="0"/>
              </a:spcAft>
              <a:buSzPts val="1400"/>
              <a:buNone/>
              <a:defRPr b="0" i="0" sz="1800" u="none" cap="none" strike="noStrike"/>
            </a:lvl7pPr>
            <a:lvl8pPr indent="-228600" lvl="7" marL="3657600" marR="0" rtl="0" algn="l">
              <a:spcBef>
                <a:spcPts val="0"/>
              </a:spcBef>
              <a:spcAft>
                <a:spcPts val="0"/>
              </a:spcAft>
              <a:buSzPts val="1400"/>
              <a:buNone/>
              <a:defRPr b="0" i="0" sz="1800" u="none" cap="none" strike="noStrike"/>
            </a:lvl8pPr>
            <a:lvl9pPr indent="-228600" lvl="8" marL="4114800" marR="0" rtl="0" algn="l">
              <a:spcBef>
                <a:spcPts val="0"/>
              </a:spcBef>
              <a:spcAft>
                <a:spcPts val="0"/>
              </a:spcAft>
              <a:buSzPts val="1400"/>
              <a:buNone/>
              <a:defRPr b="0" i="0" sz="1800" u="none" cap="none" strike="noStrike"/>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rgbClr val="000000"/>
                </a:solidFill>
                <a:latin typeface="Tahoma"/>
                <a:ea typeface="Tahoma"/>
                <a:cs typeface="Tahoma"/>
                <a:sym typeface="Tahoma"/>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Tahoma"/>
              <a:buNone/>
            </a:pPr>
            <a:fld id="{00000000-1234-1234-1234-123412341234}" type="slidenum">
              <a:rPr b="0" i="0" lang="en-US" sz="1200" u="none" cap="none" strike="noStrike">
                <a:solidFill>
                  <a:srgbClr val="000000"/>
                </a:solidFill>
                <a:latin typeface="Tahoma"/>
                <a:ea typeface="Tahoma"/>
                <a:cs typeface="Tahoma"/>
                <a:sym typeface="Tahoma"/>
              </a:rPr>
              <a:t>‹#›</a:t>
            </a:fl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1" name="Google Shape;201;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14300" lvl="0" marL="228600" rtl="0" algn="l">
              <a:spcBef>
                <a:spcPts val="0"/>
              </a:spcBef>
              <a:spcAft>
                <a:spcPts val="0"/>
              </a:spcAft>
              <a:buSzPts val="1800"/>
              <a:buChar char="•"/>
            </a:pPr>
            <a:r>
              <a:rPr lang="en-US"/>
              <a:t>GV cho HS nx và rút ra </a:t>
            </a:r>
            <a:r>
              <a:rPr i="1" lang="en-US">
                <a:solidFill>
                  <a:srgbClr val="7030A0"/>
                </a:solidFill>
                <a:latin typeface="Times New Roman"/>
                <a:ea typeface="Times New Roman"/>
                <a:cs typeface="Times New Roman"/>
                <a:sym typeface="Times New Roman"/>
              </a:rPr>
              <a:t>Những từ có nghĩa giống nhau hoàn toàn gọi tà từ đồng nghĩa hoàn toàn</a:t>
            </a:r>
            <a:endParaRPr/>
          </a:p>
          <a:p>
            <a:pPr indent="-114300" lvl="0" marL="228600" rtl="0" algn="l">
              <a:spcBef>
                <a:spcPts val="0"/>
              </a:spcBef>
              <a:spcAft>
                <a:spcPts val="0"/>
              </a:spcAft>
              <a:buClr>
                <a:srgbClr val="0070C0"/>
              </a:buClr>
              <a:buSzPts val="1800"/>
              <a:buFont typeface="Times New Roman"/>
              <a:buAutoNum type="alphaLcParenR"/>
            </a:pPr>
            <a:r>
              <a:rPr lang="en-US">
                <a:solidFill>
                  <a:srgbClr val="0070C0"/>
                </a:solidFill>
                <a:latin typeface="Times New Roman"/>
                <a:ea typeface="Times New Roman"/>
                <a:cs typeface="Times New Roman"/>
                <a:sym typeface="Times New Roman"/>
              </a:rPr>
              <a:t> Những từ có </a:t>
            </a:r>
            <a:r>
              <a:rPr lang="en-US">
                <a:solidFill>
                  <a:srgbClr val="FF0000"/>
                </a:solidFill>
                <a:latin typeface="Times New Roman"/>
                <a:ea typeface="Times New Roman"/>
                <a:cs typeface="Times New Roman"/>
                <a:sym typeface="Times New Roman"/>
              </a:rPr>
              <a:t>nghĩa không giống nhau hoàn toàn </a:t>
            </a:r>
            <a:r>
              <a:rPr lang="en-US">
                <a:solidFill>
                  <a:srgbClr val="0070C0"/>
                </a:solidFill>
                <a:latin typeface="Times New Roman"/>
                <a:ea typeface="Times New Roman"/>
                <a:cs typeface="Times New Roman"/>
                <a:sym typeface="Times New Roman"/>
              </a:rPr>
              <a:t>gọi là </a:t>
            </a:r>
            <a:r>
              <a:rPr b="1" lang="en-US">
                <a:solidFill>
                  <a:srgbClr val="FF0000"/>
                </a:solidFill>
                <a:latin typeface="Times New Roman"/>
                <a:ea typeface="Times New Roman"/>
                <a:cs typeface="Times New Roman"/>
                <a:sym typeface="Times New Roman"/>
              </a:rPr>
              <a:t>từ đồng nghĩa không hoàn toàn.</a:t>
            </a:r>
            <a:endParaRPr/>
          </a:p>
        </p:txBody>
      </p:sp>
      <p:sp>
        <p:nvSpPr>
          <p:cNvPr id="202" name="Google Shape;202;p10:notes"/>
          <p:cNvSpPr txBox="1"/>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Tahoma"/>
              <a:buNone/>
            </a:pPr>
            <a:fld id="{00000000-1234-1234-1234-123412341234}" type="slidenum">
              <a:rPr b="0" i="0" lang="en-US" sz="1200" u="none">
                <a:solidFill>
                  <a:srgbClr val="000000"/>
                </a:solidFill>
                <a:latin typeface="Tahoma"/>
                <a:ea typeface="Tahoma"/>
                <a:cs typeface="Tahoma"/>
                <a:sym typeface="Tahoma"/>
              </a:rP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5" name="Google Shape;225;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2" name="Google Shape;232;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9" name="Google Shape;239;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5" name="Google Shape;12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4" name="Google Shape;144;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ee63a23eb4_1_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ee63a23eb4_1_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gee63a23eb4_1_0:notes"/>
          <p:cNvSpPr txBox="1"/>
          <p:nvPr>
            <p:ph idx="12" type="sldNum"/>
          </p:nvPr>
        </p:nvSpPr>
        <p:spPr>
          <a:xfrm>
            <a:off x="3884612" y="8685212"/>
            <a:ext cx="2971800" cy="4572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Tahoma"/>
              <a:buNone/>
            </a:pPr>
            <a:fld id="{00000000-1234-1234-1234-123412341234}" type="slidenum">
              <a:rPr lang="en-US"/>
              <a:t>‹#›</a:t>
            </a:fld>
            <a:endParaRPr sz="1400">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6" name="Google Shape;156;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6"/>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6"/>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6"/>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2" name="Shape 72"/>
        <p:cNvGrpSpPr/>
        <p:nvPr/>
      </p:nvGrpSpPr>
      <p:grpSpPr>
        <a:xfrm>
          <a:off x="0" y="0"/>
          <a:ext cx="0" cy="0"/>
          <a:chOff x="0" y="0"/>
          <a:chExt cx="0" cy="0"/>
        </a:xfrm>
      </p:grpSpPr>
      <p:sp>
        <p:nvSpPr>
          <p:cNvPr id="73" name="Google Shape;73;p27"/>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4" name="Google Shape;74;p27"/>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7"/>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7"/>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7"/>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8" name="Shape 78"/>
        <p:cNvGrpSpPr/>
        <p:nvPr/>
      </p:nvGrpSpPr>
      <p:grpSpPr>
        <a:xfrm>
          <a:off x="0" y="0"/>
          <a:ext cx="0" cy="0"/>
          <a:chOff x="0" y="0"/>
          <a:chExt cx="0" cy="0"/>
        </a:xfrm>
      </p:grpSpPr>
      <p:sp>
        <p:nvSpPr>
          <p:cNvPr id="79" name="Google Shape;79;p28"/>
          <p:cNvSpPr txBox="1"/>
          <p:nvPr>
            <p:ph type="ctrTitle"/>
          </p:nvPr>
        </p:nvSpPr>
        <p:spPr>
          <a:xfrm>
            <a:off x="914400" y="2130426"/>
            <a:ext cx="10363200" cy="14700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0" name="Google Shape;80;p28"/>
          <p:cNvSpPr txBox="1"/>
          <p:nvPr>
            <p:ph idx="1" type="subTitle"/>
          </p:nvPr>
        </p:nvSpPr>
        <p:spPr>
          <a:xfrm>
            <a:off x="1828800" y="3886200"/>
            <a:ext cx="85344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81" name="Google Shape;81;p28"/>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8"/>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8"/>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91" name="Shape 91"/>
        <p:cNvGrpSpPr/>
        <p:nvPr/>
      </p:nvGrpSpPr>
      <p:grpSpPr>
        <a:xfrm>
          <a:off x="0" y="0"/>
          <a:ext cx="0" cy="0"/>
          <a:chOff x="0" y="0"/>
          <a:chExt cx="0" cy="0"/>
        </a:xfrm>
      </p:grpSpPr>
      <p:sp>
        <p:nvSpPr>
          <p:cNvPr id="92" name="Google Shape;92;p18"/>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8"/>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8"/>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9" name="Shape 19"/>
        <p:cNvGrpSpPr/>
        <p:nvPr/>
      </p:nvGrpSpPr>
      <p:grpSpPr>
        <a:xfrm>
          <a:off x="0" y="0"/>
          <a:ext cx="0" cy="0"/>
          <a:chOff x="0" y="0"/>
          <a:chExt cx="0" cy="0"/>
        </a:xfrm>
      </p:grpSpPr>
      <p:sp>
        <p:nvSpPr>
          <p:cNvPr id="20" name="Google Shape;20;p19"/>
          <p:cNvSpPr txBox="1"/>
          <p:nvPr>
            <p:ph type="title"/>
          </p:nvPr>
        </p:nvSpPr>
        <p:spPr>
          <a:xfrm rot="5400000">
            <a:off x="7285037" y="1828802"/>
            <a:ext cx="5851525" cy="27432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1" name="Google Shape;21;p19"/>
          <p:cNvSpPr txBox="1"/>
          <p:nvPr>
            <p:ph idx="1" type="body"/>
          </p:nvPr>
        </p:nvSpPr>
        <p:spPr>
          <a:xfrm rot="5400000">
            <a:off x="1697037" y="-812799"/>
            <a:ext cx="5851525" cy="80264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19"/>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9"/>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19"/>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5" name="Shape 25"/>
        <p:cNvGrpSpPr/>
        <p:nvPr/>
      </p:nvGrpSpPr>
      <p:grpSpPr>
        <a:xfrm>
          <a:off x="0" y="0"/>
          <a:ext cx="0" cy="0"/>
          <a:chOff x="0" y="0"/>
          <a:chExt cx="0" cy="0"/>
        </a:xfrm>
      </p:grpSpPr>
      <p:sp>
        <p:nvSpPr>
          <p:cNvPr id="26" name="Google Shape;26;p20"/>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27" name="Google Shape;27;p20"/>
          <p:cNvSpPr txBox="1"/>
          <p:nvPr>
            <p:ph idx="1" type="body"/>
          </p:nvPr>
        </p:nvSpPr>
        <p:spPr>
          <a:xfrm rot="5400000">
            <a:off x="3833019" y="-1623219"/>
            <a:ext cx="4525962" cy="10972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20"/>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0"/>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0"/>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1" name="Shape 31"/>
        <p:cNvGrpSpPr/>
        <p:nvPr/>
      </p:nvGrpSpPr>
      <p:grpSpPr>
        <a:xfrm>
          <a:off x="0" y="0"/>
          <a:ext cx="0" cy="0"/>
          <a:chOff x="0" y="0"/>
          <a:chExt cx="0" cy="0"/>
        </a:xfrm>
      </p:grpSpPr>
      <p:sp>
        <p:nvSpPr>
          <p:cNvPr id="32" name="Google Shape;32;p21"/>
          <p:cNvSpPr txBox="1"/>
          <p:nvPr>
            <p:ph type="title"/>
          </p:nvPr>
        </p:nvSpPr>
        <p:spPr>
          <a:xfrm>
            <a:off x="2389717" y="4800600"/>
            <a:ext cx="73152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3" name="Google Shape;33;p21"/>
          <p:cNvSpPr/>
          <p:nvPr>
            <p:ph idx="2" type="pic"/>
          </p:nvPr>
        </p:nvSpPr>
        <p:spPr>
          <a:xfrm>
            <a:off x="2389717" y="612775"/>
            <a:ext cx="7315200" cy="4114800"/>
          </a:xfrm>
          <a:prstGeom prst="rect">
            <a:avLst/>
          </a:prstGeom>
          <a:noFill/>
          <a:ln>
            <a:noFill/>
          </a:ln>
        </p:spPr>
      </p:sp>
      <p:sp>
        <p:nvSpPr>
          <p:cNvPr id="34" name="Google Shape;34;p21"/>
          <p:cNvSpPr txBox="1"/>
          <p:nvPr>
            <p:ph idx="1" type="body"/>
          </p:nvPr>
        </p:nvSpPr>
        <p:spPr>
          <a:xfrm>
            <a:off x="2389717" y="5367338"/>
            <a:ext cx="73152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35" name="Google Shape;35;p21"/>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1"/>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21"/>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8" name="Shape 38"/>
        <p:cNvGrpSpPr/>
        <p:nvPr/>
      </p:nvGrpSpPr>
      <p:grpSpPr>
        <a:xfrm>
          <a:off x="0" y="0"/>
          <a:ext cx="0" cy="0"/>
          <a:chOff x="0" y="0"/>
          <a:chExt cx="0" cy="0"/>
        </a:xfrm>
      </p:grpSpPr>
      <p:sp>
        <p:nvSpPr>
          <p:cNvPr id="39" name="Google Shape;39;p22"/>
          <p:cNvSpPr txBox="1"/>
          <p:nvPr>
            <p:ph type="title"/>
          </p:nvPr>
        </p:nvSpPr>
        <p:spPr>
          <a:xfrm>
            <a:off x="609601" y="273050"/>
            <a:ext cx="4011084"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0" name="Google Shape;40;p22"/>
          <p:cNvSpPr txBox="1"/>
          <p:nvPr>
            <p:ph idx="1" type="body"/>
          </p:nvPr>
        </p:nvSpPr>
        <p:spPr>
          <a:xfrm>
            <a:off x="4766733" y="273051"/>
            <a:ext cx="6815667" cy="5853113"/>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41" name="Google Shape;41;p22"/>
          <p:cNvSpPr txBox="1"/>
          <p:nvPr>
            <p:ph idx="2" type="body"/>
          </p:nvPr>
        </p:nvSpPr>
        <p:spPr>
          <a:xfrm>
            <a:off x="609601" y="1435101"/>
            <a:ext cx="4011084"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42" name="Google Shape;42;p22"/>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2"/>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2"/>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3"/>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7" name="Google Shape;47;p23"/>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3"/>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3"/>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24"/>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52" name="Google Shape;52;p24"/>
          <p:cNvSpPr txBox="1"/>
          <p:nvPr>
            <p:ph idx="1" type="body"/>
          </p:nvPr>
        </p:nvSpPr>
        <p:spPr>
          <a:xfrm>
            <a:off x="609600" y="1535113"/>
            <a:ext cx="5386917"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3" name="Google Shape;53;p24"/>
          <p:cNvSpPr txBox="1"/>
          <p:nvPr>
            <p:ph idx="2" type="body"/>
          </p:nvPr>
        </p:nvSpPr>
        <p:spPr>
          <a:xfrm>
            <a:off x="609600" y="2174875"/>
            <a:ext cx="5386917"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4" name="Google Shape;54;p24"/>
          <p:cNvSpPr txBox="1"/>
          <p:nvPr>
            <p:ph idx="3" type="body"/>
          </p:nvPr>
        </p:nvSpPr>
        <p:spPr>
          <a:xfrm>
            <a:off x="6193368" y="1535113"/>
            <a:ext cx="5389033"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5" name="Google Shape;55;p24"/>
          <p:cNvSpPr txBox="1"/>
          <p:nvPr>
            <p:ph idx="4" type="body"/>
          </p:nvPr>
        </p:nvSpPr>
        <p:spPr>
          <a:xfrm>
            <a:off x="6193368" y="2174875"/>
            <a:ext cx="5389033" cy="3951288"/>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6" name="Google Shape;56;p24"/>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4"/>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24"/>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9" name="Shape 59"/>
        <p:cNvGrpSpPr/>
        <p:nvPr/>
      </p:nvGrpSpPr>
      <p:grpSpPr>
        <a:xfrm>
          <a:off x="0" y="0"/>
          <a:ext cx="0" cy="0"/>
          <a:chOff x="0" y="0"/>
          <a:chExt cx="0" cy="0"/>
        </a:xfrm>
      </p:grpSpPr>
      <p:sp>
        <p:nvSpPr>
          <p:cNvPr id="60" name="Google Shape;60;p25"/>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1" name="Google Shape;61;p25"/>
          <p:cNvSpPr txBox="1"/>
          <p:nvPr>
            <p:ph idx="1" type="body"/>
          </p:nvPr>
        </p:nvSpPr>
        <p:spPr>
          <a:xfrm>
            <a:off x="609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2" name="Google Shape;62;p25"/>
          <p:cNvSpPr txBox="1"/>
          <p:nvPr>
            <p:ph idx="2" type="body"/>
          </p:nvPr>
        </p:nvSpPr>
        <p:spPr>
          <a:xfrm>
            <a:off x="6197600" y="1600201"/>
            <a:ext cx="5384800" cy="4525963"/>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3" name="Google Shape;63;p25"/>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5"/>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5"/>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66" name="Shape 66"/>
        <p:cNvGrpSpPr/>
        <p:nvPr/>
      </p:nvGrpSpPr>
      <p:grpSpPr>
        <a:xfrm>
          <a:off x="0" y="0"/>
          <a:ext cx="0" cy="0"/>
          <a:chOff x="0" y="0"/>
          <a:chExt cx="0" cy="0"/>
        </a:xfrm>
      </p:grpSpPr>
      <p:sp>
        <p:nvSpPr>
          <p:cNvPr id="67" name="Google Shape;67;p26"/>
          <p:cNvSpPr txBox="1"/>
          <p:nvPr>
            <p:ph type="title"/>
          </p:nvPr>
        </p:nvSpPr>
        <p:spPr>
          <a:xfrm>
            <a:off x="963084" y="4406901"/>
            <a:ext cx="103632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8" name="Google Shape;68;p26"/>
          <p:cNvSpPr txBox="1"/>
          <p:nvPr>
            <p:ph idx="1" type="body"/>
          </p:nvPr>
        </p:nvSpPr>
        <p:spPr>
          <a:xfrm>
            <a:off x="963084" y="2906713"/>
            <a:ext cx="103632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69" name="Google Shape;69;p26"/>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6"/>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6"/>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1pPr>
            <a:lvl2pPr indent="0" lvl="1"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2pPr>
            <a:lvl3pPr indent="0" lvl="2"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3pPr>
            <a:lvl4pPr indent="0" lvl="3"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4pPr>
            <a:lvl5pPr indent="0" lvl="4"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5pPr>
            <a:lvl6pPr indent="0" lvl="5"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6pPr>
            <a:lvl7pPr indent="0" lvl="6"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7pPr>
            <a:lvl8pPr indent="0" lvl="7"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8pPr>
            <a:lvl9pPr indent="0" lvl="8" marL="0" marR="0" algn="r">
              <a:lnSpc>
                <a:spcPct val="100000"/>
              </a:lnSpc>
              <a:spcBef>
                <a:spcPts val="0"/>
              </a:spcBef>
              <a:spcAft>
                <a:spcPts val="0"/>
              </a:spcAft>
              <a:buClr>
                <a:srgbClr val="898989"/>
              </a:buClr>
              <a:buSzPts val="1200"/>
              <a:buFont typeface="Tahoma"/>
              <a:buNone/>
              <a:defRPr b="0" i="0" sz="1200" u="non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3.jpg"/><Relationship Id="rId2" Type="http://schemas.openxmlformats.org/officeDocument/2006/relationships/slideLayout" Target="../slideLayouts/slideLayout12.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5"/>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11" name="Google Shape;11;p15"/>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5"/>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9pPr>
          </a:lstStyle>
          <a:p/>
        </p:txBody>
      </p:sp>
      <p:sp>
        <p:nvSpPr>
          <p:cNvPr id="13" name="Google Shape;13;p15"/>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9pPr>
          </a:lstStyle>
          <a:p/>
        </p:txBody>
      </p:sp>
      <p:sp>
        <p:nvSpPr>
          <p:cNvPr id="14" name="Google Shape;14;p15"/>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1pPr>
            <a:lvl2pPr indent="0" lvl="1"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2pPr>
            <a:lvl3pPr indent="0" lvl="2"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3pPr>
            <a:lvl4pPr indent="0" lvl="3"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4pPr>
            <a:lvl5pPr indent="0" lvl="4"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5pPr>
            <a:lvl6pPr indent="0" lvl="5"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6pPr>
            <a:lvl7pPr indent="0" lvl="6"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7pPr>
            <a:lvl8pPr indent="0" lvl="7"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8pPr>
            <a:lvl9pPr indent="0" lvl="8"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4" name="Shape 84"/>
        <p:cNvGrpSpPr/>
        <p:nvPr/>
      </p:nvGrpSpPr>
      <p:grpSpPr>
        <a:xfrm>
          <a:off x="0" y="0"/>
          <a:ext cx="0" cy="0"/>
          <a:chOff x="0" y="0"/>
          <a:chExt cx="0" cy="0"/>
        </a:xfrm>
      </p:grpSpPr>
      <p:pic>
        <p:nvPicPr>
          <p:cNvPr id="85" name="Google Shape;85;p17"/>
          <p:cNvPicPr preferRelativeResize="0"/>
          <p:nvPr/>
        </p:nvPicPr>
        <p:blipFill rotWithShape="1">
          <a:blip r:embed="rId1">
            <a:alphaModFix/>
          </a:blip>
          <a:srcRect b="0" l="0" r="0" t="0"/>
          <a:stretch/>
        </p:blipFill>
        <p:spPr>
          <a:xfrm>
            <a:off x="0" y="0"/>
            <a:ext cx="12192000" cy="6858000"/>
          </a:xfrm>
          <a:prstGeom prst="rect">
            <a:avLst/>
          </a:prstGeom>
          <a:noFill/>
          <a:ln>
            <a:noFill/>
          </a:ln>
        </p:spPr>
      </p:pic>
      <p:sp>
        <p:nvSpPr>
          <p:cNvPr id="86" name="Google Shape;86;p17"/>
          <p:cNvSpPr txBox="1"/>
          <p:nvPr>
            <p:ph type="title"/>
          </p:nvPr>
        </p:nvSpPr>
        <p:spPr>
          <a:xfrm>
            <a:off x="609600" y="274637"/>
            <a:ext cx="109728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1pPr>
            <a:lvl2pPr lvl="1"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2pPr>
            <a:lvl3pPr lvl="2"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3pPr>
            <a:lvl4pPr lvl="3"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4pPr>
            <a:lvl5pPr lvl="4"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5pPr>
            <a:lvl6pPr lvl="5"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6pPr>
            <a:lvl7pPr lvl="6"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7pPr>
            <a:lvl8pPr lvl="7"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8pPr>
            <a:lvl9pPr lvl="8" marR="0" rtl="0" algn="ctr">
              <a:spcBef>
                <a:spcPts val="0"/>
              </a:spcBef>
              <a:spcAft>
                <a:spcPts val="0"/>
              </a:spcAft>
              <a:buSzPts val="1400"/>
              <a:buNone/>
              <a:defRPr b="0" i="0" sz="4400" u="none" cap="none" strike="noStrike">
                <a:solidFill>
                  <a:schemeClr val="dk1"/>
                </a:solidFill>
                <a:latin typeface="Calibri"/>
                <a:ea typeface="Calibri"/>
                <a:cs typeface="Calibri"/>
                <a:sym typeface="Calibri"/>
              </a:defRPr>
            </a:lvl9pPr>
          </a:lstStyle>
          <a:p/>
        </p:txBody>
      </p:sp>
      <p:sp>
        <p:nvSpPr>
          <p:cNvPr id="87" name="Google Shape;87;p17"/>
          <p:cNvSpPr txBox="1"/>
          <p:nvPr>
            <p:ph idx="1" type="body"/>
          </p:nvPr>
        </p:nvSpPr>
        <p:spPr>
          <a:xfrm>
            <a:off x="609600" y="1600200"/>
            <a:ext cx="10972800" cy="452596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8" name="Google Shape;88;p17"/>
          <p:cNvSpPr txBox="1"/>
          <p:nvPr>
            <p:ph idx="10" type="dt"/>
          </p:nvPr>
        </p:nvSpPr>
        <p:spPr>
          <a:xfrm>
            <a:off x="609600" y="6356350"/>
            <a:ext cx="2844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9pPr>
          </a:lstStyle>
          <a:p/>
        </p:txBody>
      </p:sp>
      <p:sp>
        <p:nvSpPr>
          <p:cNvPr id="89" name="Google Shape;89;p17"/>
          <p:cNvSpPr txBox="1"/>
          <p:nvPr>
            <p:ph idx="11" type="ftr"/>
          </p:nvPr>
        </p:nvSpPr>
        <p:spPr>
          <a:xfrm>
            <a:off x="4165600" y="6356350"/>
            <a:ext cx="38608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1pPr>
            <a:lvl2pPr lvl="1"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2pPr>
            <a:lvl3pPr lvl="2"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3pPr>
            <a:lvl4pPr lvl="3"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4pPr>
            <a:lvl5pPr lvl="4"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5pPr>
            <a:lvl6pPr lvl="5"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6pPr>
            <a:lvl7pPr lvl="6"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7pPr>
            <a:lvl8pPr lvl="7"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8pPr>
            <a:lvl9pPr lvl="8" marR="0" rtl="0" algn="l">
              <a:lnSpc>
                <a:spcPct val="100000"/>
              </a:lnSpc>
              <a:spcBef>
                <a:spcPts val="0"/>
              </a:spcBef>
              <a:spcAft>
                <a:spcPts val="0"/>
              </a:spcAft>
              <a:buSzPts val="1400"/>
              <a:buNone/>
              <a:defRPr b="0" i="0" sz="1800" u="none" cap="none" strike="noStrike">
                <a:solidFill>
                  <a:schemeClr val="dk1"/>
                </a:solidFill>
                <a:latin typeface="Tahoma"/>
                <a:ea typeface="Tahoma"/>
                <a:cs typeface="Tahoma"/>
                <a:sym typeface="Tahoma"/>
              </a:defRPr>
            </a:lvl9pPr>
          </a:lstStyle>
          <a:p/>
        </p:txBody>
      </p:sp>
      <p:sp>
        <p:nvSpPr>
          <p:cNvPr id="90" name="Google Shape;90;p17"/>
          <p:cNvSpPr txBox="1"/>
          <p:nvPr>
            <p:ph idx="12" type="sldNum"/>
          </p:nvPr>
        </p:nvSpPr>
        <p:spPr>
          <a:xfrm>
            <a:off x="8737600" y="6356350"/>
            <a:ext cx="28448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1pPr>
            <a:lvl2pPr indent="0" lvl="1"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2pPr>
            <a:lvl3pPr indent="0" lvl="2"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3pPr>
            <a:lvl4pPr indent="0" lvl="3"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4pPr>
            <a:lvl5pPr indent="0" lvl="4"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5pPr>
            <a:lvl6pPr indent="0" lvl="5"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6pPr>
            <a:lvl7pPr indent="0" lvl="6"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7pPr>
            <a:lvl8pPr indent="0" lvl="7"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8pPr>
            <a:lvl9pPr indent="0" lvl="8" marL="0" marR="0" rtl="0" algn="r">
              <a:lnSpc>
                <a:spcPct val="100000"/>
              </a:lnSpc>
              <a:spcBef>
                <a:spcPts val="0"/>
              </a:spcBef>
              <a:spcAft>
                <a:spcPts val="0"/>
              </a:spcAft>
              <a:buClr>
                <a:srgbClr val="898989"/>
              </a:buClr>
              <a:buSzPts val="1200"/>
              <a:buFont typeface="Tahoma"/>
              <a:buNone/>
              <a:defRPr b="0" i="0" sz="1200" u="none" cap="none" strike="noStrike">
                <a:solidFill>
                  <a:srgbClr val="898989"/>
                </a:solidFill>
                <a:latin typeface="Tahoma"/>
                <a:ea typeface="Tahoma"/>
                <a:cs typeface="Tahoma"/>
                <a:sym typeface="Tahoma"/>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61"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10.png"/><Relationship Id="rId4" Type="http://schemas.openxmlformats.org/officeDocument/2006/relationships/image" Target="../media/image8.png"/><Relationship Id="rId11" Type="http://schemas.openxmlformats.org/officeDocument/2006/relationships/image" Target="../media/image11.png"/><Relationship Id="rId10" Type="http://schemas.openxmlformats.org/officeDocument/2006/relationships/image" Target="../media/image6.png"/><Relationship Id="rId9" Type="http://schemas.openxmlformats.org/officeDocument/2006/relationships/image" Target="../media/image9.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2.png"/><Relationship Id="rId8"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98" name="Shape 98"/>
        <p:cNvGrpSpPr/>
        <p:nvPr/>
      </p:nvGrpSpPr>
      <p:grpSpPr>
        <a:xfrm>
          <a:off x="0" y="0"/>
          <a:ext cx="0" cy="0"/>
          <a:chOff x="0" y="0"/>
          <a:chExt cx="0" cy="0"/>
        </a:xfrm>
      </p:grpSpPr>
      <p:sp>
        <p:nvSpPr>
          <p:cNvPr id="99" name="Google Shape;99;p1"/>
          <p:cNvSpPr txBox="1"/>
          <p:nvPr/>
        </p:nvSpPr>
        <p:spPr>
          <a:xfrm>
            <a:off x="3124200" y="3124200"/>
            <a:ext cx="6069012" cy="92392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5400"/>
              <a:buFont typeface="Tahoma"/>
              <a:buNone/>
            </a:pPr>
            <a:r>
              <a:rPr b="1" i="0" lang="en-US" sz="5400" u="none" cap="none" strike="noStrike">
                <a:solidFill>
                  <a:srgbClr val="FF0000"/>
                </a:solidFill>
                <a:latin typeface="Tahoma"/>
                <a:ea typeface="Tahoma"/>
                <a:cs typeface="Tahoma"/>
                <a:sym typeface="Tahoma"/>
              </a:rPr>
              <a:t>TỪ ĐỒNG NGHĨA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9"/>
          <p:cNvSpPr txBox="1"/>
          <p:nvPr/>
        </p:nvSpPr>
        <p:spPr>
          <a:xfrm>
            <a:off x="228600" y="319087"/>
            <a:ext cx="9067800" cy="155257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2200"/>
              <a:buFont typeface="Arial"/>
              <a:buNone/>
            </a:pPr>
            <a:r>
              <a:rPr b="1" i="0" lang="en-US" sz="2200" u="none">
                <a:solidFill>
                  <a:schemeClr val="dk1"/>
                </a:solidFill>
                <a:latin typeface="Arial"/>
                <a:ea typeface="Arial"/>
                <a:cs typeface="Arial"/>
                <a:sym typeface="Arial"/>
              </a:rPr>
              <a:t>    2. Thay những từ in đậm trong mỗi ví dụ trên cho nhau rồi rút ra nhận xét: </a:t>
            </a:r>
            <a:r>
              <a:rPr b="0" i="1" lang="en-US" sz="2200" u="none">
                <a:solidFill>
                  <a:schemeClr val="dk1"/>
                </a:solidFill>
                <a:latin typeface="Arial"/>
                <a:ea typeface="Arial"/>
                <a:cs typeface="Arial"/>
                <a:sym typeface="Arial"/>
              </a:rPr>
              <a:t>Những từ nào thay thế được cho nhau? Những từ nào không thay thế được cho nhau? Vì sao?</a:t>
            </a:r>
            <a:endParaRPr/>
          </a:p>
        </p:txBody>
      </p:sp>
      <p:sp>
        <p:nvSpPr>
          <p:cNvPr id="197" name="Google Shape;197;p9"/>
          <p:cNvSpPr txBox="1"/>
          <p:nvPr/>
        </p:nvSpPr>
        <p:spPr>
          <a:xfrm>
            <a:off x="990600" y="1935162"/>
            <a:ext cx="8610600" cy="2362200"/>
          </a:xfrm>
          <a:prstGeom prst="rect">
            <a:avLst/>
          </a:prstGeom>
          <a:noFill/>
          <a:ln>
            <a:noFill/>
          </a:ln>
        </p:spPr>
        <p:txBody>
          <a:bodyPr anchorCtr="0" anchor="t" bIns="45700" lIns="91425" spcFirstLastPara="1" rIns="91425" wrap="square" tIns="45700">
            <a:noAutofit/>
          </a:bodyPr>
          <a:lstStyle/>
          <a:p>
            <a:pPr indent="-533400" lvl="0" marL="533400" marR="0" rtl="0" algn="just">
              <a:lnSpc>
                <a:spcPct val="15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 Sau 80 năm giời nô lệ làm cho nước nhà bị yếu hèn, ngày nay chúng ta  cần phải </a:t>
            </a:r>
            <a:r>
              <a:rPr b="0" i="1" lang="en-US" sz="2200" u="none">
                <a:solidFill>
                  <a:srgbClr val="FF0066"/>
                </a:solidFill>
                <a:latin typeface="Arial"/>
                <a:ea typeface="Arial"/>
                <a:cs typeface="Arial"/>
                <a:sym typeface="Arial"/>
              </a:rPr>
              <a:t>xây dựng</a:t>
            </a:r>
            <a:r>
              <a:rPr b="0" i="0" lang="en-US" sz="2200" u="none">
                <a:solidFill>
                  <a:schemeClr val="dk1"/>
                </a:solidFill>
                <a:latin typeface="Arial"/>
                <a:ea typeface="Arial"/>
                <a:cs typeface="Arial"/>
                <a:sym typeface="Arial"/>
              </a:rPr>
              <a:t> lại cơ đồ mà tổ tiên đã để lại cho chúng ta, làm sao cho chúng ta theo kịp các nước khác trên hoàn cầu. Trong công cuộc </a:t>
            </a:r>
            <a:r>
              <a:rPr b="0" i="1" lang="en-US" sz="2200" u="none">
                <a:solidFill>
                  <a:srgbClr val="FF0066"/>
                </a:solidFill>
                <a:latin typeface="Arial"/>
                <a:ea typeface="Arial"/>
                <a:cs typeface="Arial"/>
                <a:sym typeface="Arial"/>
              </a:rPr>
              <a:t>kiến thiết </a:t>
            </a:r>
            <a:r>
              <a:rPr b="0" i="0" lang="en-US" sz="2200" u="none">
                <a:solidFill>
                  <a:schemeClr val="dk1"/>
                </a:solidFill>
                <a:latin typeface="Arial"/>
                <a:ea typeface="Arial"/>
                <a:cs typeface="Arial"/>
                <a:sym typeface="Arial"/>
              </a:rPr>
              <a:t>đó, nước nhà trông mong chờ đợi ở các em rất nhiều.</a:t>
            </a:r>
            <a:endParaRPr/>
          </a:p>
          <a:p>
            <a:pPr indent="-533400" lvl="0" marL="533400" marR="0" rtl="0" algn="just">
              <a:lnSpc>
                <a:spcPct val="150000"/>
              </a:lnSpc>
              <a:spcBef>
                <a:spcPts val="40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t>
            </a:r>
            <a:endParaRPr/>
          </a:p>
          <a:p>
            <a:pPr indent="-533400" lvl="0" marL="533400" marR="0" rtl="0" algn="just">
              <a:lnSpc>
                <a:spcPct val="150000"/>
              </a:lnSpc>
              <a:spcBef>
                <a:spcPts val="40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t>
            </a:r>
            <a:endParaRPr/>
          </a:p>
        </p:txBody>
      </p:sp>
      <p:sp>
        <p:nvSpPr>
          <p:cNvPr id="198" name="Google Shape;198;p9"/>
          <p:cNvSpPr txBox="1"/>
          <p:nvPr/>
        </p:nvSpPr>
        <p:spPr>
          <a:xfrm>
            <a:off x="3352800" y="4495800"/>
            <a:ext cx="8229600" cy="1828800"/>
          </a:xfrm>
          <a:prstGeom prst="rect">
            <a:avLst/>
          </a:prstGeom>
          <a:noFill/>
          <a:ln>
            <a:noFill/>
          </a:ln>
        </p:spPr>
        <p:txBody>
          <a:bodyPr anchorCtr="0" anchor="t" bIns="45700" lIns="91425" spcFirstLastPara="1" rIns="91425" wrap="square" tIns="45700">
            <a:noAutofit/>
          </a:bodyPr>
          <a:lstStyle/>
          <a:p>
            <a:pPr indent="0" lvl="0" marL="107950" marR="0" rtl="0" algn="just">
              <a:lnSpc>
                <a:spcPct val="15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b) Màu lúa chín dưới đồng  </a:t>
            </a:r>
            <a:r>
              <a:rPr b="0" i="1" lang="en-US" sz="2200" u="none">
                <a:solidFill>
                  <a:srgbClr val="FF0066"/>
                </a:solidFill>
                <a:latin typeface="Arial"/>
                <a:ea typeface="Arial"/>
                <a:cs typeface="Arial"/>
                <a:sym typeface="Arial"/>
              </a:rPr>
              <a:t>vàng xuộm</a:t>
            </a:r>
            <a:r>
              <a:rPr b="0" i="0" lang="en-US" sz="2200" u="none">
                <a:solidFill>
                  <a:schemeClr val="dk1"/>
                </a:solidFill>
                <a:latin typeface="Arial"/>
                <a:ea typeface="Arial"/>
                <a:cs typeface="Arial"/>
                <a:sym typeface="Arial"/>
              </a:rPr>
              <a:t> lại. Nắng nhạt ngả màu </a:t>
            </a:r>
            <a:r>
              <a:rPr b="0" i="1" lang="en-US" sz="2200" u="none">
                <a:solidFill>
                  <a:srgbClr val="FF0066"/>
                </a:solidFill>
                <a:latin typeface="Arial"/>
                <a:ea typeface="Arial"/>
                <a:cs typeface="Arial"/>
                <a:sym typeface="Arial"/>
              </a:rPr>
              <a:t>vàng hoe</a:t>
            </a:r>
            <a:r>
              <a:rPr b="0" i="0" lang="en-US" sz="2200" u="none">
                <a:solidFill>
                  <a:schemeClr val="dk1"/>
                </a:solidFill>
                <a:latin typeface="Arial"/>
                <a:ea typeface="Arial"/>
                <a:cs typeface="Arial"/>
                <a:sym typeface="Arial"/>
              </a:rPr>
              <a:t>.  Trong vườn, lắc lư những chùm quả xoan </a:t>
            </a:r>
            <a:r>
              <a:rPr b="0" i="1" lang="en-US" sz="2200" u="none">
                <a:solidFill>
                  <a:srgbClr val="FF0066"/>
                </a:solidFill>
                <a:latin typeface="Arial"/>
                <a:ea typeface="Arial"/>
                <a:cs typeface="Arial"/>
                <a:sym typeface="Arial"/>
              </a:rPr>
              <a:t>vàng lịm</a:t>
            </a:r>
            <a:r>
              <a:rPr b="0" i="0" lang="en-US" sz="2200" u="none">
                <a:solidFill>
                  <a:schemeClr val="dk1"/>
                </a:solidFill>
                <a:latin typeface="Arial"/>
                <a:ea typeface="Arial"/>
                <a:cs typeface="Arial"/>
                <a:sym typeface="Arial"/>
              </a:rPr>
              <a:t>  không trông thấy cuống, như những chuỗi tràng hạt bồ đề treo lơ lửng.</a:t>
            </a:r>
            <a:endParaRPr/>
          </a:p>
          <a:p>
            <a:pPr indent="0" lvl="0" marL="0" marR="0" rtl="0" algn="l">
              <a:lnSpc>
                <a:spcPct val="100000"/>
              </a:lnSpc>
              <a:spcBef>
                <a:spcPts val="0"/>
              </a:spcBef>
              <a:spcAft>
                <a:spcPts val="0"/>
              </a:spcAft>
              <a:buNone/>
            </a:pPr>
            <a:r>
              <a:t/>
            </a:r>
            <a:endParaRPr b="0" i="0" sz="2200" u="non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6"/>
                                        </p:tgtEl>
                                        <p:attrNameLst>
                                          <p:attrName>style.visibility</p:attrName>
                                        </p:attrNameLst>
                                      </p:cBhvr>
                                      <p:to>
                                        <p:strVal val="visible"/>
                                      </p:to>
                                    </p:set>
                                    <p:animEffect filter="fade" transition="in">
                                      <p:cBhvr>
                                        <p:cTn dur="1000"/>
                                        <p:tgtEl>
                                          <p:spTgt spid="19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7"/>
                                        </p:tgtEl>
                                        <p:attrNameLst>
                                          <p:attrName>style.visibility</p:attrName>
                                        </p:attrNameLst>
                                      </p:cBhvr>
                                      <p:to>
                                        <p:strVal val="visible"/>
                                      </p:to>
                                    </p:set>
                                    <p:animEffect filter="fade" transition="in">
                                      <p:cBhvr>
                                        <p:cTn dur="1000"/>
                                        <p:tgtEl>
                                          <p:spTgt spid="197"/>
                                        </p:tgtEl>
                                      </p:cBhvr>
                                    </p:animEffect>
                                  </p:childTnLst>
                                </p:cTn>
                              </p:par>
                              <p:par>
                                <p:cTn fill="hold" nodeType="withEffect" presetClass="entr" presetID="10" presetSubtype="0">
                                  <p:stCondLst>
                                    <p:cond delay="0"/>
                                  </p:stCondLst>
                                  <p:childTnLst>
                                    <p:set>
                                      <p:cBhvr>
                                        <p:cTn dur="1" fill="hold">
                                          <p:stCondLst>
                                            <p:cond delay="0"/>
                                          </p:stCondLst>
                                        </p:cTn>
                                        <p:tgtEl>
                                          <p:spTgt spid="198">
                                            <p:txEl>
                                              <p:pRg end="0" st="0"/>
                                            </p:txEl>
                                          </p:spTgt>
                                        </p:tgtEl>
                                        <p:attrNameLst>
                                          <p:attrName>style.visibility</p:attrName>
                                        </p:attrNameLst>
                                      </p:cBhvr>
                                      <p:to>
                                        <p:strVal val="visible"/>
                                      </p:to>
                                    </p:set>
                                    <p:animEffect filter="fade" transition="in">
                                      <p:cBhvr>
                                        <p:cTn dur="500"/>
                                        <p:tgtEl>
                                          <p:spTgt spid="198">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198">
                                            <p:txEl>
                                              <p:pRg end="1" st="1"/>
                                            </p:txEl>
                                          </p:spTgt>
                                        </p:tgtEl>
                                        <p:attrNameLst>
                                          <p:attrName>style.visibility</p:attrName>
                                        </p:attrNameLst>
                                      </p:cBhvr>
                                      <p:to>
                                        <p:strVal val="visible"/>
                                      </p:to>
                                    </p:set>
                                    <p:animEffect filter="fade" transition="in">
                                      <p:cBhvr>
                                        <p:cTn dur="500"/>
                                        <p:tgtEl>
                                          <p:spTgt spid="198">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10"/>
          <p:cNvSpPr txBox="1"/>
          <p:nvPr/>
        </p:nvSpPr>
        <p:spPr>
          <a:xfrm>
            <a:off x="76200" y="76200"/>
            <a:ext cx="8610600" cy="2362200"/>
          </a:xfrm>
          <a:prstGeom prst="rect">
            <a:avLst/>
          </a:prstGeom>
          <a:noFill/>
          <a:ln>
            <a:noFill/>
          </a:ln>
        </p:spPr>
        <p:txBody>
          <a:bodyPr anchorCtr="0" anchor="t" bIns="45700" lIns="91425" spcFirstLastPara="1" rIns="91425" wrap="square" tIns="45700">
            <a:noAutofit/>
          </a:bodyPr>
          <a:lstStyle/>
          <a:p>
            <a:pPr indent="-533400" lvl="0" marL="533400" marR="0" rtl="0" algn="just">
              <a:lnSpc>
                <a:spcPct val="15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 Sau 80 năm giời nô lệ làm cho nước nhà bị yếu hèn, ngày nay chúng ta  cần phải </a:t>
            </a:r>
            <a:r>
              <a:rPr b="0" i="1" lang="en-US" sz="2200" u="none">
                <a:solidFill>
                  <a:srgbClr val="FF0066"/>
                </a:solidFill>
                <a:latin typeface="Arial"/>
                <a:ea typeface="Arial"/>
                <a:cs typeface="Arial"/>
                <a:sym typeface="Arial"/>
              </a:rPr>
              <a:t>xây dựng</a:t>
            </a:r>
            <a:r>
              <a:rPr b="0" i="0" lang="en-US" sz="2200" u="none">
                <a:solidFill>
                  <a:schemeClr val="dk1"/>
                </a:solidFill>
                <a:latin typeface="Arial"/>
                <a:ea typeface="Arial"/>
                <a:cs typeface="Arial"/>
                <a:sym typeface="Arial"/>
              </a:rPr>
              <a:t> lại cơ đồ mà tổ tiên đã để lại cho chúng ta, làm sao cho chúng ta theo kịp các nước khác trên hoàn cầu. Trong công cuộc </a:t>
            </a:r>
            <a:r>
              <a:rPr b="0" i="1" lang="en-US" sz="2200" u="none">
                <a:solidFill>
                  <a:srgbClr val="FF0066"/>
                </a:solidFill>
                <a:latin typeface="Arial"/>
                <a:ea typeface="Arial"/>
                <a:cs typeface="Arial"/>
                <a:sym typeface="Arial"/>
              </a:rPr>
              <a:t>kiến thiết </a:t>
            </a:r>
            <a:r>
              <a:rPr b="0" i="0" lang="en-US" sz="2200" u="none">
                <a:solidFill>
                  <a:schemeClr val="dk1"/>
                </a:solidFill>
                <a:latin typeface="Arial"/>
                <a:ea typeface="Arial"/>
                <a:cs typeface="Arial"/>
                <a:sym typeface="Arial"/>
              </a:rPr>
              <a:t>đó, nước nhà trông mong chờ đợi ở các em rất nhiều.</a:t>
            </a:r>
            <a:endParaRPr/>
          </a:p>
          <a:p>
            <a:pPr indent="-533400" lvl="0" marL="533400" marR="0" rtl="0" algn="just">
              <a:lnSpc>
                <a:spcPct val="150000"/>
              </a:lnSpc>
              <a:spcBef>
                <a:spcPts val="40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t>
            </a:r>
            <a:endParaRPr/>
          </a:p>
          <a:p>
            <a:pPr indent="-533400" lvl="0" marL="533400" marR="0" rtl="0" algn="just">
              <a:lnSpc>
                <a:spcPct val="150000"/>
              </a:lnSpc>
              <a:spcBef>
                <a:spcPts val="40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a:t>
            </a:r>
            <a:endParaRPr/>
          </a:p>
        </p:txBody>
      </p:sp>
      <p:sp>
        <p:nvSpPr>
          <p:cNvPr id="205" name="Google Shape;205;p10"/>
          <p:cNvSpPr txBox="1"/>
          <p:nvPr/>
        </p:nvSpPr>
        <p:spPr>
          <a:xfrm>
            <a:off x="2524125" y="3690937"/>
            <a:ext cx="8229600" cy="1828800"/>
          </a:xfrm>
          <a:prstGeom prst="rect">
            <a:avLst/>
          </a:prstGeom>
          <a:noFill/>
          <a:ln>
            <a:noFill/>
          </a:ln>
        </p:spPr>
        <p:txBody>
          <a:bodyPr anchorCtr="0" anchor="t" bIns="45700" lIns="91425" spcFirstLastPara="1" rIns="91425" wrap="square" tIns="45700">
            <a:noAutofit/>
          </a:bodyPr>
          <a:lstStyle/>
          <a:p>
            <a:pPr indent="0" lvl="0" marL="107950" marR="0" rtl="0" algn="just">
              <a:lnSpc>
                <a:spcPct val="150000"/>
              </a:lnSpc>
              <a:spcBef>
                <a:spcPts val="0"/>
              </a:spcBef>
              <a:spcAft>
                <a:spcPts val="0"/>
              </a:spcAft>
              <a:buClr>
                <a:schemeClr val="dk1"/>
              </a:buClr>
              <a:buSzPts val="2200"/>
              <a:buFont typeface="Arial"/>
              <a:buNone/>
            </a:pPr>
            <a:r>
              <a:rPr b="0" i="0" lang="en-US" sz="2200" u="none">
                <a:solidFill>
                  <a:schemeClr val="dk1"/>
                </a:solidFill>
                <a:latin typeface="Arial"/>
                <a:ea typeface="Arial"/>
                <a:cs typeface="Arial"/>
                <a:sym typeface="Arial"/>
              </a:rPr>
              <a:t>   b) Màu lúa chín dưới đồng  </a:t>
            </a:r>
            <a:r>
              <a:rPr b="0" i="1" lang="en-US" sz="2200" u="none">
                <a:solidFill>
                  <a:srgbClr val="FF0066"/>
                </a:solidFill>
                <a:latin typeface="Arial"/>
                <a:ea typeface="Arial"/>
                <a:cs typeface="Arial"/>
                <a:sym typeface="Arial"/>
              </a:rPr>
              <a:t>vàng xuộm</a:t>
            </a:r>
            <a:r>
              <a:rPr b="0" i="0" lang="en-US" sz="2200" u="none">
                <a:solidFill>
                  <a:schemeClr val="dk1"/>
                </a:solidFill>
                <a:latin typeface="Arial"/>
                <a:ea typeface="Arial"/>
                <a:cs typeface="Arial"/>
                <a:sym typeface="Arial"/>
              </a:rPr>
              <a:t> lại. Nắng nhạt ngả màu </a:t>
            </a:r>
            <a:r>
              <a:rPr b="0" i="1" lang="en-US" sz="2200" u="none">
                <a:solidFill>
                  <a:srgbClr val="FF0066"/>
                </a:solidFill>
                <a:latin typeface="Arial"/>
                <a:ea typeface="Arial"/>
                <a:cs typeface="Arial"/>
                <a:sym typeface="Arial"/>
              </a:rPr>
              <a:t>vàng hoe</a:t>
            </a:r>
            <a:r>
              <a:rPr b="0" i="0" lang="en-US" sz="2200" u="none">
                <a:solidFill>
                  <a:schemeClr val="dk1"/>
                </a:solidFill>
                <a:latin typeface="Arial"/>
                <a:ea typeface="Arial"/>
                <a:cs typeface="Arial"/>
                <a:sym typeface="Arial"/>
              </a:rPr>
              <a:t>.  Trong vườn, lắc lư những chùm quả xoan </a:t>
            </a:r>
            <a:r>
              <a:rPr b="0" i="1" lang="en-US" sz="2200" u="none">
                <a:solidFill>
                  <a:srgbClr val="FF0066"/>
                </a:solidFill>
                <a:latin typeface="Arial"/>
                <a:ea typeface="Arial"/>
                <a:cs typeface="Arial"/>
                <a:sym typeface="Arial"/>
              </a:rPr>
              <a:t>vàng lịm</a:t>
            </a:r>
            <a:r>
              <a:rPr b="0" i="0" lang="en-US" sz="2200" u="none">
                <a:solidFill>
                  <a:schemeClr val="dk1"/>
                </a:solidFill>
                <a:latin typeface="Arial"/>
                <a:ea typeface="Arial"/>
                <a:cs typeface="Arial"/>
                <a:sym typeface="Arial"/>
              </a:rPr>
              <a:t>  không trông thấy cuống, như những chuỗi tràng hạt bồ đề treo lơ lửng.</a:t>
            </a:r>
            <a:endParaRPr/>
          </a:p>
          <a:p>
            <a:pPr indent="0" lvl="0" marL="0" marR="0" rtl="0" algn="l">
              <a:lnSpc>
                <a:spcPct val="100000"/>
              </a:lnSpc>
              <a:spcBef>
                <a:spcPts val="0"/>
              </a:spcBef>
              <a:spcAft>
                <a:spcPts val="0"/>
              </a:spcAft>
              <a:buNone/>
            </a:pPr>
            <a:r>
              <a:t/>
            </a:r>
            <a:endParaRPr b="0" i="0" sz="2200" u="none">
              <a:solidFill>
                <a:schemeClr val="dk1"/>
              </a:solidFill>
              <a:latin typeface="Arial"/>
              <a:ea typeface="Arial"/>
              <a:cs typeface="Arial"/>
              <a:sym typeface="Arial"/>
            </a:endParaRPr>
          </a:p>
        </p:txBody>
      </p:sp>
      <p:sp>
        <p:nvSpPr>
          <p:cNvPr id="206" name="Google Shape;206;p10"/>
          <p:cNvSpPr txBox="1"/>
          <p:nvPr/>
        </p:nvSpPr>
        <p:spPr>
          <a:xfrm>
            <a:off x="1524000" y="2603500"/>
            <a:ext cx="9906000" cy="83026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2400"/>
              <a:buFont typeface="Arial"/>
              <a:buNone/>
            </a:pPr>
            <a:r>
              <a:rPr b="0" i="0" lang="en-US" sz="2400" u="none">
                <a:solidFill>
                  <a:srgbClr val="FF0000"/>
                </a:solidFill>
                <a:latin typeface="Arial"/>
                <a:ea typeface="Arial"/>
                <a:cs typeface="Arial"/>
                <a:sym typeface="Arial"/>
              </a:rPr>
              <a:t>    Những từ đồng nghĩa hoàn toàn có thể thay thế được cho nhau mà không ảnh hưởng đến nghĩa của câu hay sắc thái biểu lộ tình cảm.</a:t>
            </a:r>
            <a:endParaRPr/>
          </a:p>
        </p:txBody>
      </p:sp>
      <p:sp>
        <p:nvSpPr>
          <p:cNvPr id="207" name="Google Shape;207;p10"/>
          <p:cNvSpPr/>
          <p:nvPr/>
        </p:nvSpPr>
        <p:spPr>
          <a:xfrm>
            <a:off x="1295400" y="2549525"/>
            <a:ext cx="10210800" cy="990600"/>
          </a:xfrm>
          <a:prstGeom prst="roundRect">
            <a:avLst>
              <a:gd fmla="val 16667" name="adj"/>
            </a:avLst>
          </a:prstGeom>
          <a:no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208" name="Google Shape;208;p10"/>
          <p:cNvSpPr/>
          <p:nvPr/>
        </p:nvSpPr>
        <p:spPr>
          <a:xfrm>
            <a:off x="4114800" y="5638800"/>
            <a:ext cx="7391400" cy="990600"/>
          </a:xfrm>
          <a:prstGeom prst="roundRect">
            <a:avLst>
              <a:gd fmla="val 16667" name="adj"/>
            </a:avLst>
          </a:prstGeom>
          <a:noFill/>
          <a:ln cap="flat" cmpd="sng" w="25400">
            <a:solidFill>
              <a:srgbClr val="385D8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209" name="Google Shape;209;p10"/>
          <p:cNvSpPr txBox="1"/>
          <p:nvPr/>
        </p:nvSpPr>
        <p:spPr>
          <a:xfrm>
            <a:off x="4114800" y="5789612"/>
            <a:ext cx="7239000" cy="83185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FF0000"/>
              </a:buClr>
              <a:buSzPts val="2400"/>
              <a:buFont typeface="Arial"/>
              <a:buNone/>
            </a:pPr>
            <a:r>
              <a:rPr b="0" i="0" lang="en-US" sz="2400" u="none">
                <a:solidFill>
                  <a:srgbClr val="FF0000"/>
                </a:solidFill>
                <a:latin typeface="Arial"/>
                <a:ea typeface="Arial"/>
                <a:cs typeface="Arial"/>
                <a:sym typeface="Arial"/>
              </a:rPr>
              <a:t>Khi sử dụng cần lựa chọn kĩ vì chúng chỉ có một nét nghĩa chung và mang những sắc thái khác nhau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4"/>
                                        </p:tgtEl>
                                        <p:attrNameLst>
                                          <p:attrName>style.visibility</p:attrName>
                                        </p:attrNameLst>
                                      </p:cBhvr>
                                      <p:to>
                                        <p:strVal val="visible"/>
                                      </p:to>
                                    </p:set>
                                    <p:animEffect filter="fade" transition="in">
                                      <p:cBhvr>
                                        <p:cTn dur="1000"/>
                                        <p:tgtEl>
                                          <p:spTgt spid="204"/>
                                        </p:tgtEl>
                                      </p:cBhvr>
                                    </p:animEffect>
                                  </p:childTnLst>
                                </p:cTn>
                              </p:par>
                              <p:par>
                                <p:cTn fill="hold" nodeType="withEffect" presetClass="entr" presetID="10" presetSubtype="0">
                                  <p:stCondLst>
                                    <p:cond delay="0"/>
                                  </p:stCondLst>
                                  <p:childTnLst>
                                    <p:set>
                                      <p:cBhvr>
                                        <p:cTn dur="1" fill="hold">
                                          <p:stCondLst>
                                            <p:cond delay="0"/>
                                          </p:stCondLst>
                                        </p:cTn>
                                        <p:tgtEl>
                                          <p:spTgt spid="205">
                                            <p:txEl>
                                              <p:pRg end="0" st="0"/>
                                            </p:txEl>
                                          </p:spTgt>
                                        </p:tgtEl>
                                        <p:attrNameLst>
                                          <p:attrName>style.visibility</p:attrName>
                                        </p:attrNameLst>
                                      </p:cBhvr>
                                      <p:to>
                                        <p:strVal val="visible"/>
                                      </p:to>
                                    </p:set>
                                    <p:animEffect filter="fade" transition="in">
                                      <p:cBhvr>
                                        <p:cTn dur="500"/>
                                        <p:tgtEl>
                                          <p:spTgt spid="205">
                                            <p:txEl>
                                              <p:pRg end="0" st="0"/>
                                            </p:txEl>
                                          </p:spTgt>
                                        </p:tgtEl>
                                      </p:cBhvr>
                                    </p:animEffect>
                                  </p:childTnLst>
                                </p:cTn>
                              </p:par>
                              <p:par>
                                <p:cTn fill="hold" nodeType="withEffect" presetClass="entr" presetID="10" presetSubtype="0">
                                  <p:stCondLst>
                                    <p:cond delay="0"/>
                                  </p:stCondLst>
                                  <p:childTnLst>
                                    <p:set>
                                      <p:cBhvr>
                                        <p:cTn dur="1" fill="hold">
                                          <p:stCondLst>
                                            <p:cond delay="0"/>
                                          </p:stCondLst>
                                        </p:cTn>
                                        <p:tgtEl>
                                          <p:spTgt spid="205">
                                            <p:txEl>
                                              <p:pRg end="1" st="1"/>
                                            </p:txEl>
                                          </p:spTgt>
                                        </p:tgtEl>
                                        <p:attrNameLst>
                                          <p:attrName>style.visibility</p:attrName>
                                        </p:attrNameLst>
                                      </p:cBhvr>
                                      <p:to>
                                        <p:strVal val="visible"/>
                                      </p:to>
                                    </p:set>
                                    <p:animEffect filter="fade" transition="in">
                                      <p:cBhvr>
                                        <p:cTn dur="500"/>
                                        <p:tgtEl>
                                          <p:spTgt spid="205">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pic>
        <p:nvPicPr>
          <p:cNvPr descr="Cover" id="214" name="Google Shape;214;p11"/>
          <p:cNvPicPr preferRelativeResize="0"/>
          <p:nvPr/>
        </p:nvPicPr>
        <p:blipFill rotWithShape="1">
          <a:blip r:embed="rId3">
            <a:alphaModFix/>
          </a:blip>
          <a:srcRect b="0" l="0" r="0" t="0"/>
          <a:stretch/>
        </p:blipFill>
        <p:spPr>
          <a:xfrm>
            <a:off x="6132512" y="4762500"/>
            <a:ext cx="2789237" cy="817562"/>
          </a:xfrm>
          <a:prstGeom prst="rect">
            <a:avLst/>
          </a:prstGeom>
          <a:noFill/>
          <a:ln>
            <a:noFill/>
          </a:ln>
        </p:spPr>
      </p:pic>
      <p:pic>
        <p:nvPicPr>
          <p:cNvPr descr="Cover" id="215" name="Google Shape;215;p11"/>
          <p:cNvPicPr preferRelativeResize="0"/>
          <p:nvPr/>
        </p:nvPicPr>
        <p:blipFill rotWithShape="1">
          <a:blip r:embed="rId4">
            <a:alphaModFix/>
          </a:blip>
          <a:srcRect b="0" l="0" r="0" t="0"/>
          <a:stretch/>
        </p:blipFill>
        <p:spPr>
          <a:xfrm>
            <a:off x="5932487" y="4013200"/>
            <a:ext cx="3919537" cy="1138237"/>
          </a:xfrm>
          <a:prstGeom prst="rect">
            <a:avLst/>
          </a:prstGeom>
          <a:noFill/>
          <a:ln>
            <a:noFill/>
          </a:ln>
        </p:spPr>
      </p:pic>
      <p:pic>
        <p:nvPicPr>
          <p:cNvPr descr="Cover" id="216" name="Google Shape;216;p11"/>
          <p:cNvPicPr preferRelativeResize="0"/>
          <p:nvPr/>
        </p:nvPicPr>
        <p:blipFill rotWithShape="1">
          <a:blip r:embed="rId5">
            <a:alphaModFix/>
          </a:blip>
          <a:srcRect b="0" l="0" r="0" t="0"/>
          <a:stretch/>
        </p:blipFill>
        <p:spPr>
          <a:xfrm>
            <a:off x="5899150" y="3448050"/>
            <a:ext cx="3692525" cy="1711325"/>
          </a:xfrm>
          <a:prstGeom prst="rect">
            <a:avLst/>
          </a:prstGeom>
          <a:noFill/>
          <a:ln>
            <a:noFill/>
          </a:ln>
        </p:spPr>
      </p:pic>
      <p:pic>
        <p:nvPicPr>
          <p:cNvPr descr="Cover" id="217" name="Google Shape;217;p11"/>
          <p:cNvPicPr preferRelativeResize="0"/>
          <p:nvPr/>
        </p:nvPicPr>
        <p:blipFill rotWithShape="1">
          <a:blip r:embed="rId6">
            <a:alphaModFix/>
          </a:blip>
          <a:srcRect b="0" l="0" r="0" t="0"/>
          <a:stretch/>
        </p:blipFill>
        <p:spPr>
          <a:xfrm>
            <a:off x="2133600" y="3581400"/>
            <a:ext cx="4349750" cy="2139950"/>
          </a:xfrm>
          <a:prstGeom prst="rect">
            <a:avLst/>
          </a:prstGeom>
          <a:noFill/>
          <a:ln>
            <a:noFill/>
          </a:ln>
        </p:spPr>
      </p:pic>
      <p:pic>
        <p:nvPicPr>
          <p:cNvPr descr="Cover" id="218" name="Google Shape;218;p11"/>
          <p:cNvPicPr preferRelativeResize="0"/>
          <p:nvPr/>
        </p:nvPicPr>
        <p:blipFill rotWithShape="1">
          <a:blip r:embed="rId7">
            <a:alphaModFix/>
          </a:blip>
          <a:srcRect b="0" l="0" r="0" t="0"/>
          <a:stretch/>
        </p:blipFill>
        <p:spPr>
          <a:xfrm>
            <a:off x="6497637" y="2325687"/>
            <a:ext cx="2806700" cy="1020762"/>
          </a:xfrm>
          <a:prstGeom prst="rect">
            <a:avLst/>
          </a:prstGeom>
          <a:noFill/>
          <a:ln>
            <a:noFill/>
          </a:ln>
        </p:spPr>
      </p:pic>
      <p:pic>
        <p:nvPicPr>
          <p:cNvPr descr="Cover" id="219" name="Google Shape;219;p11"/>
          <p:cNvPicPr preferRelativeResize="0"/>
          <p:nvPr/>
        </p:nvPicPr>
        <p:blipFill rotWithShape="1">
          <a:blip r:embed="rId8">
            <a:alphaModFix/>
          </a:blip>
          <a:srcRect b="0" l="0" r="0" t="0"/>
          <a:stretch/>
        </p:blipFill>
        <p:spPr>
          <a:xfrm>
            <a:off x="6397625" y="1770062"/>
            <a:ext cx="3825875" cy="893762"/>
          </a:xfrm>
          <a:prstGeom prst="rect">
            <a:avLst/>
          </a:prstGeom>
          <a:noFill/>
          <a:ln>
            <a:noFill/>
          </a:ln>
        </p:spPr>
      </p:pic>
      <p:pic>
        <p:nvPicPr>
          <p:cNvPr descr="Cover" id="220" name="Google Shape;220;p11"/>
          <p:cNvPicPr preferRelativeResize="0"/>
          <p:nvPr/>
        </p:nvPicPr>
        <p:blipFill rotWithShape="1">
          <a:blip r:embed="rId9">
            <a:alphaModFix/>
          </a:blip>
          <a:srcRect b="0" l="0" r="0" t="0"/>
          <a:stretch/>
        </p:blipFill>
        <p:spPr>
          <a:xfrm>
            <a:off x="6273800" y="1187450"/>
            <a:ext cx="3338512" cy="1390650"/>
          </a:xfrm>
          <a:prstGeom prst="rect">
            <a:avLst/>
          </a:prstGeom>
          <a:noFill/>
          <a:ln>
            <a:noFill/>
          </a:ln>
        </p:spPr>
      </p:pic>
      <p:pic>
        <p:nvPicPr>
          <p:cNvPr descr="Cover" id="221" name="Google Shape;221;p11"/>
          <p:cNvPicPr preferRelativeResize="0"/>
          <p:nvPr/>
        </p:nvPicPr>
        <p:blipFill rotWithShape="1">
          <a:blip r:embed="rId10">
            <a:alphaModFix/>
          </a:blip>
          <a:srcRect b="0" l="0" r="0" t="0"/>
          <a:stretch/>
        </p:blipFill>
        <p:spPr>
          <a:xfrm>
            <a:off x="2133600" y="1811337"/>
            <a:ext cx="4719637" cy="2317750"/>
          </a:xfrm>
          <a:prstGeom prst="rect">
            <a:avLst/>
          </a:prstGeom>
          <a:noFill/>
          <a:ln>
            <a:noFill/>
          </a:ln>
        </p:spPr>
      </p:pic>
      <p:pic>
        <p:nvPicPr>
          <p:cNvPr descr="Cover" id="222" name="Google Shape;222;p11"/>
          <p:cNvPicPr preferRelativeResize="0"/>
          <p:nvPr/>
        </p:nvPicPr>
        <p:blipFill rotWithShape="1">
          <a:blip r:embed="rId11">
            <a:alphaModFix/>
          </a:blip>
          <a:srcRect b="0" l="0" r="0" t="0"/>
          <a:stretch/>
        </p:blipFill>
        <p:spPr>
          <a:xfrm>
            <a:off x="1036637" y="3000375"/>
            <a:ext cx="2687637" cy="171132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gtEl>
                                        <p:attrNameLst>
                                          <p:attrName>style.visibility</p:attrName>
                                        </p:attrNameLst>
                                      </p:cBhvr>
                                      <p:to>
                                        <p:strVal val="visible"/>
                                      </p:to>
                                    </p:set>
                                    <p:animEffect filter="fade" transition="in">
                                      <p:cBhvr>
                                        <p:cTn dur="500"/>
                                        <p:tgtEl>
                                          <p:spTgt spid="2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1"/>
                                        </p:tgtEl>
                                        <p:attrNameLst>
                                          <p:attrName>style.visibility</p:attrName>
                                        </p:attrNameLst>
                                      </p:cBhvr>
                                      <p:to>
                                        <p:strVal val="visible"/>
                                      </p:to>
                                    </p:set>
                                    <p:animEffect filter="fade" transition="in">
                                      <p:cBhvr>
                                        <p:cTn dur="1000"/>
                                        <p:tgtEl>
                                          <p:spTgt spid="2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0"/>
                                        </p:tgtEl>
                                        <p:attrNameLst>
                                          <p:attrName>style.visibility</p:attrName>
                                        </p:attrNameLst>
                                      </p:cBhvr>
                                      <p:to>
                                        <p:strVal val="visible"/>
                                      </p:to>
                                    </p:set>
                                    <p:animEffect filter="fade" transition="in">
                                      <p:cBhvr>
                                        <p:cTn dur="500"/>
                                        <p:tgtEl>
                                          <p:spTgt spid="2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9"/>
                                        </p:tgtEl>
                                        <p:attrNameLst>
                                          <p:attrName>style.visibility</p:attrName>
                                        </p:attrNameLst>
                                      </p:cBhvr>
                                      <p:to>
                                        <p:strVal val="visible"/>
                                      </p:to>
                                    </p:set>
                                    <p:animEffect filter="fade" transition="in">
                                      <p:cBhvr>
                                        <p:cTn dur="500"/>
                                        <p:tgtEl>
                                          <p:spTgt spid="21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8"/>
                                        </p:tgtEl>
                                        <p:attrNameLst>
                                          <p:attrName>style.visibility</p:attrName>
                                        </p:attrNameLst>
                                      </p:cBhvr>
                                      <p:to>
                                        <p:strVal val="visible"/>
                                      </p:to>
                                    </p:set>
                                    <p:animEffect filter="fade" transition="in">
                                      <p:cBhvr>
                                        <p:cTn dur="500"/>
                                        <p:tgtEl>
                                          <p:spTgt spid="218"/>
                                        </p:tgtEl>
                                      </p:cBhvr>
                                    </p:animEffect>
                                  </p:childTnLst>
                                </p:cTn>
                              </p:par>
                              <p:par>
                                <p:cTn fill="hold" nodeType="withEffect" presetClass="entr" presetID="10" presetSubtype="0">
                                  <p:stCondLst>
                                    <p:cond delay="0"/>
                                  </p:stCondLst>
                                  <p:childTnLst>
                                    <p:set>
                                      <p:cBhvr>
                                        <p:cTn dur="1" fill="hold">
                                          <p:stCondLst>
                                            <p:cond delay="0"/>
                                          </p:stCondLst>
                                        </p:cTn>
                                        <p:tgtEl>
                                          <p:spTgt spid="217"/>
                                        </p:tgtEl>
                                        <p:attrNameLst>
                                          <p:attrName>style.visibility</p:attrName>
                                        </p:attrNameLst>
                                      </p:cBhvr>
                                      <p:to>
                                        <p:strVal val="visible"/>
                                      </p:to>
                                    </p:set>
                                    <p:animEffect filter="fade" transition="in">
                                      <p:cBhvr>
                                        <p:cTn dur="1000"/>
                                        <p:tgtEl>
                                          <p:spTgt spid="21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gtEl>
                                        <p:attrNameLst>
                                          <p:attrName>style.visibility</p:attrName>
                                        </p:attrNameLst>
                                      </p:cBhvr>
                                      <p:to>
                                        <p:strVal val="visible"/>
                                      </p:to>
                                    </p:set>
                                    <p:animEffect filter="fade" transition="in">
                                      <p:cBhvr>
                                        <p:cTn dur="500"/>
                                        <p:tgtEl>
                                          <p:spTgt spid="21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500"/>
                                        <p:tgtEl>
                                          <p:spTgt spid="2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12"/>
          <p:cNvSpPr txBox="1"/>
          <p:nvPr>
            <p:ph idx="4294967295" type="body"/>
          </p:nvPr>
        </p:nvSpPr>
        <p:spPr>
          <a:xfrm>
            <a:off x="495300" y="304800"/>
            <a:ext cx="11201400" cy="5486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50000"/>
              </a:lnSpc>
              <a:spcBef>
                <a:spcPts val="0"/>
              </a:spcBef>
              <a:spcAft>
                <a:spcPts val="0"/>
              </a:spcAft>
              <a:buClr>
                <a:schemeClr val="dk1"/>
              </a:buClr>
              <a:buSzPts val="2400"/>
              <a:buFont typeface="Arial"/>
              <a:buNone/>
            </a:pPr>
            <a:r>
              <a:rPr b="1" i="0" lang="en-US" sz="2400" u="sng">
                <a:solidFill>
                  <a:schemeClr val="dk1"/>
                </a:solidFill>
                <a:latin typeface="Arial"/>
                <a:ea typeface="Arial"/>
                <a:cs typeface="Arial"/>
                <a:sym typeface="Arial"/>
              </a:rPr>
              <a:t>Bài 1</a:t>
            </a:r>
            <a:r>
              <a:rPr b="1" i="0" lang="en-US" sz="2400" u="none">
                <a:solidFill>
                  <a:schemeClr val="dk1"/>
                </a:solidFill>
                <a:latin typeface="Arial"/>
                <a:ea typeface="Arial"/>
                <a:cs typeface="Arial"/>
                <a:sym typeface="Arial"/>
              </a:rPr>
              <a:t>: Xếp những từ in đậm thành từng nhóm đồng nghĩa: </a:t>
            </a:r>
            <a:endParaRPr/>
          </a:p>
          <a:p>
            <a:pPr indent="-342900" lvl="0" marL="342900" marR="0" rtl="0" algn="l">
              <a:lnSpc>
                <a:spcPct val="15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         Sau 80 năm giời nô lệ làm cho </a:t>
            </a:r>
            <a:r>
              <a:rPr b="1" i="1" lang="en-US" sz="2400" u="none">
                <a:solidFill>
                  <a:srgbClr val="FF0066"/>
                </a:solidFill>
                <a:latin typeface="Arial"/>
                <a:ea typeface="Arial"/>
                <a:cs typeface="Arial"/>
                <a:sym typeface="Arial"/>
              </a:rPr>
              <a:t>nước nhà</a:t>
            </a:r>
            <a:r>
              <a:rPr b="1" i="0" lang="en-US" sz="2400" u="none">
                <a:solidFill>
                  <a:schemeClr val="dk1"/>
                </a:solidFill>
                <a:latin typeface="Arial"/>
                <a:ea typeface="Arial"/>
                <a:cs typeface="Arial"/>
                <a:sym typeface="Arial"/>
              </a:rPr>
              <a:t> </a:t>
            </a:r>
            <a:r>
              <a:rPr b="0" i="0" lang="en-US" sz="2400" u="none">
                <a:solidFill>
                  <a:schemeClr val="dk1"/>
                </a:solidFill>
                <a:latin typeface="Arial"/>
                <a:ea typeface="Arial"/>
                <a:cs typeface="Arial"/>
                <a:sym typeface="Arial"/>
              </a:rPr>
              <a:t>bị yếu hèn, ngày nay chúng ta cần phải xây dựng lại cơ đồ mà tổ tiên đã để lại cho chúng ta, làm sao cho chúng ta theo các nước khác trên </a:t>
            </a:r>
            <a:r>
              <a:rPr b="1" i="1" lang="en-US" sz="2400" u="none">
                <a:solidFill>
                  <a:srgbClr val="FF0066"/>
                </a:solidFill>
                <a:latin typeface="Arial"/>
                <a:ea typeface="Arial"/>
                <a:cs typeface="Arial"/>
                <a:sym typeface="Arial"/>
              </a:rPr>
              <a:t>hoàn cầu</a:t>
            </a:r>
            <a:r>
              <a:rPr b="0" i="0" lang="en-US" sz="2400" u="none">
                <a:solidFill>
                  <a:schemeClr val="dk1"/>
                </a:solidFill>
                <a:latin typeface="Arial"/>
                <a:ea typeface="Arial"/>
                <a:cs typeface="Arial"/>
                <a:sym typeface="Arial"/>
              </a:rPr>
              <a:t>. Trong công cuộc kiến thiết đó, nước nhà trông mong ở các em rất nhiều. </a:t>
            </a:r>
            <a:r>
              <a:rPr b="1" i="1" lang="en-US" sz="2400" u="none">
                <a:solidFill>
                  <a:srgbClr val="FF0066"/>
                </a:solidFill>
                <a:latin typeface="Arial"/>
                <a:ea typeface="Arial"/>
                <a:cs typeface="Arial"/>
                <a:sym typeface="Arial"/>
              </a:rPr>
              <a:t>Non sông</a:t>
            </a:r>
            <a:r>
              <a:rPr b="1" i="0" lang="en-US" sz="2400" u="none">
                <a:solidFill>
                  <a:schemeClr val="dk1"/>
                </a:solidFill>
                <a:latin typeface="Arial"/>
                <a:ea typeface="Arial"/>
                <a:cs typeface="Arial"/>
                <a:sym typeface="Arial"/>
              </a:rPr>
              <a:t> </a:t>
            </a:r>
            <a:r>
              <a:rPr b="0" i="0" lang="en-US" sz="2400" u="none">
                <a:solidFill>
                  <a:schemeClr val="dk1"/>
                </a:solidFill>
                <a:latin typeface="Arial"/>
                <a:ea typeface="Arial"/>
                <a:cs typeface="Arial"/>
                <a:sym typeface="Arial"/>
              </a:rPr>
              <a:t>Việt Nam có trở nên tươi đẹp được hay không, dân tộc Việt nam có bước tới đài vinh quang để sánh vai cùng với các cường quốc </a:t>
            </a:r>
            <a:r>
              <a:rPr b="1" i="1" lang="en-US" sz="2400" u="none">
                <a:solidFill>
                  <a:srgbClr val="FF0066"/>
                </a:solidFill>
                <a:latin typeface="Arial"/>
                <a:ea typeface="Arial"/>
                <a:cs typeface="Arial"/>
                <a:sym typeface="Arial"/>
              </a:rPr>
              <a:t>năm châu</a:t>
            </a:r>
            <a:r>
              <a:rPr b="1" i="0" lang="en-US" sz="2400" u="none">
                <a:solidFill>
                  <a:schemeClr val="dk1"/>
                </a:solidFill>
                <a:latin typeface="Arial"/>
                <a:ea typeface="Arial"/>
                <a:cs typeface="Arial"/>
                <a:sym typeface="Arial"/>
              </a:rPr>
              <a:t> </a:t>
            </a:r>
            <a:r>
              <a:rPr b="0" i="0" lang="en-US" sz="2400" u="none">
                <a:solidFill>
                  <a:schemeClr val="dk1"/>
                </a:solidFill>
                <a:latin typeface="Arial"/>
                <a:ea typeface="Arial"/>
                <a:cs typeface="Arial"/>
                <a:sym typeface="Arial"/>
              </a:rPr>
              <a:t>được hay không, chính là nhờ một phần lớn ở công học tập của các em.</a:t>
            </a:r>
            <a:endParaRPr/>
          </a:p>
          <a:p>
            <a:pPr indent="-342900" lvl="0" marL="342900" marR="0" rtl="0" algn="l">
              <a:lnSpc>
                <a:spcPct val="15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                                                                                    </a:t>
            </a:r>
            <a:r>
              <a:rPr b="0" i="1" lang="en-US" sz="2400" u="none">
                <a:solidFill>
                  <a:schemeClr val="dk1"/>
                </a:solidFill>
                <a:latin typeface="Arial"/>
                <a:ea typeface="Arial"/>
                <a:cs typeface="Arial"/>
                <a:sym typeface="Arial"/>
              </a:rPr>
              <a:t>Hồ Chí Minh  </a:t>
            </a:r>
            <a:endParaRPr/>
          </a:p>
        </p:txBody>
      </p:sp>
      <p:sp>
        <p:nvSpPr>
          <p:cNvPr id="228" name="Google Shape;228;p12"/>
          <p:cNvSpPr txBox="1"/>
          <p:nvPr/>
        </p:nvSpPr>
        <p:spPr>
          <a:xfrm>
            <a:off x="4572000" y="5954712"/>
            <a:ext cx="4152900" cy="57785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FF0066"/>
              </a:buClr>
              <a:buSzPts val="2400"/>
              <a:buFont typeface="Arial"/>
              <a:buNone/>
            </a:pPr>
            <a:r>
              <a:rPr b="1" i="0" lang="en-US" sz="2400" u="none">
                <a:solidFill>
                  <a:srgbClr val="FF0066"/>
                </a:solidFill>
                <a:latin typeface="Arial"/>
                <a:ea typeface="Arial"/>
                <a:cs typeface="Arial"/>
                <a:sym typeface="Arial"/>
              </a:rPr>
              <a:t>nước nhà – non sông</a:t>
            </a:r>
            <a:endParaRPr/>
          </a:p>
        </p:txBody>
      </p:sp>
      <p:sp>
        <p:nvSpPr>
          <p:cNvPr id="229" name="Google Shape;229;p12"/>
          <p:cNvSpPr txBox="1"/>
          <p:nvPr/>
        </p:nvSpPr>
        <p:spPr>
          <a:xfrm>
            <a:off x="4572000" y="5376862"/>
            <a:ext cx="4038600" cy="57785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FF0066"/>
              </a:buClr>
              <a:buSzPts val="2400"/>
              <a:buFont typeface="Arial"/>
              <a:buNone/>
            </a:pPr>
            <a:r>
              <a:rPr b="1" i="0" lang="en-US" sz="2400" u="none">
                <a:solidFill>
                  <a:srgbClr val="FF0066"/>
                </a:solidFill>
                <a:latin typeface="Arial"/>
                <a:ea typeface="Arial"/>
                <a:cs typeface="Arial"/>
                <a:sym typeface="Arial"/>
              </a:rPr>
              <a:t>hoàn cầu – năm châu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8"/>
                                        </p:tgtEl>
                                        <p:attrNameLst>
                                          <p:attrName>style.visibility</p:attrName>
                                        </p:attrNameLst>
                                      </p:cBhvr>
                                      <p:to>
                                        <p:strVal val="visible"/>
                                      </p:to>
                                    </p:set>
                                    <p:animEffect filter="fade" transition="in">
                                      <p:cBhvr>
                                        <p:cTn dur="500"/>
                                        <p:tgtEl>
                                          <p:spTgt spid="228"/>
                                        </p:tgtEl>
                                      </p:cBhvr>
                                    </p:animEffect>
                                  </p:childTnLst>
                                </p:cTn>
                              </p:par>
                              <p:par>
                                <p:cTn fill="hold" nodeType="withEffect" presetClass="entr" presetID="10" presetSubtype="0">
                                  <p:stCondLst>
                                    <p:cond delay="0"/>
                                  </p:stCondLst>
                                  <p:childTnLst>
                                    <p:set>
                                      <p:cBhvr>
                                        <p:cTn dur="1" fill="hold">
                                          <p:stCondLst>
                                            <p:cond delay="0"/>
                                          </p:stCondLst>
                                        </p:cTn>
                                        <p:tgtEl>
                                          <p:spTgt spid="229"/>
                                        </p:tgtEl>
                                        <p:attrNameLst>
                                          <p:attrName>style.visibility</p:attrName>
                                        </p:attrNameLst>
                                      </p:cBhvr>
                                      <p:to>
                                        <p:strVal val="visible"/>
                                      </p:to>
                                    </p:set>
                                    <p:animEffect filter="fade" transition="in">
                                      <p:cBhvr>
                                        <p:cTn dur="500"/>
                                        <p:tgtEl>
                                          <p:spTgt spid="22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13"/>
          <p:cNvSpPr txBox="1"/>
          <p:nvPr/>
        </p:nvSpPr>
        <p:spPr>
          <a:xfrm>
            <a:off x="838200" y="152400"/>
            <a:ext cx="8382000" cy="1685925"/>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2400"/>
              <a:buFont typeface="Arial"/>
              <a:buNone/>
            </a:pPr>
            <a:r>
              <a:rPr b="1" i="0" lang="en-US" sz="2400" u="sng">
                <a:solidFill>
                  <a:schemeClr val="dk1"/>
                </a:solidFill>
                <a:latin typeface="Arial"/>
                <a:ea typeface="Arial"/>
                <a:cs typeface="Arial"/>
                <a:sym typeface="Arial"/>
              </a:rPr>
              <a:t>Bài 2</a:t>
            </a:r>
            <a:r>
              <a:rPr b="1" i="0" lang="en-US" sz="2400" u="none">
                <a:solidFill>
                  <a:schemeClr val="dk1"/>
                </a:solidFill>
                <a:latin typeface="Arial"/>
                <a:ea typeface="Arial"/>
                <a:cs typeface="Arial"/>
                <a:sym typeface="Arial"/>
              </a:rPr>
              <a:t>: Tìm những từ đồng nghĩa với những từ sau đây:</a:t>
            </a:r>
            <a:endParaRPr/>
          </a:p>
          <a:p>
            <a:pPr indent="0" lvl="0" marL="0" marR="0" rtl="0" algn="l">
              <a:lnSpc>
                <a:spcPct val="15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                 Đẹp, to lớn, học tập.</a:t>
            </a:r>
            <a:endParaRPr/>
          </a:p>
          <a:p>
            <a:pPr indent="0" lvl="0" marL="0" marR="0" rtl="0" algn="l">
              <a:lnSpc>
                <a:spcPct val="15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                 </a:t>
            </a:r>
            <a:r>
              <a:rPr b="0" i="0" lang="en-US" sz="2400" u="none">
                <a:solidFill>
                  <a:srgbClr val="FF0000"/>
                </a:solidFill>
                <a:latin typeface="Arial"/>
                <a:ea typeface="Arial"/>
                <a:cs typeface="Arial"/>
                <a:sym typeface="Arial"/>
              </a:rPr>
              <a:t>M: đẹp – xinh.</a:t>
            </a:r>
            <a:endParaRPr/>
          </a:p>
        </p:txBody>
      </p:sp>
      <p:sp>
        <p:nvSpPr>
          <p:cNvPr id="235" name="Google Shape;235;p13"/>
          <p:cNvSpPr txBox="1"/>
          <p:nvPr/>
        </p:nvSpPr>
        <p:spPr>
          <a:xfrm>
            <a:off x="1143000" y="1812925"/>
            <a:ext cx="9829800" cy="16002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Đẹp: </a:t>
            </a:r>
            <a:r>
              <a:rPr b="1" i="0" lang="en-US" sz="2400" u="none">
                <a:solidFill>
                  <a:srgbClr val="2E0CC0"/>
                </a:solidFill>
                <a:latin typeface="Arial"/>
                <a:ea typeface="Arial"/>
                <a:cs typeface="Arial"/>
                <a:sym typeface="Arial"/>
              </a:rPr>
              <a:t>đẹp đẽ, đèm đẹp, xinh, xinh xắn, xinh tươi, tươi đẹp, mĩ lệ, …</a:t>
            </a:r>
            <a:endParaRPr/>
          </a:p>
          <a:p>
            <a:pPr indent="0" lvl="0" marL="0" marR="0" rtl="0" algn="l">
              <a:lnSpc>
                <a:spcPct val="15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To lớn: </a:t>
            </a:r>
            <a:r>
              <a:rPr b="1" i="0" lang="en-US" sz="2400" u="none">
                <a:solidFill>
                  <a:srgbClr val="2E0CC0"/>
                </a:solidFill>
                <a:latin typeface="Arial"/>
                <a:ea typeface="Arial"/>
                <a:cs typeface="Arial"/>
                <a:sym typeface="Arial"/>
              </a:rPr>
              <a:t>to, to đùng, to tướng, to kềnh, vĩ đại, khổng lồ, lớn, …</a:t>
            </a:r>
            <a:endParaRPr/>
          </a:p>
          <a:p>
            <a:pPr indent="0" lvl="0" marL="0" marR="0" rtl="0" algn="l">
              <a:lnSpc>
                <a:spcPct val="150000"/>
              </a:lnSpc>
              <a:spcBef>
                <a:spcPts val="0"/>
              </a:spcBef>
              <a:spcAft>
                <a:spcPts val="0"/>
              </a:spcAft>
              <a:buClr>
                <a:srgbClr val="FF0000"/>
              </a:buClr>
              <a:buSzPts val="2400"/>
              <a:buFont typeface="Arial"/>
              <a:buNone/>
            </a:pPr>
            <a:r>
              <a:rPr b="1" i="0" lang="en-US" sz="2400" u="none">
                <a:solidFill>
                  <a:srgbClr val="FF0000"/>
                </a:solidFill>
                <a:latin typeface="Arial"/>
                <a:ea typeface="Arial"/>
                <a:cs typeface="Arial"/>
                <a:sym typeface="Arial"/>
              </a:rPr>
              <a:t>Học tập: </a:t>
            </a:r>
            <a:r>
              <a:rPr b="1" i="0" lang="en-US" sz="2400" u="none">
                <a:solidFill>
                  <a:srgbClr val="2E0CC0"/>
                </a:solidFill>
                <a:latin typeface="Arial"/>
                <a:ea typeface="Arial"/>
                <a:cs typeface="Arial"/>
                <a:sym typeface="Arial"/>
              </a:rPr>
              <a:t>học, học hành, học hỏi, … </a:t>
            </a:r>
            <a:endParaRPr/>
          </a:p>
          <a:p>
            <a:pPr indent="0" lvl="0" marL="0" marR="0" rtl="0" algn="l">
              <a:lnSpc>
                <a:spcPct val="100000"/>
              </a:lnSpc>
              <a:spcBef>
                <a:spcPts val="0"/>
              </a:spcBef>
              <a:spcAft>
                <a:spcPts val="0"/>
              </a:spcAft>
              <a:buNone/>
            </a:pPr>
            <a:r>
              <a:t/>
            </a:r>
            <a:endParaRPr b="1" i="0" sz="2400" u="none">
              <a:solidFill>
                <a:srgbClr val="2E0CC0"/>
              </a:solidFill>
              <a:latin typeface="Arial"/>
              <a:ea typeface="Arial"/>
              <a:cs typeface="Arial"/>
              <a:sym typeface="Arial"/>
            </a:endParaRPr>
          </a:p>
        </p:txBody>
      </p:sp>
      <p:sp>
        <p:nvSpPr>
          <p:cNvPr id="236" name="Google Shape;236;p13"/>
          <p:cNvSpPr txBox="1"/>
          <p:nvPr/>
        </p:nvSpPr>
        <p:spPr>
          <a:xfrm>
            <a:off x="3810000" y="3733800"/>
            <a:ext cx="7010400" cy="2222500"/>
          </a:xfrm>
          <a:prstGeom prst="rect">
            <a:avLst/>
          </a:prstGeom>
          <a:noFill/>
          <a:ln>
            <a:noFill/>
          </a:ln>
        </p:spPr>
        <p:txBody>
          <a:bodyPr anchorCtr="0" anchor="ctr" bIns="45700" lIns="91425" spcFirstLastPara="1" rIns="91425" wrap="square" tIns="45700">
            <a:noAutofit/>
          </a:bodyPr>
          <a:lstStyle/>
          <a:p>
            <a:pPr indent="0" lvl="0" marL="0" marR="0" rtl="0" algn="l">
              <a:lnSpc>
                <a:spcPct val="150000"/>
              </a:lnSpc>
              <a:spcBef>
                <a:spcPts val="0"/>
              </a:spcBef>
              <a:spcAft>
                <a:spcPts val="0"/>
              </a:spcAft>
              <a:buClr>
                <a:schemeClr val="dk1"/>
              </a:buClr>
              <a:buSzPts val="2400"/>
              <a:buFont typeface="Arial"/>
              <a:buNone/>
            </a:pPr>
            <a:r>
              <a:rPr b="1" i="0" lang="en-US" sz="2400" u="sng">
                <a:solidFill>
                  <a:schemeClr val="dk1"/>
                </a:solidFill>
                <a:latin typeface="Arial"/>
                <a:ea typeface="Arial"/>
                <a:cs typeface="Arial"/>
                <a:sym typeface="Arial"/>
              </a:rPr>
              <a:t>Bài 3</a:t>
            </a:r>
            <a:r>
              <a:rPr b="1" i="0" lang="en-US" sz="2400" u="none">
                <a:solidFill>
                  <a:schemeClr val="dk1"/>
                </a:solidFill>
                <a:latin typeface="Arial"/>
                <a:ea typeface="Arial"/>
                <a:cs typeface="Arial"/>
                <a:sym typeface="Arial"/>
              </a:rPr>
              <a:t>: Đặt câu với một cặp từ đồng nghĩa em vừa tìm được ở bài tập số 2. </a:t>
            </a:r>
            <a:br>
              <a:rPr b="1" i="0" lang="en-US" sz="2400" u="none">
                <a:solidFill>
                  <a:schemeClr val="dk1"/>
                </a:solidFill>
                <a:latin typeface="Arial"/>
                <a:ea typeface="Arial"/>
                <a:cs typeface="Arial"/>
                <a:sym typeface="Arial"/>
              </a:rPr>
            </a:br>
            <a:r>
              <a:rPr b="0" i="0" lang="en-US" sz="2400" u="none">
                <a:solidFill>
                  <a:schemeClr val="dk1"/>
                </a:solidFill>
                <a:latin typeface="Arial"/>
                <a:ea typeface="Arial"/>
                <a:cs typeface="Arial"/>
                <a:sym typeface="Arial"/>
              </a:rPr>
              <a:t>                 </a:t>
            </a:r>
            <a:r>
              <a:rPr b="0" i="0" lang="en-US" sz="2400" u="none">
                <a:solidFill>
                  <a:srgbClr val="FF0000"/>
                </a:solidFill>
                <a:latin typeface="Arial"/>
                <a:ea typeface="Arial"/>
                <a:cs typeface="Arial"/>
                <a:sym typeface="Arial"/>
              </a:rPr>
              <a:t>M: - Quê hương em rất đẹp.</a:t>
            </a:r>
            <a:br>
              <a:rPr b="0" i="0" lang="en-US" sz="2400" u="none">
                <a:solidFill>
                  <a:srgbClr val="FF0000"/>
                </a:solidFill>
                <a:latin typeface="Arial"/>
                <a:ea typeface="Arial"/>
                <a:cs typeface="Arial"/>
                <a:sym typeface="Arial"/>
              </a:rPr>
            </a:br>
            <a:r>
              <a:rPr b="0" i="0" lang="en-US" sz="2400" u="none">
                <a:solidFill>
                  <a:srgbClr val="FF0000"/>
                </a:solidFill>
                <a:latin typeface="Arial"/>
                <a:ea typeface="Arial"/>
                <a:cs typeface="Arial"/>
                <a:sym typeface="Arial"/>
              </a:rPr>
              <a:t>                       - Bé Hà rất xinh.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35">
                                            <p:txEl>
                                              <p:pRg end="0" st="0"/>
                                            </p:txEl>
                                          </p:spTgt>
                                        </p:tgtEl>
                                        <p:attrNameLst>
                                          <p:attrName>style.visibility</p:attrName>
                                        </p:attrNameLst>
                                      </p:cBhvr>
                                      <p:to>
                                        <p:strVal val="visible"/>
                                      </p:to>
                                    </p:set>
                                    <p:anim calcmode="lin" valueType="num">
                                      <p:cBhvr additive="base">
                                        <p:cTn dur="500"/>
                                        <p:tgtEl>
                                          <p:spTgt spid="23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35">
                                            <p:txEl>
                                              <p:pRg end="1" st="1"/>
                                            </p:txEl>
                                          </p:spTgt>
                                        </p:tgtEl>
                                        <p:attrNameLst>
                                          <p:attrName>style.visibility</p:attrName>
                                        </p:attrNameLst>
                                      </p:cBhvr>
                                      <p:to>
                                        <p:strVal val="visible"/>
                                      </p:to>
                                    </p:set>
                                    <p:anim calcmode="lin" valueType="num">
                                      <p:cBhvr additive="base">
                                        <p:cTn dur="500"/>
                                        <p:tgtEl>
                                          <p:spTgt spid="235">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35">
                                            <p:txEl>
                                              <p:pRg end="2" st="2"/>
                                            </p:txEl>
                                          </p:spTgt>
                                        </p:tgtEl>
                                        <p:attrNameLst>
                                          <p:attrName>style.visibility</p:attrName>
                                        </p:attrNameLst>
                                      </p:cBhvr>
                                      <p:to>
                                        <p:strVal val="visible"/>
                                      </p:to>
                                    </p:set>
                                    <p:anim calcmode="lin" valueType="num">
                                      <p:cBhvr additive="base">
                                        <p:cTn dur="500"/>
                                        <p:tgtEl>
                                          <p:spTgt spid="235">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35">
                                            <p:txEl>
                                              <p:pRg end="3" st="3"/>
                                            </p:txEl>
                                          </p:spTgt>
                                        </p:tgtEl>
                                        <p:attrNameLst>
                                          <p:attrName>style.visibility</p:attrName>
                                        </p:attrNameLst>
                                      </p:cBhvr>
                                      <p:to>
                                        <p:strVal val="visible"/>
                                      </p:to>
                                    </p:set>
                                    <p:anim calcmode="lin" valueType="num">
                                      <p:cBhvr additive="base">
                                        <p:cTn dur="500"/>
                                        <p:tgtEl>
                                          <p:spTgt spid="235">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36"/>
                                        </p:tgtEl>
                                        <p:attrNameLst>
                                          <p:attrName>style.visibility</p:attrName>
                                        </p:attrNameLst>
                                      </p:cBhvr>
                                      <p:to>
                                        <p:strVal val="visible"/>
                                      </p:to>
                                    </p:set>
                                    <p:animEffect filter="fade" transition="in">
                                      <p:cBhvr>
                                        <p:cTn dur="2000"/>
                                        <p:tgtEl>
                                          <p:spTgt spid="23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14"/>
          <p:cNvSpPr txBox="1"/>
          <p:nvPr/>
        </p:nvSpPr>
        <p:spPr>
          <a:xfrm>
            <a:off x="4114800" y="838200"/>
            <a:ext cx="3251200" cy="76993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FF0000"/>
              </a:buClr>
              <a:buSzPts val="4400"/>
              <a:buFont typeface="Tahoma"/>
              <a:buNone/>
            </a:pPr>
            <a:r>
              <a:rPr b="1" i="0" lang="en-US" sz="4400" u="none">
                <a:solidFill>
                  <a:srgbClr val="FF0000"/>
                </a:solidFill>
                <a:latin typeface="Tahoma"/>
                <a:ea typeface="Tahoma"/>
                <a:cs typeface="Tahoma"/>
                <a:sym typeface="Tahoma"/>
              </a:rPr>
              <a:t>VẬN DỤNG</a:t>
            </a:r>
            <a:endParaRPr/>
          </a:p>
        </p:txBody>
      </p:sp>
      <p:sp>
        <p:nvSpPr>
          <p:cNvPr id="242" name="Google Shape;242;p14"/>
          <p:cNvSpPr txBox="1"/>
          <p:nvPr/>
        </p:nvSpPr>
        <p:spPr>
          <a:xfrm>
            <a:off x="2438400" y="2133600"/>
            <a:ext cx="8229600"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Hãy tìm từ đồng nghĩa mà em thường dùng để chỉ phẩm chất con người?</a:t>
            </a:r>
            <a:endParaRPr/>
          </a:p>
        </p:txBody>
      </p:sp>
      <p:sp>
        <p:nvSpPr>
          <p:cNvPr id="243" name="Google Shape;243;p14"/>
          <p:cNvSpPr txBox="1"/>
          <p:nvPr/>
        </p:nvSpPr>
        <p:spPr>
          <a:xfrm>
            <a:off x="2438400" y="3429000"/>
            <a:ext cx="82296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Em nhớ lại mình đã dùng từ đồng nghĩa nào?</a:t>
            </a:r>
            <a:endParaRPr/>
          </a:p>
        </p:txBody>
      </p:sp>
      <p:sp>
        <p:nvSpPr>
          <p:cNvPr id="244" name="Google Shape;244;p14"/>
          <p:cNvSpPr/>
          <p:nvPr/>
        </p:nvSpPr>
        <p:spPr>
          <a:xfrm>
            <a:off x="1981200" y="2292350"/>
            <a:ext cx="228600" cy="257175"/>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245" name="Google Shape;245;p14"/>
          <p:cNvSpPr/>
          <p:nvPr/>
        </p:nvSpPr>
        <p:spPr>
          <a:xfrm>
            <a:off x="1981200" y="3581400"/>
            <a:ext cx="228600" cy="255587"/>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246" name="Google Shape;246;p14"/>
          <p:cNvSpPr/>
          <p:nvPr/>
        </p:nvSpPr>
        <p:spPr>
          <a:xfrm>
            <a:off x="1897062" y="4572000"/>
            <a:ext cx="228600" cy="255587"/>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247" name="Google Shape;247;p14"/>
          <p:cNvSpPr txBox="1"/>
          <p:nvPr/>
        </p:nvSpPr>
        <p:spPr>
          <a:xfrm>
            <a:off x="2438400" y="4438650"/>
            <a:ext cx="82296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CBBS: Luyện tập về từ đồng nghĩa.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2"/>
                                        </p:tgtEl>
                                        <p:attrNameLst>
                                          <p:attrName>style.visibility</p:attrName>
                                        </p:attrNameLst>
                                      </p:cBhvr>
                                      <p:to>
                                        <p:strVal val="visible"/>
                                      </p:to>
                                    </p:set>
                                    <p:animEffect filter="fade" transition="in">
                                      <p:cBhvr>
                                        <p:cTn dur="500"/>
                                        <p:tgtEl>
                                          <p:spTgt spid="242"/>
                                        </p:tgtEl>
                                      </p:cBhvr>
                                    </p:animEffect>
                                  </p:childTnLst>
                                </p:cTn>
                              </p:par>
                              <p:par>
                                <p:cTn fill="hold" nodeType="withEffect" presetClass="entr" presetID="10" presetSubtype="0">
                                  <p:stCondLst>
                                    <p:cond delay="0"/>
                                  </p:stCondLst>
                                  <p:childTnLst>
                                    <p:set>
                                      <p:cBhvr>
                                        <p:cTn dur="1" fill="hold">
                                          <p:stCondLst>
                                            <p:cond delay="0"/>
                                          </p:stCondLst>
                                        </p:cTn>
                                        <p:tgtEl>
                                          <p:spTgt spid="244"/>
                                        </p:tgtEl>
                                        <p:attrNameLst>
                                          <p:attrName>style.visibility</p:attrName>
                                        </p:attrNameLst>
                                      </p:cBhvr>
                                      <p:to>
                                        <p:strVal val="visible"/>
                                      </p:to>
                                    </p:set>
                                    <p:animEffect filter="fade" transition="in">
                                      <p:cBhvr>
                                        <p:cTn dur="500"/>
                                        <p:tgtEl>
                                          <p:spTgt spid="2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3"/>
                                        </p:tgtEl>
                                        <p:attrNameLst>
                                          <p:attrName>style.visibility</p:attrName>
                                        </p:attrNameLst>
                                      </p:cBhvr>
                                      <p:to>
                                        <p:strVal val="visible"/>
                                      </p:to>
                                    </p:set>
                                    <p:animEffect filter="fade" transition="in">
                                      <p:cBhvr>
                                        <p:cTn dur="500"/>
                                        <p:tgtEl>
                                          <p:spTgt spid="243"/>
                                        </p:tgtEl>
                                      </p:cBhvr>
                                    </p:animEffect>
                                  </p:childTnLst>
                                </p:cTn>
                              </p:par>
                              <p:par>
                                <p:cTn fill="hold" nodeType="withEffect" presetClass="entr" presetID="10" presetSubtype="0">
                                  <p:stCondLst>
                                    <p:cond delay="0"/>
                                  </p:stCondLst>
                                  <p:childTnLst>
                                    <p:set>
                                      <p:cBhvr>
                                        <p:cTn dur="1" fill="hold">
                                          <p:stCondLst>
                                            <p:cond delay="0"/>
                                          </p:stCondLst>
                                        </p:cTn>
                                        <p:tgtEl>
                                          <p:spTgt spid="245"/>
                                        </p:tgtEl>
                                        <p:attrNameLst>
                                          <p:attrName>style.visibility</p:attrName>
                                        </p:attrNameLst>
                                      </p:cBhvr>
                                      <p:to>
                                        <p:strVal val="visible"/>
                                      </p:to>
                                    </p:set>
                                    <p:animEffect filter="fade" transition="in">
                                      <p:cBhvr>
                                        <p:cTn dur="500"/>
                                        <p:tgtEl>
                                          <p:spTgt spid="24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46"/>
                                        </p:tgtEl>
                                        <p:attrNameLst>
                                          <p:attrName>style.visibility</p:attrName>
                                        </p:attrNameLst>
                                      </p:cBhvr>
                                      <p:to>
                                        <p:strVal val="visible"/>
                                      </p:to>
                                    </p:set>
                                    <p:animEffect filter="fade" transition="in">
                                      <p:cBhvr>
                                        <p:cTn dur="500"/>
                                        <p:tgtEl>
                                          <p:spTgt spid="246"/>
                                        </p:tgtEl>
                                      </p:cBhvr>
                                    </p:animEffect>
                                  </p:childTnLst>
                                </p:cTn>
                              </p:par>
                              <p:par>
                                <p:cTn fill="hold" nodeType="withEffect" presetClass="entr" presetID="10" presetSubtype="0">
                                  <p:stCondLst>
                                    <p:cond delay="0"/>
                                  </p:stCondLst>
                                  <p:childTnLst>
                                    <p:set>
                                      <p:cBhvr>
                                        <p:cTn dur="1" fill="hold">
                                          <p:stCondLst>
                                            <p:cond delay="0"/>
                                          </p:stCondLst>
                                        </p:cTn>
                                        <p:tgtEl>
                                          <p:spTgt spid="247"/>
                                        </p:tgtEl>
                                        <p:attrNameLst>
                                          <p:attrName>style.visibility</p:attrName>
                                        </p:attrNameLst>
                                      </p:cBhvr>
                                      <p:to>
                                        <p:strVal val="visible"/>
                                      </p:to>
                                    </p:set>
                                    <p:animEffect filter="fade" transition="in">
                                      <p:cBhvr>
                                        <p:cTn dur="500"/>
                                        <p:tgtEl>
                                          <p:spTgt spid="2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
          <p:cNvSpPr/>
          <p:nvPr/>
        </p:nvSpPr>
        <p:spPr>
          <a:xfrm>
            <a:off x="4933950" y="284162"/>
            <a:ext cx="28956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Arial"/>
              <a:buNone/>
            </a:pPr>
            <a:r>
              <a:rPr b="0" i="0" lang="en-US" sz="3200" u="none" cap="none" strike="noStrike">
                <a:solidFill>
                  <a:srgbClr val="FF3300"/>
                </a:solidFill>
                <a:latin typeface="Arial"/>
                <a:ea typeface="Arial"/>
                <a:cs typeface="Arial"/>
                <a:sym typeface="Arial"/>
              </a:rPr>
              <a:t>KHỞI ĐỘNG</a:t>
            </a:r>
            <a:endParaRPr/>
          </a:p>
        </p:txBody>
      </p:sp>
      <p:sp>
        <p:nvSpPr>
          <p:cNvPr id="105" name="Google Shape;105;p2"/>
          <p:cNvSpPr/>
          <p:nvPr/>
        </p:nvSpPr>
        <p:spPr>
          <a:xfrm>
            <a:off x="1295400" y="990600"/>
            <a:ext cx="3344862"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Arial"/>
              <a:buNone/>
            </a:pPr>
            <a:r>
              <a:rPr b="0" i="0" lang="en-US" sz="3200" u="none" cap="none" strike="noStrike">
                <a:solidFill>
                  <a:srgbClr val="FF3300"/>
                </a:solidFill>
                <a:latin typeface="Arial"/>
                <a:ea typeface="Arial"/>
                <a:cs typeface="Arial"/>
                <a:sym typeface="Arial"/>
              </a:rPr>
              <a:t>Cho đoạn văn sau :</a:t>
            </a:r>
            <a:endParaRPr/>
          </a:p>
        </p:txBody>
      </p:sp>
      <p:sp>
        <p:nvSpPr>
          <p:cNvPr id="106" name="Google Shape;106;p2"/>
          <p:cNvSpPr txBox="1"/>
          <p:nvPr/>
        </p:nvSpPr>
        <p:spPr>
          <a:xfrm>
            <a:off x="762000" y="1524000"/>
            <a:ext cx="10668000" cy="1754187"/>
          </a:xfrm>
          <a:prstGeom prst="rect">
            <a:avLst/>
          </a:prstGeom>
          <a:noFill/>
          <a:ln>
            <a:noFill/>
          </a:ln>
        </p:spPr>
        <p:txBody>
          <a:bodyPr anchorCtr="0" anchor="t" bIns="45700" lIns="91425" spcFirstLastPara="1" rIns="91425" wrap="square" tIns="45700">
            <a:spAutoFit/>
          </a:bodyPr>
          <a:lstStyle/>
          <a:p>
            <a:pPr indent="292100" lvl="0" marL="0" marR="0" rtl="0" algn="just">
              <a:lnSpc>
                <a:spcPct val="100000"/>
              </a:lnSpc>
              <a:spcBef>
                <a:spcPts val="0"/>
              </a:spcBef>
              <a:spcAft>
                <a:spcPts val="0"/>
              </a:spcAft>
              <a:buClr>
                <a:srgbClr val="2E0CC0"/>
              </a:buClr>
              <a:buSzPts val="2700"/>
              <a:buFont typeface="Calibri"/>
              <a:buNone/>
            </a:pPr>
            <a:r>
              <a:rPr b="0" i="0" lang="en-US" sz="2700" u="none" cap="none" strike="noStrike">
                <a:solidFill>
                  <a:srgbClr val="2E0CC0"/>
                </a:solidFill>
                <a:latin typeface="Calibri"/>
                <a:ea typeface="Calibri"/>
                <a:cs typeface="Calibri"/>
                <a:sym typeface="Calibri"/>
              </a:rPr>
              <a:t> </a:t>
            </a:r>
            <a:r>
              <a:rPr b="0" i="0" lang="en-US" sz="2700" u="none" cap="none" strike="noStrike">
                <a:solidFill>
                  <a:srgbClr val="2108B4"/>
                </a:solidFill>
                <a:latin typeface="Calibri"/>
                <a:ea typeface="Calibri"/>
                <a:cs typeface="Calibri"/>
                <a:sym typeface="Calibri"/>
              </a:rPr>
              <a:t>Màu lúa chín dưới đồng </a:t>
            </a:r>
            <a:r>
              <a:rPr b="0" i="1" lang="en-US" sz="2700" u="none" cap="none" strike="noStrike">
                <a:solidFill>
                  <a:srgbClr val="2108B4"/>
                </a:solidFill>
                <a:latin typeface="Calibri"/>
                <a:ea typeface="Calibri"/>
                <a:cs typeface="Calibri"/>
                <a:sym typeface="Calibri"/>
              </a:rPr>
              <a:t>vàng xuộm</a:t>
            </a:r>
            <a:r>
              <a:rPr b="0" i="0" lang="en-US" sz="2700" u="none" cap="none" strike="noStrike">
                <a:solidFill>
                  <a:srgbClr val="2108B4"/>
                </a:solidFill>
                <a:latin typeface="Calibri"/>
                <a:ea typeface="Calibri"/>
                <a:cs typeface="Calibri"/>
                <a:sym typeface="Calibri"/>
              </a:rPr>
              <a:t> lại. Nắng nhạt ngả màu </a:t>
            </a:r>
            <a:r>
              <a:rPr b="0" i="1" lang="en-US" sz="2700" u="none" cap="none" strike="noStrike">
                <a:solidFill>
                  <a:srgbClr val="2108B4"/>
                </a:solidFill>
                <a:latin typeface="Calibri"/>
                <a:ea typeface="Calibri"/>
                <a:cs typeface="Calibri"/>
                <a:sym typeface="Calibri"/>
              </a:rPr>
              <a:t>vàng hoe</a:t>
            </a:r>
            <a:r>
              <a:rPr b="0" i="0" lang="en-US" sz="2700" u="none" cap="none" strike="noStrike">
                <a:solidFill>
                  <a:srgbClr val="2108B4"/>
                </a:solidFill>
                <a:latin typeface="Calibri"/>
                <a:ea typeface="Calibri"/>
                <a:cs typeface="Calibri"/>
                <a:sym typeface="Calibri"/>
              </a:rPr>
              <a:t>. Trong vườn, lắc lư những chùm quả xoan </a:t>
            </a:r>
            <a:r>
              <a:rPr b="0" i="1" lang="en-US" sz="2700" u="none" cap="none" strike="noStrike">
                <a:solidFill>
                  <a:srgbClr val="2108B4"/>
                </a:solidFill>
                <a:latin typeface="Calibri"/>
                <a:ea typeface="Calibri"/>
                <a:cs typeface="Calibri"/>
                <a:sym typeface="Calibri"/>
              </a:rPr>
              <a:t>vàng lịm</a:t>
            </a:r>
            <a:r>
              <a:rPr b="0" i="0" lang="en-US" sz="2700" u="none" cap="none" strike="noStrike">
                <a:solidFill>
                  <a:srgbClr val="2108B4"/>
                </a:solidFill>
                <a:latin typeface="Calibri"/>
                <a:ea typeface="Calibri"/>
                <a:cs typeface="Calibri"/>
                <a:sym typeface="Calibri"/>
              </a:rPr>
              <a:t> không trông thấy cuống, như những chuỗi tràng hạt bồ đề treo lơ lửng.</a:t>
            </a:r>
            <a:endParaRPr/>
          </a:p>
          <a:p>
            <a:pPr indent="292100" lvl="0" marL="0" marR="0" rtl="0" algn="just">
              <a:lnSpc>
                <a:spcPct val="100000"/>
              </a:lnSpc>
              <a:spcBef>
                <a:spcPts val="0"/>
              </a:spcBef>
              <a:spcAft>
                <a:spcPts val="0"/>
              </a:spcAft>
              <a:buClr>
                <a:srgbClr val="2108B4"/>
              </a:buClr>
              <a:buSzPts val="2700"/>
              <a:buFont typeface="Calibri"/>
              <a:buNone/>
            </a:pPr>
            <a:r>
              <a:rPr b="0" i="0" lang="en-US" sz="2700" u="none" cap="none" strike="noStrike">
                <a:solidFill>
                  <a:srgbClr val="2108B4"/>
                </a:solidFill>
                <a:latin typeface="Calibri"/>
                <a:ea typeface="Calibri"/>
                <a:cs typeface="Calibri"/>
                <a:sym typeface="Calibri"/>
              </a:rPr>
              <a:t>								</a:t>
            </a:r>
            <a:r>
              <a:rPr b="0" i="1" lang="en-US" sz="2700" u="none" cap="none" strike="noStrike">
                <a:solidFill>
                  <a:srgbClr val="2108B4"/>
                </a:solidFill>
                <a:latin typeface="Calibri"/>
                <a:ea typeface="Calibri"/>
                <a:cs typeface="Calibri"/>
                <a:sym typeface="Calibri"/>
              </a:rPr>
              <a:t>Tô Hoài</a:t>
            </a:r>
            <a:endParaRPr/>
          </a:p>
        </p:txBody>
      </p:sp>
      <p:sp>
        <p:nvSpPr>
          <p:cNvPr id="107" name="Google Shape;107;p2"/>
          <p:cNvSpPr/>
          <p:nvPr/>
        </p:nvSpPr>
        <p:spPr>
          <a:xfrm>
            <a:off x="1752600" y="3616325"/>
            <a:ext cx="91440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2800"/>
              <a:buFont typeface="Arial"/>
              <a:buNone/>
            </a:pPr>
            <a:r>
              <a:rPr b="0" i="0" lang="en-US" sz="2800" u="none" cap="none" strike="noStrike">
                <a:solidFill>
                  <a:srgbClr val="FF3300"/>
                </a:solidFill>
                <a:latin typeface="Arial"/>
                <a:ea typeface="Arial"/>
                <a:cs typeface="Arial"/>
                <a:sym typeface="Arial"/>
              </a:rPr>
              <a:t>Câu 1:Trong đoạn văn trên , những sự vật nào được miêu tả? </a:t>
            </a:r>
            <a:endParaRPr/>
          </a:p>
        </p:txBody>
      </p:sp>
      <p:sp>
        <p:nvSpPr>
          <p:cNvPr id="108" name="Google Shape;108;p2"/>
          <p:cNvSpPr/>
          <p:nvPr/>
        </p:nvSpPr>
        <p:spPr>
          <a:xfrm>
            <a:off x="2133600" y="4267200"/>
            <a:ext cx="82296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Calibri"/>
              <a:buNone/>
            </a:pPr>
            <a:r>
              <a:rPr b="0" i="0" lang="en-US" sz="2800" u="none" cap="none" strike="noStrike">
                <a:solidFill>
                  <a:srgbClr val="0D0D0D"/>
                </a:solidFill>
                <a:latin typeface="Calibri"/>
                <a:ea typeface="Calibri"/>
                <a:cs typeface="Calibri"/>
                <a:sym typeface="Calibri"/>
              </a:rPr>
              <a:t>A.</a:t>
            </a:r>
            <a:r>
              <a:rPr b="0" i="0" lang="en-US" sz="2800" u="none" cap="none" strike="noStrike">
                <a:solidFill>
                  <a:srgbClr val="0D0D0D"/>
                </a:solidFill>
                <a:latin typeface="Arial"/>
                <a:ea typeface="Arial"/>
                <a:cs typeface="Arial"/>
                <a:sym typeface="Arial"/>
              </a:rPr>
              <a:t>  Đồng lúa , nắng , chuỗi tràng hạt bồ đề</a:t>
            </a:r>
            <a:r>
              <a:rPr b="0" i="0" lang="en-US" sz="2800" u="none" cap="none" strike="noStrike">
                <a:solidFill>
                  <a:srgbClr val="0D0D0D"/>
                </a:solidFill>
                <a:latin typeface="Calibri"/>
                <a:ea typeface="Calibri"/>
                <a:cs typeface="Calibri"/>
                <a:sym typeface="Calibri"/>
              </a:rPr>
              <a:t>.</a:t>
            </a:r>
            <a:endParaRPr/>
          </a:p>
        </p:txBody>
      </p:sp>
      <p:sp>
        <p:nvSpPr>
          <p:cNvPr id="109" name="Google Shape;109;p2"/>
          <p:cNvSpPr/>
          <p:nvPr/>
        </p:nvSpPr>
        <p:spPr>
          <a:xfrm>
            <a:off x="2095500" y="4935537"/>
            <a:ext cx="82296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Arial"/>
              <a:buNone/>
            </a:pPr>
            <a:r>
              <a:rPr b="0" i="0" lang="en-US" sz="2800" u="none" cap="none" strike="noStrike">
                <a:solidFill>
                  <a:srgbClr val="0D0D0D"/>
                </a:solidFill>
                <a:latin typeface="Arial"/>
                <a:ea typeface="Arial"/>
                <a:cs typeface="Arial"/>
                <a:sym typeface="Arial"/>
              </a:rPr>
              <a:t>B</a:t>
            </a:r>
            <a:r>
              <a:rPr b="0" i="0" lang="en-US" sz="2800" u="none" cap="none" strike="noStrike">
                <a:solidFill>
                  <a:srgbClr val="0D0D0D"/>
                </a:solidFill>
                <a:latin typeface="Calibri"/>
                <a:ea typeface="Calibri"/>
                <a:cs typeface="Calibri"/>
                <a:sym typeface="Calibri"/>
              </a:rPr>
              <a:t>.</a:t>
            </a:r>
            <a:r>
              <a:rPr b="0" i="0" lang="en-US" sz="2800" u="none" cap="none" strike="noStrike">
                <a:solidFill>
                  <a:srgbClr val="0D0D0D"/>
                </a:solidFill>
                <a:latin typeface="Arial"/>
                <a:ea typeface="Arial"/>
                <a:cs typeface="Arial"/>
                <a:sym typeface="Arial"/>
              </a:rPr>
              <a:t> Đồng lúa , nắng , những chùm quả xoan</a:t>
            </a:r>
            <a:r>
              <a:rPr b="0" i="0" lang="en-US" sz="2800" u="none" cap="none" strike="noStrike">
                <a:solidFill>
                  <a:srgbClr val="0D0D0D"/>
                </a:solidFill>
                <a:latin typeface="Calibri"/>
                <a:ea typeface="Calibri"/>
                <a:cs typeface="Calibri"/>
                <a:sym typeface="Calibri"/>
              </a:rPr>
              <a:t>.</a:t>
            </a:r>
            <a:endParaRPr/>
          </a:p>
        </p:txBody>
      </p:sp>
      <p:sp>
        <p:nvSpPr>
          <p:cNvPr id="110" name="Google Shape;110;p2"/>
          <p:cNvSpPr/>
          <p:nvPr/>
        </p:nvSpPr>
        <p:spPr>
          <a:xfrm>
            <a:off x="2095500" y="5562600"/>
            <a:ext cx="85725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Arial"/>
              <a:buNone/>
            </a:pPr>
            <a:r>
              <a:rPr b="0" i="0" lang="en-US" sz="2800" u="none" cap="none" strike="noStrike">
                <a:solidFill>
                  <a:srgbClr val="0D0D0D"/>
                </a:solidFill>
                <a:latin typeface="Arial"/>
                <a:ea typeface="Arial"/>
                <a:cs typeface="Arial"/>
                <a:sym typeface="Arial"/>
              </a:rPr>
              <a:t>C</a:t>
            </a:r>
            <a:r>
              <a:rPr b="0" i="0" lang="en-US" sz="2800" u="none" cap="none" strike="noStrike">
                <a:solidFill>
                  <a:srgbClr val="0D0D0D"/>
                </a:solidFill>
                <a:latin typeface="Calibri"/>
                <a:ea typeface="Calibri"/>
                <a:cs typeface="Calibri"/>
                <a:sym typeface="Calibri"/>
              </a:rPr>
              <a:t>.</a:t>
            </a:r>
            <a:r>
              <a:rPr b="0" i="0" lang="en-US" sz="2800" u="none" cap="none" strike="noStrike">
                <a:solidFill>
                  <a:srgbClr val="0D0D0D"/>
                </a:solidFill>
                <a:latin typeface="Arial"/>
                <a:ea typeface="Arial"/>
                <a:cs typeface="Arial"/>
                <a:sym typeface="Arial"/>
              </a:rPr>
              <a:t> Nắng , những chùm quả xoan, chuỗi tràng hạt bồ đề</a:t>
            </a:r>
            <a:r>
              <a:rPr b="0" i="0" lang="en-US" sz="2800" u="none" cap="none" strike="noStrike">
                <a:solidFill>
                  <a:srgbClr val="0D0D0D"/>
                </a:solidFill>
                <a:latin typeface="Calibri"/>
                <a:ea typeface="Calibri"/>
                <a:cs typeface="Calibri"/>
                <a:sym typeface="Calibri"/>
              </a:rPr>
              <a:t>.</a:t>
            </a:r>
            <a:endParaRPr/>
          </a:p>
        </p:txBody>
      </p:sp>
      <p:sp>
        <p:nvSpPr>
          <p:cNvPr id="111" name="Google Shape;111;p2"/>
          <p:cNvSpPr/>
          <p:nvPr/>
        </p:nvSpPr>
        <p:spPr>
          <a:xfrm>
            <a:off x="2103437" y="4921250"/>
            <a:ext cx="82296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0000"/>
              </a:buClr>
              <a:buSzPts val="2800"/>
              <a:buFont typeface="Arial"/>
              <a:buNone/>
            </a:pPr>
            <a:r>
              <a:rPr b="0" i="0" lang="en-US" sz="2800" u="none" cap="none" strike="noStrike">
                <a:solidFill>
                  <a:srgbClr val="C00000"/>
                </a:solidFill>
                <a:latin typeface="Arial"/>
                <a:ea typeface="Arial"/>
                <a:cs typeface="Arial"/>
                <a:sym typeface="Arial"/>
              </a:rPr>
              <a:t>B</a:t>
            </a:r>
            <a:r>
              <a:rPr b="0" i="0" lang="en-US" sz="2800" u="none" cap="none" strike="noStrike">
                <a:solidFill>
                  <a:srgbClr val="C00000"/>
                </a:solidFill>
                <a:latin typeface="Calibri"/>
                <a:ea typeface="Calibri"/>
                <a:cs typeface="Calibri"/>
                <a:sym typeface="Calibri"/>
              </a:rPr>
              <a:t>.</a:t>
            </a:r>
            <a:r>
              <a:rPr b="0" i="0" lang="en-US" sz="2800" u="none" cap="none" strike="noStrike">
                <a:solidFill>
                  <a:srgbClr val="C00000"/>
                </a:solidFill>
                <a:latin typeface="Arial"/>
                <a:ea typeface="Arial"/>
                <a:cs typeface="Arial"/>
                <a:sym typeface="Arial"/>
              </a:rPr>
              <a:t> Đồng lúa , nắng , những chùm quả xoan</a:t>
            </a:r>
            <a:r>
              <a:rPr b="0" i="0" lang="en-US" sz="2800" u="none" cap="none" strike="noStrike">
                <a:solidFill>
                  <a:srgbClr val="C00000"/>
                </a:solidFill>
                <a:latin typeface="Calibri"/>
                <a:ea typeface="Calibri"/>
                <a:cs typeface="Calibri"/>
                <a:sym typeface="Calibri"/>
              </a:rPr>
              <a:t>.</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4"/>
                                        </p:tgtEl>
                                        <p:attrNameLst>
                                          <p:attrName>style.visibility</p:attrName>
                                        </p:attrNameLst>
                                      </p:cBhvr>
                                      <p:to>
                                        <p:strVal val="visible"/>
                                      </p:to>
                                    </p:set>
                                    <p:animEffect filter="fade" transition="in">
                                      <p:cBhvr>
                                        <p:cTn dur="500"/>
                                        <p:tgtEl>
                                          <p:spTgt spid="10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5"/>
                                        </p:tgtEl>
                                        <p:attrNameLst>
                                          <p:attrName>style.visibility</p:attrName>
                                        </p:attrNameLst>
                                      </p:cBhvr>
                                      <p:to>
                                        <p:strVal val="visible"/>
                                      </p:to>
                                    </p:set>
                                    <p:animEffect filter="fade" transition="in">
                                      <p:cBhvr>
                                        <p:cTn dur="500"/>
                                        <p:tgtEl>
                                          <p:spTgt spid="10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06"/>
                                        </p:tgtEl>
                                        <p:attrNameLst>
                                          <p:attrName>style.visibility</p:attrName>
                                        </p:attrNameLst>
                                      </p:cBhvr>
                                      <p:to>
                                        <p:strVal val="visible"/>
                                      </p:to>
                                    </p:set>
                                    <p:anim calcmode="lin" valueType="num">
                                      <p:cBhvr additive="base">
                                        <p:cTn dur="500"/>
                                        <p:tgtEl>
                                          <p:spTgt spid="10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7"/>
                                        </p:tgtEl>
                                        <p:attrNameLst>
                                          <p:attrName>style.visibility</p:attrName>
                                        </p:attrNameLst>
                                      </p:cBhvr>
                                      <p:to>
                                        <p:strVal val="visible"/>
                                      </p:to>
                                    </p:set>
                                    <p:animEffect filter="fade" transition="in">
                                      <p:cBhvr>
                                        <p:cTn dur="500"/>
                                        <p:tgtEl>
                                          <p:spTgt spid="10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8"/>
                                        </p:tgtEl>
                                        <p:attrNameLst>
                                          <p:attrName>style.visibility</p:attrName>
                                        </p:attrNameLst>
                                      </p:cBhvr>
                                      <p:to>
                                        <p:strVal val="visible"/>
                                      </p:to>
                                    </p:set>
                                    <p:animEffect filter="fade" transition="in">
                                      <p:cBhvr>
                                        <p:cTn dur="500"/>
                                        <p:tgtEl>
                                          <p:spTgt spid="108"/>
                                        </p:tgtEl>
                                      </p:cBhvr>
                                    </p:animEffect>
                                  </p:childTnLst>
                                </p:cTn>
                              </p:par>
                              <p:par>
                                <p:cTn fill="hold" nodeType="withEffect" presetClass="entr" presetID="10" presetSubtype="0">
                                  <p:stCondLst>
                                    <p:cond delay="0"/>
                                  </p:stCondLst>
                                  <p:childTnLst>
                                    <p:set>
                                      <p:cBhvr>
                                        <p:cTn dur="1" fill="hold">
                                          <p:stCondLst>
                                            <p:cond delay="0"/>
                                          </p:stCondLst>
                                        </p:cTn>
                                        <p:tgtEl>
                                          <p:spTgt spid="109"/>
                                        </p:tgtEl>
                                        <p:attrNameLst>
                                          <p:attrName>style.visibility</p:attrName>
                                        </p:attrNameLst>
                                      </p:cBhvr>
                                      <p:to>
                                        <p:strVal val="visible"/>
                                      </p:to>
                                    </p:set>
                                    <p:animEffect filter="fade" transition="in">
                                      <p:cBhvr>
                                        <p:cTn dur="500"/>
                                        <p:tgtEl>
                                          <p:spTgt spid="109"/>
                                        </p:tgtEl>
                                      </p:cBhvr>
                                    </p:animEffect>
                                  </p:childTnLst>
                                </p:cTn>
                              </p:par>
                              <p:par>
                                <p:cTn fill="hold" nodeType="with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3"/>
          <p:cNvSpPr/>
          <p:nvPr/>
        </p:nvSpPr>
        <p:spPr>
          <a:xfrm>
            <a:off x="2278062" y="4311650"/>
            <a:ext cx="82296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Arial"/>
              <a:buNone/>
            </a:pPr>
            <a:r>
              <a:rPr b="0" i="0" lang="en-US" sz="2800" u="none" cap="none" strike="noStrike">
                <a:solidFill>
                  <a:srgbClr val="0D0D0D"/>
                </a:solidFill>
                <a:latin typeface="Arial"/>
                <a:ea typeface="Arial"/>
                <a:cs typeface="Arial"/>
                <a:sym typeface="Arial"/>
              </a:rPr>
              <a:t>A. Vàng xuộm, vàng hoe .</a:t>
            </a:r>
            <a:endParaRPr/>
          </a:p>
        </p:txBody>
      </p:sp>
      <p:sp>
        <p:nvSpPr>
          <p:cNvPr id="117" name="Google Shape;117;p3"/>
          <p:cNvSpPr/>
          <p:nvPr/>
        </p:nvSpPr>
        <p:spPr>
          <a:xfrm>
            <a:off x="2135187" y="4938712"/>
            <a:ext cx="82296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Arial"/>
              <a:buNone/>
            </a:pPr>
            <a:r>
              <a:rPr b="0" i="0" lang="en-US" sz="2800" u="none" cap="none" strike="noStrike">
                <a:solidFill>
                  <a:srgbClr val="0D0D0D"/>
                </a:solidFill>
                <a:latin typeface="Arial"/>
                <a:ea typeface="Arial"/>
                <a:cs typeface="Arial"/>
                <a:sym typeface="Arial"/>
              </a:rPr>
              <a:t>B.Vàng xuộm, vàng hoe, vàng lịm, vàng nhạt .</a:t>
            </a:r>
            <a:endParaRPr/>
          </a:p>
        </p:txBody>
      </p:sp>
      <p:sp>
        <p:nvSpPr>
          <p:cNvPr id="118" name="Google Shape;118;p3"/>
          <p:cNvSpPr/>
          <p:nvPr/>
        </p:nvSpPr>
        <p:spPr>
          <a:xfrm>
            <a:off x="2135187" y="5675312"/>
            <a:ext cx="85725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D0D0D"/>
              </a:buClr>
              <a:buSzPts val="2800"/>
              <a:buFont typeface="Arial"/>
              <a:buNone/>
            </a:pPr>
            <a:r>
              <a:rPr b="0" i="0" lang="en-US" sz="2800" u="none" cap="none" strike="noStrike">
                <a:solidFill>
                  <a:srgbClr val="0D0D0D"/>
                </a:solidFill>
                <a:latin typeface="Arial"/>
                <a:ea typeface="Arial"/>
                <a:cs typeface="Arial"/>
                <a:sym typeface="Arial"/>
              </a:rPr>
              <a:t>C.  Vàng xuộm , vàng hoe , vàng lịm.</a:t>
            </a:r>
            <a:endParaRPr/>
          </a:p>
        </p:txBody>
      </p:sp>
      <p:sp>
        <p:nvSpPr>
          <p:cNvPr id="119" name="Google Shape;119;p3"/>
          <p:cNvSpPr/>
          <p:nvPr/>
        </p:nvSpPr>
        <p:spPr>
          <a:xfrm>
            <a:off x="1905000" y="3200400"/>
            <a:ext cx="9145587" cy="998537"/>
          </a:xfrm>
          <a:prstGeom prst="roundRect">
            <a:avLst>
              <a:gd fmla="val 16667" name="adj"/>
            </a:avLst>
          </a:prstGeom>
          <a:noFill/>
          <a:ln cap="flat" cmpd="sng" w="19050">
            <a:solidFill>
              <a:srgbClr val="CCFFF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0000"/>
              </a:buClr>
              <a:buSzPts val="2800"/>
              <a:buFont typeface="Arial"/>
              <a:buNone/>
            </a:pPr>
            <a:r>
              <a:rPr b="0" i="0" lang="en-US" sz="2800" u="none" cap="none" strike="noStrike">
                <a:solidFill>
                  <a:srgbClr val="C00000"/>
                </a:solidFill>
                <a:latin typeface="Arial"/>
                <a:ea typeface="Arial"/>
                <a:cs typeface="Arial"/>
                <a:sym typeface="Arial"/>
              </a:rPr>
              <a:t>Câu 2 : Tác giả đã lựa chọn những màu sắc nào để miêu tả</a:t>
            </a:r>
            <a:endParaRPr/>
          </a:p>
          <a:p>
            <a:pPr indent="0" lvl="0" marL="0" marR="0" rtl="0" algn="l">
              <a:lnSpc>
                <a:spcPct val="100000"/>
              </a:lnSpc>
              <a:spcBef>
                <a:spcPts val="0"/>
              </a:spcBef>
              <a:spcAft>
                <a:spcPts val="0"/>
              </a:spcAft>
              <a:buClr>
                <a:srgbClr val="C00000"/>
              </a:buClr>
              <a:buSzPts val="2800"/>
              <a:buFont typeface="Arial"/>
              <a:buNone/>
            </a:pPr>
            <a:r>
              <a:rPr b="0" i="0" lang="en-US" sz="2800" u="none" cap="none" strike="noStrike">
                <a:solidFill>
                  <a:srgbClr val="C00000"/>
                </a:solidFill>
                <a:latin typeface="Arial"/>
                <a:ea typeface="Arial"/>
                <a:cs typeface="Arial"/>
                <a:sym typeface="Arial"/>
              </a:rPr>
              <a:t>đồng lúa, nắng và những chùm quả xoan ? </a:t>
            </a:r>
            <a:endParaRPr/>
          </a:p>
        </p:txBody>
      </p:sp>
      <p:sp>
        <p:nvSpPr>
          <p:cNvPr id="120" name="Google Shape;120;p3"/>
          <p:cNvSpPr/>
          <p:nvPr/>
        </p:nvSpPr>
        <p:spPr>
          <a:xfrm>
            <a:off x="2122487" y="5675312"/>
            <a:ext cx="8572500" cy="6270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C00000"/>
              </a:buClr>
              <a:buSzPts val="2800"/>
              <a:buFont typeface="Arial"/>
              <a:buNone/>
            </a:pPr>
            <a:r>
              <a:rPr b="0" i="0" lang="en-US" sz="2800" u="none" cap="none" strike="noStrike">
                <a:solidFill>
                  <a:srgbClr val="C00000"/>
                </a:solidFill>
                <a:latin typeface="Arial"/>
                <a:ea typeface="Arial"/>
                <a:cs typeface="Arial"/>
                <a:sym typeface="Arial"/>
              </a:rPr>
              <a:t>C.  Vàng xuộm , vàng hoe , vàng lịm.</a:t>
            </a:r>
            <a:endParaRPr/>
          </a:p>
        </p:txBody>
      </p:sp>
      <p:sp>
        <p:nvSpPr>
          <p:cNvPr id="121" name="Google Shape;121;p3"/>
          <p:cNvSpPr/>
          <p:nvPr/>
        </p:nvSpPr>
        <p:spPr>
          <a:xfrm>
            <a:off x="1371600" y="784225"/>
            <a:ext cx="3344862"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Arial"/>
              <a:buNone/>
            </a:pPr>
            <a:r>
              <a:rPr b="0" i="0" lang="en-US" sz="3200" u="none" cap="none" strike="noStrike">
                <a:solidFill>
                  <a:srgbClr val="FF3300"/>
                </a:solidFill>
                <a:latin typeface="Arial"/>
                <a:ea typeface="Arial"/>
                <a:cs typeface="Arial"/>
                <a:sym typeface="Arial"/>
              </a:rPr>
              <a:t>Cho đoạn văn sau :</a:t>
            </a:r>
            <a:endParaRPr/>
          </a:p>
        </p:txBody>
      </p:sp>
      <p:sp>
        <p:nvSpPr>
          <p:cNvPr id="122" name="Google Shape;122;p3"/>
          <p:cNvSpPr txBox="1"/>
          <p:nvPr/>
        </p:nvSpPr>
        <p:spPr>
          <a:xfrm>
            <a:off x="838200" y="1317625"/>
            <a:ext cx="10668000" cy="1755775"/>
          </a:xfrm>
          <a:prstGeom prst="rect">
            <a:avLst/>
          </a:prstGeom>
          <a:noFill/>
          <a:ln>
            <a:noFill/>
          </a:ln>
        </p:spPr>
        <p:txBody>
          <a:bodyPr anchorCtr="0" anchor="t" bIns="45700" lIns="91425" spcFirstLastPara="1" rIns="91425" wrap="square" tIns="45700">
            <a:spAutoFit/>
          </a:bodyPr>
          <a:lstStyle/>
          <a:p>
            <a:pPr indent="292100" lvl="0" marL="0" marR="0" rtl="0" algn="just">
              <a:lnSpc>
                <a:spcPct val="100000"/>
              </a:lnSpc>
              <a:spcBef>
                <a:spcPts val="0"/>
              </a:spcBef>
              <a:spcAft>
                <a:spcPts val="0"/>
              </a:spcAft>
              <a:buClr>
                <a:srgbClr val="2E0CC0"/>
              </a:buClr>
              <a:buSzPts val="2700"/>
              <a:buFont typeface="Arial"/>
              <a:buNone/>
            </a:pPr>
            <a:r>
              <a:rPr b="0" i="0" lang="en-US" sz="2700" u="none" cap="none" strike="noStrike">
                <a:solidFill>
                  <a:srgbClr val="2E0CC0"/>
                </a:solidFill>
                <a:latin typeface="Arial"/>
                <a:ea typeface="Arial"/>
                <a:cs typeface="Arial"/>
                <a:sym typeface="Arial"/>
              </a:rPr>
              <a:t> </a:t>
            </a:r>
            <a:r>
              <a:rPr b="0" i="0" lang="en-US" sz="2700" u="none" cap="none" strike="noStrike">
                <a:solidFill>
                  <a:srgbClr val="2108B4"/>
                </a:solidFill>
                <a:latin typeface="Arial"/>
                <a:ea typeface="Arial"/>
                <a:cs typeface="Arial"/>
                <a:sym typeface="Arial"/>
              </a:rPr>
              <a:t>Màu lúa chín dưới đồng </a:t>
            </a:r>
            <a:r>
              <a:rPr b="0" i="1" lang="en-US" sz="2700" u="none" cap="none" strike="noStrike">
                <a:solidFill>
                  <a:srgbClr val="2108B4"/>
                </a:solidFill>
                <a:latin typeface="Arial"/>
                <a:ea typeface="Arial"/>
                <a:cs typeface="Arial"/>
                <a:sym typeface="Arial"/>
              </a:rPr>
              <a:t>vàng xuộm</a:t>
            </a:r>
            <a:r>
              <a:rPr b="0" i="0" lang="en-US" sz="2700" u="none" cap="none" strike="noStrike">
                <a:solidFill>
                  <a:srgbClr val="2108B4"/>
                </a:solidFill>
                <a:latin typeface="Arial"/>
                <a:ea typeface="Arial"/>
                <a:cs typeface="Arial"/>
                <a:sym typeface="Arial"/>
              </a:rPr>
              <a:t> lại. Nắng nhạt ngả màu </a:t>
            </a:r>
            <a:r>
              <a:rPr b="0" i="1" lang="en-US" sz="2700" u="none" cap="none" strike="noStrike">
                <a:solidFill>
                  <a:srgbClr val="2108B4"/>
                </a:solidFill>
                <a:latin typeface="Arial"/>
                <a:ea typeface="Arial"/>
                <a:cs typeface="Arial"/>
                <a:sym typeface="Arial"/>
              </a:rPr>
              <a:t>vàng hoe</a:t>
            </a:r>
            <a:r>
              <a:rPr b="0" i="0" lang="en-US" sz="2700" u="none" cap="none" strike="noStrike">
                <a:solidFill>
                  <a:srgbClr val="2108B4"/>
                </a:solidFill>
                <a:latin typeface="Arial"/>
                <a:ea typeface="Arial"/>
                <a:cs typeface="Arial"/>
                <a:sym typeface="Arial"/>
              </a:rPr>
              <a:t>. Trong vườn, lắc lư những chùm quả xoan </a:t>
            </a:r>
            <a:r>
              <a:rPr b="0" i="1" lang="en-US" sz="2700" u="none" cap="none" strike="noStrike">
                <a:solidFill>
                  <a:srgbClr val="2108B4"/>
                </a:solidFill>
                <a:latin typeface="Arial"/>
                <a:ea typeface="Arial"/>
                <a:cs typeface="Arial"/>
                <a:sym typeface="Arial"/>
              </a:rPr>
              <a:t>vàng lịm</a:t>
            </a:r>
            <a:r>
              <a:rPr b="0" i="0" lang="en-US" sz="2700" u="none" cap="none" strike="noStrike">
                <a:solidFill>
                  <a:srgbClr val="2108B4"/>
                </a:solidFill>
                <a:latin typeface="Arial"/>
                <a:ea typeface="Arial"/>
                <a:cs typeface="Arial"/>
                <a:sym typeface="Arial"/>
              </a:rPr>
              <a:t> không trông thấy cuống, như những chuỗi tràng hạt bồ đề treo lơ lửng.</a:t>
            </a:r>
            <a:endParaRPr/>
          </a:p>
          <a:p>
            <a:pPr indent="292100" lvl="0" marL="0" marR="0" rtl="0" algn="just">
              <a:lnSpc>
                <a:spcPct val="100000"/>
              </a:lnSpc>
              <a:spcBef>
                <a:spcPts val="0"/>
              </a:spcBef>
              <a:spcAft>
                <a:spcPts val="0"/>
              </a:spcAft>
              <a:buClr>
                <a:srgbClr val="2108B4"/>
              </a:buClr>
              <a:buSzPts val="2700"/>
              <a:buFont typeface="Arial"/>
              <a:buNone/>
            </a:pPr>
            <a:r>
              <a:rPr b="0" i="0" lang="en-US" sz="2700" u="none" cap="none" strike="noStrike">
                <a:solidFill>
                  <a:srgbClr val="2108B4"/>
                </a:solidFill>
                <a:latin typeface="Arial"/>
                <a:ea typeface="Arial"/>
                <a:cs typeface="Arial"/>
                <a:sym typeface="Arial"/>
              </a:rPr>
              <a:t>								</a:t>
            </a:r>
            <a:r>
              <a:rPr b="0" i="1" lang="en-US" sz="2700" u="none" cap="none" strike="noStrike">
                <a:solidFill>
                  <a:srgbClr val="2108B4"/>
                </a:solidFill>
                <a:latin typeface="Arial"/>
                <a:ea typeface="Arial"/>
                <a:cs typeface="Arial"/>
                <a:sym typeface="Arial"/>
              </a:rPr>
              <a:t>Tô Hoài</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19"/>
                                        </p:tgtEl>
                                        <p:attrNameLst>
                                          <p:attrName>style.visibility</p:attrName>
                                        </p:attrNameLst>
                                      </p:cBhvr>
                                      <p:to>
                                        <p:strVal val="visible"/>
                                      </p:to>
                                    </p:set>
                                    <p:anim calcmode="lin" valueType="num">
                                      <p:cBhvr additive="base">
                                        <p:cTn dur="500"/>
                                        <p:tgtEl>
                                          <p:spTgt spid="11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6"/>
                                        </p:tgtEl>
                                        <p:attrNameLst>
                                          <p:attrName>style.visibility</p:attrName>
                                        </p:attrNameLst>
                                      </p:cBhvr>
                                      <p:to>
                                        <p:strVal val="visible"/>
                                      </p:to>
                                    </p:set>
                                    <p:animEffect filter="fade" transition="in">
                                      <p:cBhvr>
                                        <p:cTn dur="500"/>
                                        <p:tgtEl>
                                          <p:spTgt spid="116"/>
                                        </p:tgtEl>
                                      </p:cBhvr>
                                    </p:animEffect>
                                  </p:childTnLst>
                                </p:cTn>
                              </p:par>
                              <p:par>
                                <p:cTn fill="hold" nodeType="withEffect" presetClass="entr" presetID="10" presetSubtype="0">
                                  <p:stCondLst>
                                    <p:cond delay="0"/>
                                  </p:stCondLst>
                                  <p:childTnLst>
                                    <p:set>
                                      <p:cBhvr>
                                        <p:cTn dur="1" fill="hold">
                                          <p:stCondLst>
                                            <p:cond delay="0"/>
                                          </p:stCondLst>
                                        </p:cTn>
                                        <p:tgtEl>
                                          <p:spTgt spid="117"/>
                                        </p:tgtEl>
                                        <p:attrNameLst>
                                          <p:attrName>style.visibility</p:attrName>
                                        </p:attrNameLst>
                                      </p:cBhvr>
                                      <p:to>
                                        <p:strVal val="visible"/>
                                      </p:to>
                                    </p:set>
                                    <p:animEffect filter="fade" transition="in">
                                      <p:cBhvr>
                                        <p:cTn dur="500"/>
                                        <p:tgtEl>
                                          <p:spTgt spid="117"/>
                                        </p:tgtEl>
                                      </p:cBhvr>
                                    </p:animEffect>
                                  </p:childTnLst>
                                </p:cTn>
                              </p:par>
                              <p:par>
                                <p:cTn fill="hold" nodeType="withEffect" presetClass="entr" presetID="10" presetSubtype="0">
                                  <p:stCondLst>
                                    <p:cond delay="0"/>
                                  </p:stCondLst>
                                  <p:childTnLst>
                                    <p:set>
                                      <p:cBhvr>
                                        <p:cTn dur="1" fill="hold">
                                          <p:stCondLst>
                                            <p:cond delay="0"/>
                                          </p:stCondLst>
                                        </p:cTn>
                                        <p:tgtEl>
                                          <p:spTgt spid="118"/>
                                        </p:tgtEl>
                                        <p:attrNameLst>
                                          <p:attrName>style.visibility</p:attrName>
                                        </p:attrNameLst>
                                      </p:cBhvr>
                                      <p:to>
                                        <p:strVal val="visible"/>
                                      </p:to>
                                    </p:set>
                                    <p:animEffect filter="fade" transition="in">
                                      <p:cBhvr>
                                        <p:cTn dur="500"/>
                                        <p:tgtEl>
                                          <p:spTgt spid="11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500"/>
                                        <p:tgtEl>
                                          <p:spTgt spid="1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5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2"/>
                                        </p:tgtEl>
                                        <p:attrNameLst>
                                          <p:attrName>style.visibility</p:attrName>
                                        </p:attrNameLst>
                                      </p:cBhvr>
                                      <p:to>
                                        <p:strVal val="visible"/>
                                      </p:to>
                                    </p:set>
                                    <p:anim calcmode="lin" valueType="num">
                                      <p:cBhvr additive="base">
                                        <p:cTn dur="500"/>
                                        <p:tgtEl>
                                          <p:spTgt spid="122"/>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4"/>
          <p:cNvSpPr txBox="1"/>
          <p:nvPr/>
        </p:nvSpPr>
        <p:spPr>
          <a:xfrm>
            <a:off x="2133600" y="2989262"/>
            <a:ext cx="7832725" cy="1384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Thực hành làm bài tập nhận biết từ đồng nghĩa, </a:t>
            </a:r>
            <a:endParaRPr/>
          </a:p>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từ đồng nghĩa hoàn toàn, không hoàn toàn		</a:t>
            </a:r>
            <a:endParaRPr/>
          </a:p>
        </p:txBody>
      </p:sp>
      <p:sp>
        <p:nvSpPr>
          <p:cNvPr id="128" name="Google Shape;128;p4"/>
          <p:cNvSpPr txBox="1"/>
          <p:nvPr/>
        </p:nvSpPr>
        <p:spPr>
          <a:xfrm>
            <a:off x="2133600" y="1878012"/>
            <a:ext cx="7696200" cy="9540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Hiểu thế nào là từ đồng nghĩa, từ đồng nghĩa </a:t>
            </a:r>
            <a:endParaRPr/>
          </a:p>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hoàn toàn hay không hoàn toàn.</a:t>
            </a:r>
            <a:r>
              <a:rPr b="1" i="0" lang="en-US" sz="2800" u="none" cap="none" strike="noStrike">
                <a:solidFill>
                  <a:srgbClr val="2108B4"/>
                </a:solidFill>
                <a:latin typeface="Arial"/>
                <a:ea typeface="Arial"/>
                <a:cs typeface="Arial"/>
                <a:sym typeface="Arial"/>
              </a:rPr>
              <a:t>			</a:t>
            </a:r>
            <a:r>
              <a:rPr b="1" i="1" lang="en-US" sz="2800" u="none" cap="none" strike="noStrike">
                <a:solidFill>
                  <a:srgbClr val="2108B4"/>
                </a:solidFill>
                <a:latin typeface="Arial"/>
                <a:ea typeface="Arial"/>
                <a:cs typeface="Arial"/>
                <a:sym typeface="Arial"/>
              </a:rPr>
              <a:t> </a:t>
            </a:r>
            <a:endParaRPr/>
          </a:p>
        </p:txBody>
      </p:sp>
      <p:sp>
        <p:nvSpPr>
          <p:cNvPr id="129" name="Google Shape;129;p4"/>
          <p:cNvSpPr txBox="1"/>
          <p:nvPr/>
        </p:nvSpPr>
        <p:spPr>
          <a:xfrm>
            <a:off x="2133600" y="4111625"/>
            <a:ext cx="4495800" cy="523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cap="none" strike="noStrike">
                <a:solidFill>
                  <a:schemeClr val="dk1"/>
                </a:solidFill>
                <a:latin typeface="Arial"/>
                <a:ea typeface="Arial"/>
                <a:cs typeface="Arial"/>
                <a:sym typeface="Arial"/>
              </a:rPr>
              <a:t>Phân biệt từ đồng nghĩa</a:t>
            </a:r>
            <a:endParaRPr/>
          </a:p>
        </p:txBody>
      </p:sp>
      <p:sp>
        <p:nvSpPr>
          <p:cNvPr id="130" name="Google Shape;130;p4"/>
          <p:cNvSpPr txBox="1"/>
          <p:nvPr/>
        </p:nvSpPr>
        <p:spPr>
          <a:xfrm>
            <a:off x="3657600" y="596496"/>
            <a:ext cx="4495800" cy="646331"/>
          </a:xfrm>
          <a:prstGeom prst="rect">
            <a:avLst/>
          </a:prstGeom>
          <a:noFill/>
          <a:ln>
            <a:noFill/>
          </a:ln>
          <a:effectLst>
            <a:outerShdw blurRad="50800" sx="28000" rotWithShape="0" algn="ctr" dir="9180000" dist="152400" sy="28000">
              <a:srgbClr val="000000">
                <a:alpha val="42745"/>
              </a:srgbClr>
            </a:outerShdw>
            <a:reflection blurRad="0" dir="0" dist="0" endA="300" endPos="55000" kx="0" rotWithShape="0" algn="bl" stA="50000" stPos="0" sy="-100000" ky="0"/>
          </a:effectLst>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FF0000"/>
              </a:buClr>
              <a:buSzPts val="3600"/>
              <a:buFont typeface="Tahoma"/>
              <a:buNone/>
            </a:pPr>
            <a:r>
              <a:rPr b="1" i="0" lang="en-US" sz="3600" u="none" cap="none" strike="noStrike">
                <a:solidFill>
                  <a:srgbClr val="FF0000"/>
                </a:solidFill>
                <a:latin typeface="Tahoma"/>
                <a:ea typeface="Tahoma"/>
                <a:cs typeface="Tahoma"/>
                <a:sym typeface="Tahoma"/>
              </a:rPr>
              <a:t>Yêu cầu cần đạt</a:t>
            </a:r>
            <a:endParaRPr b="1" i="0" sz="3600" u="none" cap="none" strike="noStrike">
              <a:solidFill>
                <a:srgbClr val="FF0000"/>
              </a:solidFill>
              <a:latin typeface="Times New Roman"/>
              <a:ea typeface="Times New Roman"/>
              <a:cs typeface="Times New Roman"/>
              <a:sym typeface="Times New Roman"/>
            </a:endParaRPr>
          </a:p>
        </p:txBody>
      </p:sp>
      <p:sp>
        <p:nvSpPr>
          <p:cNvPr id="131" name="Google Shape;131;p4"/>
          <p:cNvSpPr/>
          <p:nvPr/>
        </p:nvSpPr>
        <p:spPr>
          <a:xfrm>
            <a:off x="1562100" y="2036762"/>
            <a:ext cx="228600" cy="255587"/>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32" name="Google Shape;132;p4"/>
          <p:cNvSpPr/>
          <p:nvPr/>
        </p:nvSpPr>
        <p:spPr>
          <a:xfrm>
            <a:off x="1562100" y="3173412"/>
            <a:ext cx="228600" cy="255587"/>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33" name="Google Shape;133;p4"/>
          <p:cNvSpPr/>
          <p:nvPr/>
        </p:nvSpPr>
        <p:spPr>
          <a:xfrm>
            <a:off x="1562100" y="4270375"/>
            <a:ext cx="228600" cy="255587"/>
          </a:xfrm>
          <a:prstGeom prst="chevron">
            <a:avLst>
              <a:gd fmla="val 10800" name="adj"/>
            </a:avLst>
          </a:prstGeom>
          <a:solidFill>
            <a:srgbClr val="4A492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7"/>
                                        </p:tgtEl>
                                        <p:attrNameLst>
                                          <p:attrName>style.visibility</p:attrName>
                                        </p:attrNameLst>
                                      </p:cBhvr>
                                      <p:to>
                                        <p:strVal val="visible"/>
                                      </p:to>
                                    </p:set>
                                    <p:anim calcmode="lin" valueType="num">
                                      <p:cBhvr additive="base">
                                        <p:cTn dur="500"/>
                                        <p:tgtEl>
                                          <p:spTgt spid="127"/>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28"/>
                                        </p:tgtEl>
                                        <p:attrNameLst>
                                          <p:attrName>style.visibility</p:attrName>
                                        </p:attrNameLst>
                                      </p:cBhvr>
                                      <p:to>
                                        <p:strVal val="visible"/>
                                      </p:to>
                                    </p:set>
                                    <p:anim calcmode="lin" valueType="num">
                                      <p:cBhvr additive="base">
                                        <p:cTn dur="500"/>
                                        <p:tgtEl>
                                          <p:spTgt spid="128"/>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5"/>
          <p:cNvSpPr/>
          <p:nvPr/>
        </p:nvSpPr>
        <p:spPr>
          <a:xfrm>
            <a:off x="485775" y="222250"/>
            <a:ext cx="11202987" cy="998537"/>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1. So sánh nghĩa của các từ in đậm trong ví dụ dưới đây ;</a:t>
            </a:r>
            <a:endParaRPr/>
          </a:p>
        </p:txBody>
      </p:sp>
      <p:sp>
        <p:nvSpPr>
          <p:cNvPr id="139" name="Google Shape;139;p5"/>
          <p:cNvSpPr/>
          <p:nvPr/>
        </p:nvSpPr>
        <p:spPr>
          <a:xfrm>
            <a:off x="531812" y="1055687"/>
            <a:ext cx="11202987" cy="1325562"/>
          </a:xfrm>
          <a:prstGeom prst="roundRect">
            <a:avLst>
              <a:gd fmla="val 16667" name="adj"/>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2. Thay những từ in đậm trong mỗi ví dụ sau cho nhau rồi </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rút ra nhận xét : Những từ nào thay thế được cho nhau ? </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Những từ nào không thay thế được cho nhau ? Vì sao ?</a:t>
            </a:r>
            <a:endParaRPr/>
          </a:p>
        </p:txBody>
      </p:sp>
      <p:sp>
        <p:nvSpPr>
          <p:cNvPr id="140" name="Google Shape;140;p5"/>
          <p:cNvSpPr txBox="1"/>
          <p:nvPr/>
        </p:nvSpPr>
        <p:spPr>
          <a:xfrm>
            <a:off x="533400" y="2628900"/>
            <a:ext cx="11201400" cy="2209800"/>
          </a:xfrm>
          <a:prstGeom prst="rect">
            <a:avLst/>
          </a:prstGeom>
          <a:noFill/>
          <a:ln>
            <a:noFill/>
          </a:ln>
        </p:spPr>
        <p:txBody>
          <a:bodyPr anchorCtr="0" anchor="t" bIns="45700" lIns="91425" spcFirstLastPara="1" rIns="91425" wrap="square" tIns="45700">
            <a:noAutofit/>
          </a:bodyPr>
          <a:lstStyle/>
          <a:p>
            <a:pPr indent="279400" lvl="0" marL="12700" marR="0" rtl="0" algn="l">
              <a:lnSpc>
                <a:spcPct val="90000"/>
              </a:lnSpc>
              <a:spcBef>
                <a:spcPts val="0"/>
              </a:spcBef>
              <a:spcAft>
                <a:spcPts val="0"/>
              </a:spcAft>
              <a:buClr>
                <a:schemeClr val="dk1"/>
              </a:buClr>
              <a:buSzPts val="2700"/>
              <a:buFont typeface="Calibri"/>
              <a:buNone/>
            </a:pPr>
            <a:r>
              <a:rPr b="0" i="0" lang="en-US" sz="2700" u="none">
                <a:solidFill>
                  <a:schemeClr val="dk1"/>
                </a:solidFill>
                <a:latin typeface="Calibri"/>
                <a:ea typeface="Calibri"/>
                <a:cs typeface="Calibri"/>
                <a:sym typeface="Calibri"/>
              </a:rPr>
              <a:t>a) Sau 80 năm giời nô lệ làm cho nước nhà bị yếu hèn, ngày nay chúng ta cần phải </a:t>
            </a:r>
            <a:r>
              <a:rPr b="1" i="1" lang="en-US" sz="2700" u="none">
                <a:solidFill>
                  <a:schemeClr val="dk1"/>
                </a:solidFill>
                <a:latin typeface="Calibri"/>
                <a:ea typeface="Calibri"/>
                <a:cs typeface="Calibri"/>
                <a:sym typeface="Calibri"/>
              </a:rPr>
              <a:t>xây dựng</a:t>
            </a:r>
            <a:r>
              <a:rPr b="1" i="0" lang="en-US" sz="2700" u="none">
                <a:solidFill>
                  <a:schemeClr val="dk1"/>
                </a:solidFill>
                <a:latin typeface="Calibri"/>
                <a:ea typeface="Calibri"/>
                <a:cs typeface="Calibri"/>
                <a:sym typeface="Calibri"/>
              </a:rPr>
              <a:t> </a:t>
            </a:r>
            <a:r>
              <a:rPr b="0" i="0" lang="en-US" sz="2700" u="none">
                <a:solidFill>
                  <a:schemeClr val="dk1"/>
                </a:solidFill>
                <a:latin typeface="Calibri"/>
                <a:ea typeface="Calibri"/>
                <a:cs typeface="Calibri"/>
                <a:sym typeface="Calibri"/>
              </a:rPr>
              <a:t>lại cơ đồ mà tổ tiên đã để lại cho chúng ta, làm sao cho chúng ta theo kịp các nước khác trên hoàn cầu. Trong công cuộc </a:t>
            </a:r>
            <a:r>
              <a:rPr b="1" i="1" lang="en-US" sz="2700" u="none">
                <a:solidFill>
                  <a:schemeClr val="dk1"/>
                </a:solidFill>
                <a:latin typeface="Calibri"/>
                <a:ea typeface="Calibri"/>
                <a:cs typeface="Calibri"/>
                <a:sym typeface="Calibri"/>
              </a:rPr>
              <a:t>kiến thiết</a:t>
            </a:r>
            <a:r>
              <a:rPr b="1" i="0" lang="en-US" sz="2700" u="none">
                <a:solidFill>
                  <a:schemeClr val="dk1"/>
                </a:solidFill>
                <a:latin typeface="Calibri"/>
                <a:ea typeface="Calibri"/>
                <a:cs typeface="Calibri"/>
                <a:sym typeface="Calibri"/>
              </a:rPr>
              <a:t> </a:t>
            </a:r>
            <a:r>
              <a:rPr b="0" i="0" lang="en-US" sz="2700" u="none">
                <a:solidFill>
                  <a:schemeClr val="dk1"/>
                </a:solidFill>
                <a:latin typeface="Calibri"/>
                <a:ea typeface="Calibri"/>
                <a:cs typeface="Calibri"/>
                <a:sym typeface="Calibri"/>
              </a:rPr>
              <a:t>đó, nước nhà trông mong chờ đợi ở các em rất nhiều.                                                                               							</a:t>
            </a:r>
            <a:r>
              <a:rPr b="0" i="1" lang="en-US" sz="2700" u="none">
                <a:solidFill>
                  <a:schemeClr val="dk1"/>
                </a:solidFill>
                <a:latin typeface="Calibri"/>
                <a:ea typeface="Calibri"/>
                <a:cs typeface="Calibri"/>
                <a:sym typeface="Calibri"/>
              </a:rPr>
              <a:t>Hồ Chí Minh </a:t>
            </a:r>
            <a:endParaRPr/>
          </a:p>
        </p:txBody>
      </p:sp>
      <p:sp>
        <p:nvSpPr>
          <p:cNvPr id="141" name="Google Shape;141;p5"/>
          <p:cNvSpPr txBox="1"/>
          <p:nvPr/>
        </p:nvSpPr>
        <p:spPr>
          <a:xfrm>
            <a:off x="581025" y="4657725"/>
            <a:ext cx="11107737" cy="1754187"/>
          </a:xfrm>
          <a:prstGeom prst="rect">
            <a:avLst/>
          </a:prstGeom>
          <a:noFill/>
          <a:ln>
            <a:noFill/>
          </a:ln>
        </p:spPr>
        <p:txBody>
          <a:bodyPr anchorCtr="0" anchor="t" bIns="45700" lIns="91425" spcFirstLastPara="1" rIns="91425" wrap="square" tIns="45700">
            <a:spAutoFit/>
          </a:bodyPr>
          <a:lstStyle/>
          <a:p>
            <a:pPr indent="292100" lvl="0" marL="0" marR="0" rtl="0" algn="l">
              <a:lnSpc>
                <a:spcPct val="100000"/>
              </a:lnSpc>
              <a:spcBef>
                <a:spcPts val="0"/>
              </a:spcBef>
              <a:spcAft>
                <a:spcPts val="0"/>
              </a:spcAft>
              <a:buClr>
                <a:schemeClr val="dk1"/>
              </a:buClr>
              <a:buSzPts val="2700"/>
              <a:buFont typeface="Calibri"/>
              <a:buNone/>
            </a:pPr>
            <a:r>
              <a:rPr b="0" i="0" lang="en-US" sz="2700" u="none">
                <a:solidFill>
                  <a:schemeClr val="dk1"/>
                </a:solidFill>
                <a:latin typeface="Calibri"/>
                <a:ea typeface="Calibri"/>
                <a:cs typeface="Calibri"/>
                <a:sym typeface="Calibri"/>
              </a:rPr>
              <a:t>b) Màu lúa chín dưới đồng </a:t>
            </a:r>
            <a:r>
              <a:rPr b="1" i="1" lang="en-US" sz="2700" u="none">
                <a:solidFill>
                  <a:schemeClr val="dk1"/>
                </a:solidFill>
                <a:latin typeface="Calibri"/>
                <a:ea typeface="Calibri"/>
                <a:cs typeface="Calibri"/>
                <a:sym typeface="Calibri"/>
              </a:rPr>
              <a:t>vàng xuộm</a:t>
            </a:r>
            <a:r>
              <a:rPr b="1" i="0" lang="en-US" sz="2700" u="none">
                <a:solidFill>
                  <a:schemeClr val="dk1"/>
                </a:solidFill>
                <a:latin typeface="Calibri"/>
                <a:ea typeface="Calibri"/>
                <a:cs typeface="Calibri"/>
                <a:sym typeface="Calibri"/>
              </a:rPr>
              <a:t> </a:t>
            </a:r>
            <a:r>
              <a:rPr b="0" i="0" lang="en-US" sz="2700" u="none">
                <a:solidFill>
                  <a:schemeClr val="dk1"/>
                </a:solidFill>
                <a:latin typeface="Calibri"/>
                <a:ea typeface="Calibri"/>
                <a:cs typeface="Calibri"/>
                <a:sym typeface="Calibri"/>
              </a:rPr>
              <a:t>lại. Nắng nhạt ngả màu </a:t>
            </a:r>
            <a:r>
              <a:rPr b="1" i="1" lang="en-US" sz="2700" u="none">
                <a:solidFill>
                  <a:schemeClr val="dk1"/>
                </a:solidFill>
                <a:latin typeface="Calibri"/>
                <a:ea typeface="Calibri"/>
                <a:cs typeface="Calibri"/>
                <a:sym typeface="Calibri"/>
              </a:rPr>
              <a:t>vàng hoe</a:t>
            </a:r>
            <a:r>
              <a:rPr b="0" i="0" lang="en-US" sz="2700" u="none">
                <a:solidFill>
                  <a:schemeClr val="dk1"/>
                </a:solidFill>
                <a:latin typeface="Calibri"/>
                <a:ea typeface="Calibri"/>
                <a:cs typeface="Calibri"/>
                <a:sym typeface="Calibri"/>
              </a:rPr>
              <a:t>. Trong vườn, lắc lư những chùm quả xoan </a:t>
            </a:r>
            <a:r>
              <a:rPr b="1" i="1" lang="en-US" sz="2700" u="none">
                <a:solidFill>
                  <a:schemeClr val="dk1"/>
                </a:solidFill>
                <a:latin typeface="Calibri"/>
                <a:ea typeface="Calibri"/>
                <a:cs typeface="Calibri"/>
                <a:sym typeface="Calibri"/>
              </a:rPr>
              <a:t>vàng lịm</a:t>
            </a:r>
            <a:r>
              <a:rPr b="0" i="0" lang="en-US" sz="2700" u="none">
                <a:solidFill>
                  <a:schemeClr val="dk1"/>
                </a:solidFill>
                <a:latin typeface="Calibri"/>
                <a:ea typeface="Calibri"/>
                <a:cs typeface="Calibri"/>
                <a:sym typeface="Calibri"/>
              </a:rPr>
              <a:t> không trông thấy cuống, như những chuỗi tràng hạt bồ đề treo lơ lửng.</a:t>
            </a:r>
            <a:endParaRPr/>
          </a:p>
          <a:p>
            <a:pPr indent="292100" lvl="0" marL="0" marR="0" rtl="0" algn="l">
              <a:lnSpc>
                <a:spcPct val="100000"/>
              </a:lnSpc>
              <a:spcBef>
                <a:spcPts val="0"/>
              </a:spcBef>
              <a:spcAft>
                <a:spcPts val="0"/>
              </a:spcAft>
              <a:buClr>
                <a:schemeClr val="dk1"/>
              </a:buClr>
              <a:buSzPts val="2700"/>
              <a:buFont typeface="Calibri"/>
              <a:buNone/>
            </a:pPr>
            <a:r>
              <a:rPr b="0" i="0" lang="en-US" sz="2700" u="none">
                <a:solidFill>
                  <a:schemeClr val="dk1"/>
                </a:solidFill>
                <a:latin typeface="Calibri"/>
                <a:ea typeface="Calibri"/>
                <a:cs typeface="Calibri"/>
                <a:sym typeface="Calibri"/>
              </a:rPr>
              <a:t>						</a:t>
            </a:r>
            <a:r>
              <a:rPr b="0" i="0" lang="en-US" sz="2700" u="none">
                <a:solidFill>
                  <a:schemeClr val="dk1"/>
                </a:solidFill>
                <a:latin typeface="Arial"/>
                <a:ea typeface="Arial"/>
                <a:cs typeface="Arial"/>
                <a:sym typeface="Arial"/>
              </a:rPr>
              <a:t>             </a:t>
            </a:r>
            <a:r>
              <a:rPr b="0" i="1" lang="en-US" sz="2700" u="none">
                <a:solidFill>
                  <a:schemeClr val="dk1"/>
                </a:solidFill>
                <a:latin typeface="Calibri"/>
                <a:ea typeface="Calibri"/>
                <a:cs typeface="Calibri"/>
                <a:sym typeface="Calibri"/>
              </a:rPr>
              <a:t>Tô Hoài</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8"/>
                                        </p:tgtEl>
                                        <p:attrNameLst>
                                          <p:attrName>style.visibility</p:attrName>
                                        </p:attrNameLst>
                                      </p:cBhvr>
                                      <p:to>
                                        <p:strVal val="visible"/>
                                      </p:to>
                                    </p:set>
                                    <p:animEffect filter="fade" transition="in">
                                      <p:cBhvr>
                                        <p:cTn dur="500"/>
                                        <p:tgtEl>
                                          <p:spTgt spid="13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9"/>
                                        </p:tgtEl>
                                        <p:attrNameLst>
                                          <p:attrName>style.visibility</p:attrName>
                                        </p:attrNameLst>
                                      </p:cBhvr>
                                      <p:to>
                                        <p:strVal val="visible"/>
                                      </p:to>
                                    </p:set>
                                    <p:animEffect filter="fade" transition="in">
                                      <p:cBhvr>
                                        <p:cTn dur="500"/>
                                        <p:tgtEl>
                                          <p:spTgt spid="13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0"/>
                                        </p:tgtEl>
                                        <p:attrNameLst>
                                          <p:attrName>style.visibility</p:attrName>
                                        </p:attrNameLst>
                                      </p:cBhvr>
                                      <p:to>
                                        <p:strVal val="visible"/>
                                      </p:to>
                                    </p:set>
                                    <p:animEffect filter="fade" transition="in">
                                      <p:cBhvr>
                                        <p:cTn dur="500"/>
                                        <p:tgtEl>
                                          <p:spTgt spid="14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1"/>
                                        </p:tgtEl>
                                        <p:attrNameLst>
                                          <p:attrName>style.visibility</p:attrName>
                                        </p:attrNameLst>
                                      </p:cBhvr>
                                      <p:to>
                                        <p:strVal val="visible"/>
                                      </p:to>
                                    </p:set>
                                    <p:animEffect filter="fade" transition="in">
                                      <p:cBhvr>
                                        <p:cTn dur="500"/>
                                        <p:tgtEl>
                                          <p:spTgt spid="14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6"/>
          <p:cNvSpPr txBox="1"/>
          <p:nvPr>
            <p:ph idx="4294967295" type="body"/>
          </p:nvPr>
        </p:nvSpPr>
        <p:spPr>
          <a:xfrm>
            <a:off x="304800" y="968375"/>
            <a:ext cx="10782300" cy="2606675"/>
          </a:xfrm>
          <a:prstGeom prst="rect">
            <a:avLst/>
          </a:prstGeom>
          <a:noFill/>
          <a:ln>
            <a:noFill/>
          </a:ln>
        </p:spPr>
        <p:txBody>
          <a:bodyPr anchorCtr="0" anchor="t" bIns="45700" lIns="91425" spcFirstLastPara="1" rIns="91425" wrap="square" tIns="45700">
            <a:noAutofit/>
          </a:bodyPr>
          <a:lstStyle/>
          <a:p>
            <a:pPr indent="-533400" lvl="0" marL="533400" marR="0" rtl="0" algn="just">
              <a:lnSpc>
                <a:spcPct val="100000"/>
              </a:lnSpc>
              <a:spcBef>
                <a:spcPts val="0"/>
              </a:spcBef>
              <a:spcAft>
                <a:spcPts val="0"/>
              </a:spcAft>
              <a:buClr>
                <a:schemeClr val="dk1"/>
              </a:buClr>
              <a:buSzPts val="2400"/>
              <a:buFont typeface="Arial"/>
              <a:buNone/>
            </a:pPr>
            <a:r>
              <a:rPr b="1" i="0" lang="en-US" sz="2400" u="none" cap="none" strike="noStrike">
                <a:solidFill>
                  <a:schemeClr val="dk1"/>
                </a:solidFill>
                <a:latin typeface="Arial"/>
                <a:ea typeface="Arial"/>
                <a:cs typeface="Arial"/>
                <a:sym typeface="Arial"/>
              </a:rPr>
              <a:t>          1. So sánh nghĩa của các từ in đậm trong mỗi ví dụ sau:</a:t>
            </a:r>
            <a:endParaRPr/>
          </a:p>
          <a:p>
            <a:pPr indent="-533400" lvl="0" marL="533400" marR="0" rtl="0" algn="just">
              <a:lnSpc>
                <a:spcPct val="100000"/>
              </a:lnSpc>
              <a:spcBef>
                <a:spcPts val="480"/>
              </a:spcBef>
              <a:spcAft>
                <a:spcPts val="0"/>
              </a:spcAft>
              <a:buClr>
                <a:schemeClr val="dk1"/>
              </a:buClr>
              <a:buSzPts val="2400"/>
              <a:buFont typeface="Arial"/>
              <a:buNone/>
            </a:pPr>
            <a:r>
              <a:rPr b="1" i="0" lang="en-US" sz="2400" u="none" cap="none" strike="noStrike">
                <a:solidFill>
                  <a:schemeClr val="dk1"/>
                </a:solidFill>
                <a:latin typeface="Arial"/>
                <a:ea typeface="Arial"/>
                <a:cs typeface="Arial"/>
                <a:sym typeface="Arial"/>
              </a:rPr>
              <a:t>          </a:t>
            </a:r>
            <a:r>
              <a:rPr b="0" i="0" lang="en-US" sz="2400" u="none" cap="none" strike="noStrike">
                <a:solidFill>
                  <a:schemeClr val="dk1"/>
                </a:solidFill>
                <a:latin typeface="Arial"/>
                <a:ea typeface="Arial"/>
                <a:cs typeface="Arial"/>
                <a:sym typeface="Arial"/>
              </a:rPr>
              <a:t>a) Sau 80 năm giời nô lệ làm cho nước nhà bị yếu hèn, ngày nay chúng ta cần phải </a:t>
            </a:r>
            <a:r>
              <a:rPr b="0" i="1" lang="en-US" sz="2400" u="none" cap="none" strike="noStrike">
                <a:solidFill>
                  <a:srgbClr val="FF0066"/>
                </a:solidFill>
                <a:latin typeface="Arial"/>
                <a:ea typeface="Arial"/>
                <a:cs typeface="Arial"/>
                <a:sym typeface="Arial"/>
              </a:rPr>
              <a:t>xây dựng</a:t>
            </a:r>
            <a:r>
              <a:rPr b="0" i="0" lang="en-US" sz="2400" u="none" cap="none" strike="noStrike">
                <a:solidFill>
                  <a:schemeClr val="dk1"/>
                </a:solidFill>
                <a:latin typeface="Arial"/>
                <a:ea typeface="Arial"/>
                <a:cs typeface="Arial"/>
                <a:sym typeface="Arial"/>
              </a:rPr>
              <a:t> lại cơ đồ mà tổ tiên đã để lại cho chúng ta, làm sao cho chúng ta theo kịp các nước khác trên hoàn cầu. Trong công cuộc </a:t>
            </a:r>
            <a:r>
              <a:rPr b="0" i="1" lang="en-US" sz="2400" u="none" cap="none" strike="noStrike">
                <a:solidFill>
                  <a:srgbClr val="FF0066"/>
                </a:solidFill>
                <a:latin typeface="Arial"/>
                <a:ea typeface="Arial"/>
                <a:cs typeface="Arial"/>
                <a:sym typeface="Arial"/>
              </a:rPr>
              <a:t>kiến thiết</a:t>
            </a:r>
            <a:r>
              <a:rPr b="0" i="0" lang="en-US" sz="2400" u="none" cap="none" strike="noStrike">
                <a:solidFill>
                  <a:schemeClr val="dk1"/>
                </a:solidFill>
                <a:latin typeface="Arial"/>
                <a:ea typeface="Arial"/>
                <a:cs typeface="Arial"/>
                <a:sym typeface="Arial"/>
              </a:rPr>
              <a:t> đó, nước nhà trông mong chờ đợi ở các em rất nhiều.</a:t>
            </a:r>
            <a:endParaRPr/>
          </a:p>
          <a:p>
            <a:pPr indent="-533400" lvl="0" marL="533400" marR="0" rtl="0" algn="just">
              <a:lnSpc>
                <a:spcPct val="100000"/>
              </a:lnSpc>
              <a:spcBef>
                <a:spcPts val="48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                                                                                         </a:t>
            </a:r>
            <a:r>
              <a:rPr b="0" i="1" lang="en-US" sz="2400" u="none" cap="none" strike="noStrike">
                <a:solidFill>
                  <a:schemeClr val="dk1"/>
                </a:solidFill>
                <a:latin typeface="Arial"/>
                <a:ea typeface="Arial"/>
                <a:cs typeface="Arial"/>
                <a:sym typeface="Arial"/>
              </a:rPr>
              <a:t>Hồ Chí Minh</a:t>
            </a:r>
            <a:endParaRPr/>
          </a:p>
        </p:txBody>
      </p:sp>
      <p:sp>
        <p:nvSpPr>
          <p:cNvPr id="147" name="Google Shape;147;p6"/>
          <p:cNvSpPr txBox="1"/>
          <p:nvPr/>
        </p:nvSpPr>
        <p:spPr>
          <a:xfrm>
            <a:off x="1936750" y="4651375"/>
            <a:ext cx="9150350" cy="1090612"/>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70C0"/>
              </a:buClr>
              <a:buSzPts val="2300"/>
              <a:buFont typeface="Arial"/>
              <a:buNone/>
            </a:pPr>
            <a:r>
              <a:rPr b="0" i="0" lang="en-US" sz="2300" u="none">
                <a:solidFill>
                  <a:srgbClr val="0070C0"/>
                </a:solidFill>
                <a:latin typeface="Arial"/>
                <a:ea typeface="Arial"/>
                <a:cs typeface="Arial"/>
                <a:sym typeface="Arial"/>
              </a:rPr>
              <a:t>=&gt; </a:t>
            </a:r>
            <a:r>
              <a:rPr b="0" i="1" lang="en-US" sz="2300" u="none">
                <a:solidFill>
                  <a:srgbClr val="FF0000"/>
                </a:solidFill>
                <a:latin typeface="Arial"/>
                <a:ea typeface="Arial"/>
                <a:cs typeface="Arial"/>
                <a:sym typeface="Arial"/>
              </a:rPr>
              <a:t>xây dựng, kiến thiết </a:t>
            </a:r>
            <a:r>
              <a:rPr b="0" i="0" lang="en-US" sz="2300" u="none">
                <a:solidFill>
                  <a:srgbClr val="0070C0"/>
                </a:solidFill>
                <a:latin typeface="Arial"/>
                <a:ea typeface="Arial"/>
                <a:cs typeface="Arial"/>
                <a:sym typeface="Arial"/>
              </a:rPr>
              <a:t>cùng chỉ một hoạt động là tạo ra một hay nhiều công trình kiến trúc.</a:t>
            </a:r>
            <a:endParaRPr/>
          </a:p>
        </p:txBody>
      </p:sp>
      <p:sp>
        <p:nvSpPr>
          <p:cNvPr id="148" name="Google Shape;148;p6"/>
          <p:cNvSpPr txBox="1"/>
          <p:nvPr/>
        </p:nvSpPr>
        <p:spPr>
          <a:xfrm>
            <a:off x="1936750" y="3565525"/>
            <a:ext cx="9912350" cy="1087437"/>
          </a:xfrm>
          <a:prstGeom prst="rect">
            <a:avLst/>
          </a:prstGeom>
          <a:noFill/>
          <a:ln>
            <a:noFill/>
          </a:ln>
        </p:spPr>
        <p:txBody>
          <a:bodyPr anchorCtr="0" anchor="t" bIns="45700" lIns="91425" spcFirstLastPara="1" rIns="91425" wrap="square" tIns="45700">
            <a:spAutoFit/>
          </a:bodyPr>
          <a:lstStyle/>
          <a:p>
            <a:pPr indent="-285750" lvl="0" marL="285750" marR="0" rtl="0" algn="l">
              <a:lnSpc>
                <a:spcPct val="150000"/>
              </a:lnSpc>
              <a:spcBef>
                <a:spcPts val="0"/>
              </a:spcBef>
              <a:spcAft>
                <a:spcPts val="0"/>
              </a:spcAft>
              <a:buClr>
                <a:schemeClr val="dk1"/>
              </a:buClr>
              <a:buSzPts val="2300"/>
              <a:buFont typeface="Arial"/>
              <a:buChar char="-"/>
            </a:pPr>
            <a:r>
              <a:rPr b="1" i="1" lang="en-US" sz="2300" u="none">
                <a:solidFill>
                  <a:schemeClr val="dk1"/>
                </a:solidFill>
                <a:latin typeface="Arial"/>
                <a:ea typeface="Arial"/>
                <a:cs typeface="Arial"/>
                <a:sym typeface="Arial"/>
              </a:rPr>
              <a:t>xây dựng</a:t>
            </a:r>
            <a:r>
              <a:rPr b="0" i="0" lang="en-US" sz="2300" u="none">
                <a:solidFill>
                  <a:schemeClr val="dk1"/>
                </a:solidFill>
                <a:latin typeface="Arial"/>
                <a:ea typeface="Arial"/>
                <a:cs typeface="Arial"/>
                <a:sym typeface="Arial"/>
              </a:rPr>
              <a:t>: làm nên công trình kiến trúc theo một kế hoạch nhất định.</a:t>
            </a:r>
            <a:endParaRPr/>
          </a:p>
          <a:p>
            <a:pPr indent="-285750" lvl="0" marL="285750" marR="0" rtl="0" algn="l">
              <a:lnSpc>
                <a:spcPct val="150000"/>
              </a:lnSpc>
              <a:spcBef>
                <a:spcPts val="0"/>
              </a:spcBef>
              <a:spcAft>
                <a:spcPts val="0"/>
              </a:spcAft>
              <a:buClr>
                <a:schemeClr val="dk1"/>
              </a:buClr>
              <a:buSzPts val="2300"/>
              <a:buFont typeface="Arial"/>
              <a:buChar char="-"/>
            </a:pPr>
            <a:r>
              <a:rPr b="1" i="1" lang="en-US" sz="2300" u="none">
                <a:solidFill>
                  <a:schemeClr val="dk1"/>
                </a:solidFill>
                <a:latin typeface="Arial"/>
                <a:ea typeface="Arial"/>
                <a:cs typeface="Arial"/>
                <a:sym typeface="Arial"/>
              </a:rPr>
              <a:t>kiến thiết</a:t>
            </a:r>
            <a:r>
              <a:rPr b="0" i="0" lang="en-US" sz="2300" u="none">
                <a:solidFill>
                  <a:schemeClr val="dk1"/>
                </a:solidFill>
                <a:latin typeface="Arial"/>
                <a:ea typeface="Arial"/>
                <a:cs typeface="Arial"/>
                <a:sym typeface="Arial"/>
              </a:rPr>
              <a:t>: xây dựng theo quy mô lớn.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0" st="0"/>
                                            </p:txEl>
                                          </p:spTgt>
                                        </p:tgtEl>
                                        <p:attrNameLst>
                                          <p:attrName>style.visibility</p:attrName>
                                        </p:attrNameLst>
                                      </p:cBhvr>
                                      <p:to>
                                        <p:strVal val="visible"/>
                                      </p:to>
                                    </p:set>
                                    <p:animEffect filter="fade" transition="in">
                                      <p:cBhvr>
                                        <p:cTn dur="500"/>
                                        <p:tgtEl>
                                          <p:spTgt spid="14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1" st="1"/>
                                            </p:txEl>
                                          </p:spTgt>
                                        </p:tgtEl>
                                        <p:attrNameLst>
                                          <p:attrName>style.visibility</p:attrName>
                                        </p:attrNameLst>
                                      </p:cBhvr>
                                      <p:to>
                                        <p:strVal val="visible"/>
                                      </p:to>
                                    </p:set>
                                    <p:animEffect filter="fade" transition="in">
                                      <p:cBhvr>
                                        <p:cTn dur="500"/>
                                        <p:tgtEl>
                                          <p:spTgt spid="14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6">
                                            <p:txEl>
                                              <p:pRg end="2" st="2"/>
                                            </p:txEl>
                                          </p:spTgt>
                                        </p:tgtEl>
                                        <p:attrNameLst>
                                          <p:attrName>style.visibility</p:attrName>
                                        </p:attrNameLst>
                                      </p:cBhvr>
                                      <p:to>
                                        <p:strVal val="visible"/>
                                      </p:to>
                                    </p:set>
                                    <p:animEffect filter="fade" transition="in">
                                      <p:cBhvr>
                                        <p:cTn dur="500"/>
                                        <p:tgtEl>
                                          <p:spTgt spid="14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48"/>
                                        </p:tgtEl>
                                        <p:attrNameLst>
                                          <p:attrName>style.visibility</p:attrName>
                                        </p:attrNameLst>
                                      </p:cBhvr>
                                      <p:to>
                                        <p:strVal val="visible"/>
                                      </p:to>
                                    </p:set>
                                    <p:anim calcmode="lin" valueType="num">
                                      <p:cBhvr additive="base">
                                        <p:cTn dur="500"/>
                                        <p:tgtEl>
                                          <p:spTgt spid="148"/>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7"/>
                                        </p:tgtEl>
                                        <p:attrNameLst>
                                          <p:attrName>style.visibility</p:attrName>
                                        </p:attrNameLst>
                                      </p:cBhvr>
                                      <p:to>
                                        <p:strVal val="visible"/>
                                      </p:to>
                                    </p:set>
                                    <p:animEffect filter="fade" transition="in">
                                      <p:cBhvr>
                                        <p:cTn dur="500"/>
                                        <p:tgtEl>
                                          <p:spTgt spid="14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7"/>
          <p:cNvSpPr txBox="1"/>
          <p:nvPr>
            <p:ph idx="4294967295" type="body"/>
          </p:nvPr>
        </p:nvSpPr>
        <p:spPr>
          <a:xfrm>
            <a:off x="152400" y="762000"/>
            <a:ext cx="10134600" cy="2133600"/>
          </a:xfrm>
          <a:prstGeom prst="rect">
            <a:avLst/>
          </a:prstGeom>
          <a:noFill/>
          <a:ln>
            <a:noFill/>
          </a:ln>
        </p:spPr>
        <p:txBody>
          <a:bodyPr anchorCtr="0" anchor="t" bIns="45700" lIns="91425" spcFirstLastPara="1" rIns="91425" wrap="square" tIns="45700">
            <a:noAutofit/>
          </a:bodyPr>
          <a:lstStyle/>
          <a:p>
            <a:pPr indent="-533400" lvl="0" marL="533400" marR="0" rtl="0" algn="just">
              <a:lnSpc>
                <a:spcPct val="100000"/>
              </a:lnSpc>
              <a:spcBef>
                <a:spcPts val="0"/>
              </a:spcBef>
              <a:spcAft>
                <a:spcPts val="0"/>
              </a:spcAft>
              <a:buClr>
                <a:schemeClr val="dk1"/>
              </a:buClr>
              <a:buSzPts val="2400"/>
              <a:buFont typeface="Arial"/>
              <a:buNone/>
            </a:pPr>
            <a:r>
              <a:rPr b="1" i="0" lang="en-US" sz="2400" u="none" cap="none" strike="noStrike">
                <a:solidFill>
                  <a:schemeClr val="dk1"/>
                </a:solidFill>
                <a:latin typeface="Arial"/>
                <a:ea typeface="Arial"/>
                <a:cs typeface="Arial"/>
                <a:sym typeface="Arial"/>
              </a:rPr>
              <a:t>           1. So sánh nghĩa của các từ in màu trong mỗi ví dụ sau:</a:t>
            </a:r>
            <a:endParaRPr/>
          </a:p>
          <a:p>
            <a:pPr indent="-533400" lvl="0" marL="533400" marR="0" rtl="0" algn="just">
              <a:lnSpc>
                <a:spcPct val="100000"/>
              </a:lnSpc>
              <a:spcBef>
                <a:spcPts val="48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            b) Màu lúa chín dưới đồng </a:t>
            </a:r>
            <a:r>
              <a:rPr b="0" i="1" lang="en-US" sz="2400" u="none" cap="none" strike="noStrike">
                <a:solidFill>
                  <a:srgbClr val="FF0066"/>
                </a:solidFill>
                <a:latin typeface="Arial"/>
                <a:ea typeface="Arial"/>
                <a:cs typeface="Arial"/>
                <a:sym typeface="Arial"/>
              </a:rPr>
              <a:t>vàng xuộm</a:t>
            </a:r>
            <a:r>
              <a:rPr b="0" i="0" lang="en-US" sz="2400" u="none" cap="none" strike="noStrike">
                <a:solidFill>
                  <a:schemeClr val="dk1"/>
                </a:solidFill>
                <a:latin typeface="Arial"/>
                <a:ea typeface="Arial"/>
                <a:cs typeface="Arial"/>
                <a:sym typeface="Arial"/>
              </a:rPr>
              <a:t> lại. Nắng nhạt ngả màu </a:t>
            </a:r>
            <a:r>
              <a:rPr b="0" i="1" lang="en-US" sz="2400" u="none" cap="none" strike="noStrike">
                <a:solidFill>
                  <a:srgbClr val="FF0066"/>
                </a:solidFill>
                <a:latin typeface="Arial"/>
                <a:ea typeface="Arial"/>
                <a:cs typeface="Arial"/>
                <a:sym typeface="Arial"/>
              </a:rPr>
              <a:t>vàng hoe</a:t>
            </a:r>
            <a:r>
              <a:rPr b="0" i="0" lang="en-US" sz="2400" u="none" cap="none" strike="noStrike">
                <a:solidFill>
                  <a:schemeClr val="dk1"/>
                </a:solidFill>
                <a:latin typeface="Arial"/>
                <a:ea typeface="Arial"/>
                <a:cs typeface="Arial"/>
                <a:sym typeface="Arial"/>
              </a:rPr>
              <a:t>. Trong vườn, lắc lư những chùm quả xoan </a:t>
            </a:r>
            <a:r>
              <a:rPr b="0" i="1" lang="en-US" sz="2400" u="none" cap="none" strike="noStrike">
                <a:solidFill>
                  <a:srgbClr val="FF0066"/>
                </a:solidFill>
                <a:latin typeface="Arial"/>
                <a:ea typeface="Arial"/>
                <a:cs typeface="Arial"/>
                <a:sym typeface="Arial"/>
              </a:rPr>
              <a:t>vàng lịm</a:t>
            </a:r>
            <a:r>
              <a:rPr b="0" i="0" lang="en-US" sz="2400" u="none" cap="none" strike="noStrike">
                <a:solidFill>
                  <a:schemeClr val="dk1"/>
                </a:solidFill>
                <a:latin typeface="Arial"/>
                <a:ea typeface="Arial"/>
                <a:cs typeface="Arial"/>
                <a:sym typeface="Arial"/>
              </a:rPr>
              <a:t> không trông thấy cuống, như những chuỗi tràng hạt bồ đề treo lơ lửng.</a:t>
            </a:r>
            <a:endParaRPr/>
          </a:p>
          <a:p>
            <a:pPr indent="-457200" lvl="1" marL="914400" marR="0" rtl="0" algn="just">
              <a:lnSpc>
                <a:spcPct val="100000"/>
              </a:lnSpc>
              <a:spcBef>
                <a:spcPts val="48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	                                                                            </a:t>
            </a:r>
            <a:r>
              <a:rPr b="0" i="1" lang="en-US" sz="2400" u="none" cap="none" strike="noStrike">
                <a:solidFill>
                  <a:schemeClr val="dk1"/>
                </a:solidFill>
                <a:latin typeface="Arial"/>
                <a:ea typeface="Arial"/>
                <a:cs typeface="Arial"/>
                <a:sym typeface="Arial"/>
              </a:rPr>
              <a:t>Tô Hoài</a:t>
            </a:r>
            <a:endParaRPr/>
          </a:p>
          <a:p>
            <a:pPr indent="-190500" lvl="0" marL="342900" marR="0" rtl="0" algn="l">
              <a:spcBef>
                <a:spcPts val="480"/>
              </a:spcBef>
              <a:spcAft>
                <a:spcPts val="0"/>
              </a:spcAft>
              <a:buClr>
                <a:schemeClr val="dk1"/>
              </a:buClr>
              <a:buSzPts val="2400"/>
              <a:buFont typeface="Arial"/>
              <a:buNone/>
            </a:pPr>
            <a:r>
              <a:t/>
            </a:r>
            <a:endParaRPr b="0" i="1" sz="2400" u="none" cap="none" strike="noStrike">
              <a:solidFill>
                <a:schemeClr val="dk1"/>
              </a:solidFill>
              <a:latin typeface="Arial"/>
              <a:ea typeface="Arial"/>
              <a:cs typeface="Arial"/>
              <a:sym typeface="Arial"/>
            </a:endParaRPr>
          </a:p>
        </p:txBody>
      </p:sp>
      <p:sp>
        <p:nvSpPr>
          <p:cNvPr id="159" name="Google Shape;159;p7"/>
          <p:cNvSpPr txBox="1"/>
          <p:nvPr/>
        </p:nvSpPr>
        <p:spPr>
          <a:xfrm>
            <a:off x="1905000" y="3048000"/>
            <a:ext cx="8839200" cy="161925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chemeClr val="dk1"/>
              </a:buClr>
              <a:buSzPts val="2300"/>
              <a:buFont typeface="Arial"/>
              <a:buNone/>
            </a:pPr>
            <a:r>
              <a:rPr b="0" i="0" lang="en-US" sz="2300" u="none">
                <a:solidFill>
                  <a:schemeClr val="dk1"/>
                </a:solidFill>
                <a:latin typeface="Arial"/>
                <a:ea typeface="Arial"/>
                <a:cs typeface="Arial"/>
                <a:sym typeface="Arial"/>
              </a:rPr>
              <a:t>- </a:t>
            </a:r>
            <a:r>
              <a:rPr b="1" i="1" lang="en-US" sz="2300" u="none">
                <a:solidFill>
                  <a:schemeClr val="dk1"/>
                </a:solidFill>
                <a:latin typeface="Arial"/>
                <a:ea typeface="Arial"/>
                <a:cs typeface="Arial"/>
                <a:sym typeface="Arial"/>
              </a:rPr>
              <a:t>vàng xuộm</a:t>
            </a:r>
            <a:r>
              <a:rPr b="0" i="0" lang="en-US" sz="2300" u="none">
                <a:solidFill>
                  <a:schemeClr val="dk1"/>
                </a:solidFill>
                <a:latin typeface="Arial"/>
                <a:ea typeface="Arial"/>
                <a:cs typeface="Arial"/>
                <a:sym typeface="Arial"/>
              </a:rPr>
              <a:t>: màu vàng đậm</a:t>
            </a:r>
            <a:endParaRPr/>
          </a:p>
          <a:p>
            <a:pPr indent="0" lvl="0" marL="0" marR="0" rtl="0" algn="l">
              <a:lnSpc>
                <a:spcPct val="150000"/>
              </a:lnSpc>
              <a:spcBef>
                <a:spcPts val="0"/>
              </a:spcBef>
              <a:spcAft>
                <a:spcPts val="0"/>
              </a:spcAft>
              <a:buClr>
                <a:schemeClr val="dk1"/>
              </a:buClr>
              <a:buSzPts val="2300"/>
              <a:buFont typeface="Arial"/>
              <a:buNone/>
            </a:pPr>
            <a:r>
              <a:rPr b="0" i="0" lang="en-US" sz="2300" u="none">
                <a:solidFill>
                  <a:schemeClr val="dk1"/>
                </a:solidFill>
                <a:latin typeface="Arial"/>
                <a:ea typeface="Arial"/>
                <a:cs typeface="Arial"/>
                <a:sym typeface="Arial"/>
              </a:rPr>
              <a:t>- </a:t>
            </a:r>
            <a:r>
              <a:rPr b="1" i="1" lang="en-US" sz="2300" u="none">
                <a:solidFill>
                  <a:schemeClr val="dk1"/>
                </a:solidFill>
                <a:latin typeface="Arial"/>
                <a:ea typeface="Arial"/>
                <a:cs typeface="Arial"/>
                <a:sym typeface="Arial"/>
              </a:rPr>
              <a:t>vàng hoe</a:t>
            </a:r>
            <a:r>
              <a:rPr b="0" i="0" lang="en-US" sz="2300" u="none">
                <a:solidFill>
                  <a:schemeClr val="dk1"/>
                </a:solidFill>
                <a:latin typeface="Arial"/>
                <a:ea typeface="Arial"/>
                <a:cs typeface="Arial"/>
                <a:sym typeface="Arial"/>
              </a:rPr>
              <a:t>: màu vàng nhạt, tươi, ánh lên.</a:t>
            </a:r>
            <a:endParaRPr/>
          </a:p>
          <a:p>
            <a:pPr indent="0" lvl="0" marL="0" marR="0" rtl="0" algn="l">
              <a:lnSpc>
                <a:spcPct val="150000"/>
              </a:lnSpc>
              <a:spcBef>
                <a:spcPts val="0"/>
              </a:spcBef>
              <a:spcAft>
                <a:spcPts val="0"/>
              </a:spcAft>
              <a:buClr>
                <a:schemeClr val="dk1"/>
              </a:buClr>
              <a:buSzPts val="2300"/>
              <a:buFont typeface="Arial"/>
              <a:buNone/>
            </a:pPr>
            <a:r>
              <a:rPr b="0" i="0" lang="en-US" sz="2300" u="none">
                <a:solidFill>
                  <a:schemeClr val="dk1"/>
                </a:solidFill>
                <a:latin typeface="Arial"/>
                <a:ea typeface="Arial"/>
                <a:cs typeface="Arial"/>
                <a:sym typeface="Arial"/>
              </a:rPr>
              <a:t>- </a:t>
            </a:r>
            <a:r>
              <a:rPr b="1" i="1" lang="en-US" sz="2300" u="none">
                <a:solidFill>
                  <a:schemeClr val="dk1"/>
                </a:solidFill>
                <a:latin typeface="Arial"/>
                <a:ea typeface="Arial"/>
                <a:cs typeface="Arial"/>
                <a:sym typeface="Arial"/>
              </a:rPr>
              <a:t>vàng lịm</a:t>
            </a:r>
            <a:r>
              <a:rPr b="0" i="0" lang="en-US" sz="2300" u="none">
                <a:solidFill>
                  <a:schemeClr val="dk1"/>
                </a:solidFill>
                <a:latin typeface="Arial"/>
                <a:ea typeface="Arial"/>
                <a:cs typeface="Arial"/>
                <a:sym typeface="Arial"/>
              </a:rPr>
              <a:t>: màu vàng của quả chín, gợi cảm giác rất ngọt.</a:t>
            </a:r>
            <a:endParaRPr/>
          </a:p>
        </p:txBody>
      </p:sp>
      <p:sp>
        <p:nvSpPr>
          <p:cNvPr id="160" name="Google Shape;160;p7"/>
          <p:cNvSpPr txBox="1"/>
          <p:nvPr/>
        </p:nvSpPr>
        <p:spPr>
          <a:xfrm>
            <a:off x="1752600" y="4724400"/>
            <a:ext cx="8686800" cy="1047750"/>
          </a:xfrm>
          <a:prstGeom prst="rect">
            <a:avLst/>
          </a:prstGeom>
          <a:no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70C0"/>
              </a:buClr>
              <a:buSzPts val="2200"/>
              <a:buFont typeface="Arial"/>
              <a:buNone/>
            </a:pPr>
            <a:r>
              <a:rPr b="0" i="0" lang="en-US" sz="2200" u="none">
                <a:solidFill>
                  <a:srgbClr val="0070C0"/>
                </a:solidFill>
                <a:latin typeface="Arial"/>
                <a:ea typeface="Arial"/>
                <a:cs typeface="Arial"/>
                <a:sym typeface="Arial"/>
              </a:rPr>
              <a:t>=&gt; </a:t>
            </a:r>
            <a:r>
              <a:rPr b="0" i="1" lang="en-US" sz="2200" u="none">
                <a:solidFill>
                  <a:srgbClr val="FF0000"/>
                </a:solidFill>
                <a:latin typeface="Arial"/>
                <a:ea typeface="Arial"/>
                <a:cs typeface="Arial"/>
                <a:sym typeface="Arial"/>
              </a:rPr>
              <a:t>vàng xuộm, vàng hoe, vàng lịm</a:t>
            </a:r>
            <a:r>
              <a:rPr b="0" i="0" lang="en-US" sz="2200" u="none">
                <a:solidFill>
                  <a:srgbClr val="0070C0"/>
                </a:solidFill>
                <a:latin typeface="Arial"/>
                <a:ea typeface="Arial"/>
                <a:cs typeface="Arial"/>
                <a:sym typeface="Arial"/>
              </a:rPr>
              <a:t> cùng chỉ một màu vàng nhưng sắc thái màu vàng khác nhau.</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59"/>
                                        </p:tgtEl>
                                        <p:attrNameLst>
                                          <p:attrName>style.visibility</p:attrName>
                                        </p:attrNameLst>
                                      </p:cBhvr>
                                      <p:to>
                                        <p:strVal val="visible"/>
                                      </p:to>
                                    </p:set>
                                    <p:anim calcmode="lin" valueType="num">
                                      <p:cBhvr additive="base">
                                        <p:cTn dur="500"/>
                                        <p:tgtEl>
                                          <p:spTgt spid="159"/>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60"/>
                                        </p:tgtEl>
                                        <p:attrNameLst>
                                          <p:attrName>style.visibility</p:attrName>
                                        </p:attrNameLst>
                                      </p:cBhvr>
                                      <p:to>
                                        <p:strVal val="visible"/>
                                      </p:to>
                                    </p:set>
                                    <p:anim calcmode="lin" valueType="num">
                                      <p:cBhvr additive="base">
                                        <p:cTn dur="500"/>
                                        <p:tgtEl>
                                          <p:spTgt spid="160"/>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8"/>
          <p:cNvSpPr txBox="1"/>
          <p:nvPr/>
        </p:nvSpPr>
        <p:spPr>
          <a:xfrm>
            <a:off x="1524000" y="-38100"/>
            <a:ext cx="4572000" cy="2590800"/>
          </a:xfrm>
          <a:prstGeom prst="rect">
            <a:avLst/>
          </a:prstGeom>
          <a:gradFill>
            <a:gsLst>
              <a:gs pos="0">
                <a:srgbClr val="A3C4FF"/>
              </a:gs>
              <a:gs pos="35000">
                <a:srgbClr val="BFD5FF"/>
              </a:gs>
              <a:gs pos="100000">
                <a:srgbClr val="E5EEFF"/>
              </a:gs>
            </a:gsLst>
            <a:lin ang="16200000" scaled="0"/>
          </a:gradFill>
          <a:ln cap="flat" cmpd="sng" w="9525">
            <a:solidFill>
              <a:srgbClr val="4A7EBB"/>
            </a:solidFill>
            <a:prstDash val="solid"/>
            <a:miter lim="800000"/>
            <a:headEnd len="sm" w="sm" type="none"/>
            <a:tailEnd len="sm" w="sm" type="none"/>
          </a:ln>
          <a:effectLst>
            <a:outerShdw blurRad="63500" dir="5400000" dist="20000">
              <a:srgbClr val="000000">
                <a:alpha val="37647"/>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66" name="Google Shape;166;p8"/>
          <p:cNvSpPr txBox="1"/>
          <p:nvPr/>
        </p:nvSpPr>
        <p:spPr>
          <a:xfrm>
            <a:off x="6096000" y="0"/>
            <a:ext cx="4572000" cy="2590800"/>
          </a:xfrm>
          <a:prstGeom prst="rect">
            <a:avLst/>
          </a:prstGeom>
          <a:gradFill>
            <a:gsLst>
              <a:gs pos="0">
                <a:srgbClr val="FFA2A1"/>
              </a:gs>
              <a:gs pos="35000">
                <a:srgbClr val="FFBEBD"/>
              </a:gs>
              <a:gs pos="100000">
                <a:srgbClr val="FFE5E5"/>
              </a:gs>
            </a:gsLst>
            <a:lin ang="16200000" scaled="0"/>
          </a:gradFill>
          <a:ln cap="flat" cmpd="sng" w="9525">
            <a:solidFill>
              <a:srgbClr val="BE4B48"/>
            </a:solidFill>
            <a:prstDash val="solid"/>
            <a:miter lim="800000"/>
            <a:headEnd len="sm" w="sm" type="none"/>
            <a:tailEnd len="sm" w="sm" type="none"/>
          </a:ln>
          <a:effectLst>
            <a:outerShdw blurRad="63500" dir="5400000" dist="20000">
              <a:srgbClr val="000000">
                <a:alpha val="37647"/>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67" name="Google Shape;167;p8"/>
          <p:cNvSpPr/>
          <p:nvPr/>
        </p:nvSpPr>
        <p:spPr>
          <a:xfrm>
            <a:off x="914400" y="0"/>
            <a:ext cx="28956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1" i="0" lang="en-US" sz="3200" u="none">
                <a:solidFill>
                  <a:srgbClr val="0D0D0D"/>
                </a:solidFill>
                <a:latin typeface="Times New Roman"/>
                <a:ea typeface="Times New Roman"/>
                <a:cs typeface="Times New Roman"/>
                <a:sym typeface="Times New Roman"/>
              </a:rPr>
              <a:t>- </a:t>
            </a:r>
            <a:r>
              <a:rPr b="1" i="0" lang="en-US" sz="2400" u="none">
                <a:solidFill>
                  <a:srgbClr val="0D0D0D"/>
                </a:solidFill>
                <a:latin typeface="Times New Roman"/>
                <a:ea typeface="Times New Roman"/>
                <a:cs typeface="Times New Roman"/>
                <a:sym typeface="Times New Roman"/>
              </a:rPr>
              <a:t>Xây dựng:</a:t>
            </a:r>
            <a:endParaRPr/>
          </a:p>
        </p:txBody>
      </p:sp>
      <p:sp>
        <p:nvSpPr>
          <p:cNvPr id="168" name="Google Shape;168;p8"/>
          <p:cNvSpPr/>
          <p:nvPr/>
        </p:nvSpPr>
        <p:spPr>
          <a:xfrm>
            <a:off x="1066800" y="1600200"/>
            <a:ext cx="28956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0" i="0" lang="en-US" sz="3200" u="none">
                <a:solidFill>
                  <a:srgbClr val="0D0D0D"/>
                </a:solidFill>
                <a:latin typeface="Times New Roman"/>
                <a:ea typeface="Times New Roman"/>
                <a:cs typeface="Times New Roman"/>
                <a:sym typeface="Times New Roman"/>
              </a:rPr>
              <a:t>- </a:t>
            </a:r>
            <a:r>
              <a:rPr b="1" i="0" lang="en-US" sz="2800" u="none">
                <a:solidFill>
                  <a:srgbClr val="0D0D0D"/>
                </a:solidFill>
                <a:latin typeface="Times New Roman"/>
                <a:ea typeface="Times New Roman"/>
                <a:cs typeface="Times New Roman"/>
                <a:sym typeface="Times New Roman"/>
              </a:rPr>
              <a:t>Kiến thiết </a:t>
            </a:r>
            <a:r>
              <a:rPr b="1" i="0" lang="en-US" sz="2400" u="none">
                <a:solidFill>
                  <a:srgbClr val="0D0D0D"/>
                </a:solidFill>
                <a:latin typeface="Times New Roman"/>
                <a:ea typeface="Times New Roman"/>
                <a:cs typeface="Times New Roman"/>
                <a:sym typeface="Times New Roman"/>
              </a:rPr>
              <a:t>:</a:t>
            </a:r>
            <a:endParaRPr/>
          </a:p>
        </p:txBody>
      </p:sp>
      <p:sp>
        <p:nvSpPr>
          <p:cNvPr id="169" name="Google Shape;169;p8"/>
          <p:cNvSpPr/>
          <p:nvPr/>
        </p:nvSpPr>
        <p:spPr>
          <a:xfrm>
            <a:off x="5811837" y="0"/>
            <a:ext cx="2568575"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1" i="0" lang="en-US" sz="3200" u="none">
                <a:solidFill>
                  <a:srgbClr val="0D0D0D"/>
                </a:solidFill>
                <a:latin typeface="Times New Roman"/>
                <a:ea typeface="Times New Roman"/>
                <a:cs typeface="Times New Roman"/>
                <a:sym typeface="Times New Roman"/>
              </a:rPr>
              <a:t>-</a:t>
            </a:r>
            <a:r>
              <a:rPr b="1" i="0" lang="en-US" sz="2800" u="none">
                <a:solidFill>
                  <a:srgbClr val="0D0D0D"/>
                </a:solidFill>
                <a:latin typeface="Times New Roman"/>
                <a:ea typeface="Times New Roman"/>
                <a:cs typeface="Times New Roman"/>
                <a:sym typeface="Times New Roman"/>
              </a:rPr>
              <a:t>vàng xuộm</a:t>
            </a:r>
            <a:r>
              <a:rPr b="0" i="0" lang="en-US" sz="2800" u="none">
                <a:solidFill>
                  <a:srgbClr val="0D0D0D"/>
                </a:solidFill>
                <a:latin typeface="Times New Roman"/>
                <a:ea typeface="Times New Roman"/>
                <a:cs typeface="Times New Roman"/>
                <a:sym typeface="Times New Roman"/>
              </a:rPr>
              <a:t>:</a:t>
            </a:r>
            <a:endParaRPr/>
          </a:p>
        </p:txBody>
      </p:sp>
      <p:sp>
        <p:nvSpPr>
          <p:cNvPr id="170" name="Google Shape;170;p8"/>
          <p:cNvSpPr/>
          <p:nvPr/>
        </p:nvSpPr>
        <p:spPr>
          <a:xfrm>
            <a:off x="5521325" y="771525"/>
            <a:ext cx="28956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1" i="0" lang="en-US" sz="3200" u="none">
                <a:solidFill>
                  <a:srgbClr val="0D0D0D"/>
                </a:solidFill>
                <a:latin typeface="Times New Roman"/>
                <a:ea typeface="Times New Roman"/>
                <a:cs typeface="Times New Roman"/>
                <a:sym typeface="Times New Roman"/>
              </a:rPr>
              <a:t>- </a:t>
            </a:r>
            <a:r>
              <a:rPr b="1" i="0" lang="en-US" sz="2800" u="none">
                <a:solidFill>
                  <a:srgbClr val="0D0D0D"/>
                </a:solidFill>
                <a:latin typeface="Times New Roman"/>
                <a:ea typeface="Times New Roman"/>
                <a:cs typeface="Times New Roman"/>
                <a:sym typeface="Times New Roman"/>
              </a:rPr>
              <a:t>Vàng hoe:</a:t>
            </a:r>
            <a:endParaRPr/>
          </a:p>
        </p:txBody>
      </p:sp>
      <p:sp>
        <p:nvSpPr>
          <p:cNvPr id="171" name="Google Shape;171;p8"/>
          <p:cNvSpPr/>
          <p:nvPr/>
        </p:nvSpPr>
        <p:spPr>
          <a:xfrm>
            <a:off x="5438775" y="1552575"/>
            <a:ext cx="28956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1" i="0" lang="en-US" sz="3200" u="none">
                <a:solidFill>
                  <a:srgbClr val="0D0D0D"/>
                </a:solidFill>
                <a:latin typeface="Times New Roman"/>
                <a:ea typeface="Times New Roman"/>
                <a:cs typeface="Times New Roman"/>
                <a:sym typeface="Times New Roman"/>
              </a:rPr>
              <a:t>- </a:t>
            </a:r>
            <a:r>
              <a:rPr b="1" i="0" lang="en-US" sz="2800" u="none">
                <a:solidFill>
                  <a:srgbClr val="0D0D0D"/>
                </a:solidFill>
                <a:latin typeface="Times New Roman"/>
                <a:ea typeface="Times New Roman"/>
                <a:cs typeface="Times New Roman"/>
                <a:sym typeface="Times New Roman"/>
              </a:rPr>
              <a:t>Vàng lịm</a:t>
            </a:r>
            <a:r>
              <a:rPr b="0" i="0" lang="en-US" sz="2800" u="none">
                <a:solidFill>
                  <a:srgbClr val="0D0D0D"/>
                </a:solidFill>
                <a:latin typeface="Times New Roman"/>
                <a:ea typeface="Times New Roman"/>
                <a:cs typeface="Times New Roman"/>
                <a:sym typeface="Times New Roman"/>
              </a:rPr>
              <a:t>:</a:t>
            </a:r>
            <a:endParaRPr/>
          </a:p>
        </p:txBody>
      </p:sp>
      <p:sp>
        <p:nvSpPr>
          <p:cNvPr id="172" name="Google Shape;172;p8"/>
          <p:cNvSpPr txBox="1"/>
          <p:nvPr/>
        </p:nvSpPr>
        <p:spPr>
          <a:xfrm>
            <a:off x="1524000" y="2628900"/>
            <a:ext cx="9144000" cy="914400"/>
          </a:xfrm>
          <a:prstGeom prst="rect">
            <a:avLst/>
          </a:prstGeom>
          <a:gradFill>
            <a:gsLst>
              <a:gs pos="0">
                <a:srgbClr val="BCBCBC"/>
              </a:gs>
              <a:gs pos="35000">
                <a:srgbClr val="D0D0D0"/>
              </a:gs>
              <a:gs pos="100000">
                <a:srgbClr val="EDEDED"/>
              </a:gs>
            </a:gsLst>
            <a:lin ang="16200000" scaled="0"/>
          </a:gradFill>
          <a:ln cap="flat" cmpd="sng" w="9525">
            <a:solidFill>
              <a:srgbClr val="000000"/>
            </a:solidFill>
            <a:prstDash val="solid"/>
            <a:miter lim="800000"/>
            <a:headEnd len="sm" w="sm" type="none"/>
            <a:tailEnd len="sm" w="sm" type="none"/>
          </a:ln>
          <a:effectLst>
            <a:outerShdw blurRad="63500" dir="5400000" dist="20000">
              <a:srgbClr val="000000">
                <a:alpha val="37647"/>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73" name="Google Shape;173;p8"/>
          <p:cNvSpPr/>
          <p:nvPr/>
        </p:nvSpPr>
        <p:spPr>
          <a:xfrm>
            <a:off x="1447800" y="485775"/>
            <a:ext cx="4419600" cy="127635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2400"/>
              <a:buFont typeface="Times New Roman"/>
              <a:buNone/>
            </a:pPr>
            <a:r>
              <a:rPr b="0" i="0" lang="en-US" sz="2400" u="none">
                <a:solidFill>
                  <a:srgbClr val="0D0D0D"/>
                </a:solidFill>
                <a:latin typeface="Times New Roman"/>
                <a:ea typeface="Times New Roman"/>
                <a:cs typeface="Times New Roman"/>
                <a:sym typeface="Times New Roman"/>
              </a:rPr>
              <a:t>Làm cho hình thành một chỉnh thể </a:t>
            </a:r>
            <a:endParaRPr/>
          </a:p>
          <a:p>
            <a:pPr indent="0" lvl="0" marL="0" marR="0" rtl="0" algn="ctr">
              <a:lnSpc>
                <a:spcPct val="100000"/>
              </a:lnSpc>
              <a:spcBef>
                <a:spcPts val="0"/>
              </a:spcBef>
              <a:spcAft>
                <a:spcPts val="0"/>
              </a:spcAft>
              <a:buClr>
                <a:srgbClr val="0D0D0D"/>
              </a:buClr>
              <a:buSzPts val="2400"/>
              <a:buFont typeface="Times New Roman"/>
              <a:buNone/>
            </a:pPr>
            <a:r>
              <a:rPr b="0" i="0" lang="en-US" sz="2400" u="none">
                <a:solidFill>
                  <a:srgbClr val="0D0D0D"/>
                </a:solidFill>
                <a:latin typeface="Times New Roman"/>
                <a:ea typeface="Times New Roman"/>
                <a:cs typeface="Times New Roman"/>
                <a:sym typeface="Times New Roman"/>
              </a:rPr>
              <a:t>xã hội, chính trị, kinh tế, văn hoá </a:t>
            </a:r>
            <a:endParaRPr/>
          </a:p>
          <a:p>
            <a:pPr indent="0" lvl="0" marL="0" marR="0" rtl="0" algn="ctr">
              <a:lnSpc>
                <a:spcPct val="100000"/>
              </a:lnSpc>
              <a:spcBef>
                <a:spcPts val="0"/>
              </a:spcBef>
              <a:spcAft>
                <a:spcPts val="0"/>
              </a:spcAft>
              <a:buClr>
                <a:srgbClr val="0D0D0D"/>
              </a:buClr>
              <a:buSzPts val="2400"/>
              <a:buFont typeface="Times New Roman"/>
              <a:buNone/>
            </a:pPr>
            <a:r>
              <a:rPr b="0" i="0" lang="en-US" sz="2400" u="none">
                <a:solidFill>
                  <a:srgbClr val="0D0D0D"/>
                </a:solidFill>
                <a:latin typeface="Times New Roman"/>
                <a:ea typeface="Times New Roman"/>
                <a:cs typeface="Times New Roman"/>
                <a:sym typeface="Times New Roman"/>
              </a:rPr>
              <a:t>theo một phương hướng nhất định.</a:t>
            </a:r>
            <a:endParaRPr/>
          </a:p>
        </p:txBody>
      </p:sp>
      <p:sp>
        <p:nvSpPr>
          <p:cNvPr id="174" name="Google Shape;174;p8"/>
          <p:cNvSpPr/>
          <p:nvPr/>
        </p:nvSpPr>
        <p:spPr>
          <a:xfrm>
            <a:off x="1414462" y="2019300"/>
            <a:ext cx="38100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3200"/>
              <a:buFont typeface="Times New Roman"/>
              <a:buNone/>
            </a:pPr>
            <a:r>
              <a:rPr b="1" i="0" lang="en-US" sz="3200" u="none">
                <a:solidFill>
                  <a:srgbClr val="0D0D0D"/>
                </a:solidFill>
                <a:latin typeface="Times New Roman"/>
                <a:ea typeface="Times New Roman"/>
                <a:cs typeface="Times New Roman"/>
                <a:sym typeface="Times New Roman"/>
              </a:rPr>
              <a:t> </a:t>
            </a:r>
            <a:r>
              <a:rPr b="0" i="0" lang="en-US" sz="2400" u="none">
                <a:solidFill>
                  <a:srgbClr val="0D0D0D"/>
                </a:solidFill>
                <a:latin typeface="Times New Roman"/>
                <a:ea typeface="Times New Roman"/>
                <a:cs typeface="Times New Roman"/>
                <a:sym typeface="Times New Roman"/>
              </a:rPr>
              <a:t>Xây dựng theo quy mô lớn.</a:t>
            </a:r>
            <a:endParaRPr/>
          </a:p>
        </p:txBody>
      </p:sp>
      <p:sp>
        <p:nvSpPr>
          <p:cNvPr id="175" name="Google Shape;175;p8"/>
          <p:cNvSpPr/>
          <p:nvPr/>
        </p:nvSpPr>
        <p:spPr>
          <a:xfrm>
            <a:off x="1981200" y="2819400"/>
            <a:ext cx="3243262"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C00000"/>
              </a:buClr>
              <a:buSzPts val="2400"/>
              <a:buFont typeface="Times New Roman"/>
              <a:buNone/>
            </a:pPr>
            <a:r>
              <a:rPr b="1" i="0" lang="en-US" sz="2400" u="none">
                <a:solidFill>
                  <a:srgbClr val="C00000"/>
                </a:solidFill>
                <a:latin typeface="Times New Roman"/>
                <a:ea typeface="Times New Roman"/>
                <a:cs typeface="Times New Roman"/>
                <a:sym typeface="Times New Roman"/>
              </a:rPr>
              <a:t>* Có nghĩa giống nhau</a:t>
            </a:r>
            <a:endParaRPr/>
          </a:p>
        </p:txBody>
      </p:sp>
      <p:sp>
        <p:nvSpPr>
          <p:cNvPr id="176" name="Google Shape;176;p8"/>
          <p:cNvSpPr/>
          <p:nvPr/>
        </p:nvSpPr>
        <p:spPr>
          <a:xfrm>
            <a:off x="7391400" y="223837"/>
            <a:ext cx="3768725"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2400"/>
              <a:buFont typeface="Times New Roman"/>
              <a:buNone/>
            </a:pPr>
            <a:r>
              <a:rPr b="0" i="0" lang="en-US" sz="2400" u="none">
                <a:solidFill>
                  <a:srgbClr val="0D0D0D"/>
                </a:solidFill>
                <a:latin typeface="Times New Roman"/>
                <a:ea typeface="Times New Roman"/>
                <a:cs typeface="Times New Roman"/>
                <a:sym typeface="Times New Roman"/>
              </a:rPr>
              <a:t>màu vàng đạm của</a:t>
            </a:r>
            <a:endParaRPr/>
          </a:p>
          <a:p>
            <a:pPr indent="0" lvl="0" marL="0" marR="0" rtl="0" algn="ctr">
              <a:lnSpc>
                <a:spcPct val="100000"/>
              </a:lnSpc>
              <a:spcBef>
                <a:spcPts val="0"/>
              </a:spcBef>
              <a:spcAft>
                <a:spcPts val="0"/>
              </a:spcAft>
              <a:buClr>
                <a:srgbClr val="0D0D0D"/>
              </a:buClr>
              <a:buSzPts val="2400"/>
              <a:buFont typeface="Times New Roman"/>
              <a:buNone/>
            </a:pPr>
            <a:r>
              <a:rPr b="0" i="0" lang="en-US" sz="2400" u="none">
                <a:solidFill>
                  <a:srgbClr val="0D0D0D"/>
                </a:solidFill>
                <a:latin typeface="Times New Roman"/>
                <a:ea typeface="Times New Roman"/>
                <a:cs typeface="Times New Roman"/>
                <a:sym typeface="Times New Roman"/>
              </a:rPr>
              <a:t> lúa chín.</a:t>
            </a:r>
            <a:endParaRPr/>
          </a:p>
        </p:txBody>
      </p:sp>
      <p:sp>
        <p:nvSpPr>
          <p:cNvPr id="177" name="Google Shape;177;p8"/>
          <p:cNvSpPr/>
          <p:nvPr/>
        </p:nvSpPr>
        <p:spPr>
          <a:xfrm>
            <a:off x="6807200" y="1004887"/>
            <a:ext cx="4518025" cy="719137"/>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2700"/>
              <a:buFont typeface="Times New Roman"/>
              <a:buNone/>
            </a:pPr>
            <a:r>
              <a:rPr b="0" i="0" lang="en-US" sz="2700" u="none">
                <a:solidFill>
                  <a:srgbClr val="0D0D0D"/>
                </a:solidFill>
                <a:latin typeface="Times New Roman"/>
                <a:ea typeface="Times New Roman"/>
                <a:cs typeface="Times New Roman"/>
                <a:sym typeface="Times New Roman"/>
              </a:rPr>
              <a:t>màu vàng nhạt ,</a:t>
            </a:r>
            <a:endParaRPr/>
          </a:p>
          <a:p>
            <a:pPr indent="0" lvl="0" marL="0" marR="0" rtl="0" algn="ctr">
              <a:lnSpc>
                <a:spcPct val="100000"/>
              </a:lnSpc>
              <a:spcBef>
                <a:spcPts val="0"/>
              </a:spcBef>
              <a:spcAft>
                <a:spcPts val="0"/>
              </a:spcAft>
              <a:buClr>
                <a:srgbClr val="0D0D0D"/>
              </a:buClr>
              <a:buSzPts val="2700"/>
              <a:buFont typeface="Times New Roman"/>
              <a:buNone/>
            </a:pPr>
            <a:r>
              <a:rPr b="0" i="0" lang="en-US" sz="2700" u="none">
                <a:solidFill>
                  <a:srgbClr val="0D0D0D"/>
                </a:solidFill>
                <a:latin typeface="Times New Roman"/>
                <a:ea typeface="Times New Roman"/>
                <a:cs typeface="Times New Roman"/>
                <a:sym typeface="Times New Roman"/>
              </a:rPr>
              <a:t> tươi ánh lên.</a:t>
            </a:r>
            <a:endParaRPr/>
          </a:p>
        </p:txBody>
      </p:sp>
      <p:sp>
        <p:nvSpPr>
          <p:cNvPr id="178" name="Google Shape;178;p8"/>
          <p:cNvSpPr/>
          <p:nvPr/>
        </p:nvSpPr>
        <p:spPr>
          <a:xfrm>
            <a:off x="7270750" y="1831975"/>
            <a:ext cx="3789362" cy="576262"/>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D0D0D"/>
              </a:buClr>
              <a:buSzPts val="2700"/>
              <a:buFont typeface="Times New Roman"/>
              <a:buNone/>
            </a:pPr>
            <a:r>
              <a:rPr b="0" i="0" lang="en-US" sz="2700" u="none">
                <a:solidFill>
                  <a:srgbClr val="0D0D0D"/>
                </a:solidFill>
                <a:latin typeface="Times New Roman"/>
                <a:ea typeface="Times New Roman"/>
                <a:cs typeface="Times New Roman"/>
                <a:sym typeface="Times New Roman"/>
              </a:rPr>
              <a:t>màu vàng sẫm ,đều</a:t>
            </a:r>
            <a:endParaRPr/>
          </a:p>
          <a:p>
            <a:pPr indent="0" lvl="0" marL="0" marR="0" rtl="0" algn="ctr">
              <a:lnSpc>
                <a:spcPct val="100000"/>
              </a:lnSpc>
              <a:spcBef>
                <a:spcPts val="0"/>
              </a:spcBef>
              <a:spcAft>
                <a:spcPts val="0"/>
              </a:spcAft>
              <a:buClr>
                <a:srgbClr val="0D0D0D"/>
              </a:buClr>
              <a:buSzPts val="2700"/>
              <a:buFont typeface="Times New Roman"/>
              <a:buNone/>
            </a:pPr>
            <a:r>
              <a:rPr b="0" i="0" lang="en-US" sz="2700" u="none">
                <a:solidFill>
                  <a:srgbClr val="0D0D0D"/>
                </a:solidFill>
                <a:latin typeface="Times New Roman"/>
                <a:ea typeface="Times New Roman"/>
                <a:cs typeface="Times New Roman"/>
                <a:sym typeface="Times New Roman"/>
              </a:rPr>
              <a:t> khắp</a:t>
            </a:r>
            <a:endParaRPr/>
          </a:p>
        </p:txBody>
      </p:sp>
      <p:sp>
        <p:nvSpPr>
          <p:cNvPr id="179" name="Google Shape;179;p8"/>
          <p:cNvSpPr/>
          <p:nvPr/>
        </p:nvSpPr>
        <p:spPr>
          <a:xfrm>
            <a:off x="6553200" y="2752725"/>
            <a:ext cx="3243262"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C00000"/>
              </a:buClr>
              <a:buSzPts val="2400"/>
              <a:buFont typeface="Times New Roman"/>
              <a:buNone/>
            </a:pPr>
            <a:r>
              <a:rPr b="1" i="0" lang="en-US" sz="2400" u="none">
                <a:solidFill>
                  <a:srgbClr val="C00000"/>
                </a:solidFill>
                <a:latin typeface="Times New Roman"/>
                <a:ea typeface="Times New Roman"/>
                <a:cs typeface="Times New Roman"/>
                <a:sym typeface="Times New Roman"/>
              </a:rPr>
              <a:t>* Có nghĩa gần giống nhau</a:t>
            </a:r>
            <a:endParaRPr/>
          </a:p>
        </p:txBody>
      </p:sp>
      <p:sp>
        <p:nvSpPr>
          <p:cNvPr id="180" name="Google Shape;180;p8"/>
          <p:cNvSpPr txBox="1"/>
          <p:nvPr/>
        </p:nvSpPr>
        <p:spPr>
          <a:xfrm>
            <a:off x="4052887" y="4191000"/>
            <a:ext cx="3629025" cy="914400"/>
          </a:xfrm>
          <a:prstGeom prst="rect">
            <a:avLst/>
          </a:prstGeom>
          <a:solidFill>
            <a:srgbClr val="FFFF00"/>
          </a:solidFill>
          <a:ln cap="flat" cmpd="sng" w="9525">
            <a:solidFill>
              <a:srgbClr val="F69240"/>
            </a:solidFill>
            <a:prstDash val="solid"/>
            <a:miter lim="800000"/>
            <a:headEnd len="sm" w="sm" type="none"/>
            <a:tailEnd len="sm" w="sm" type="none"/>
          </a:ln>
          <a:effectLst>
            <a:outerShdw blurRad="63500" dir="5400000" dist="23000">
              <a:srgbClr val="000000">
                <a:alpha val="34901"/>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81" name="Google Shape;181;p8"/>
          <p:cNvSpPr/>
          <p:nvPr/>
        </p:nvSpPr>
        <p:spPr>
          <a:xfrm>
            <a:off x="4110037" y="4410075"/>
            <a:ext cx="3568700" cy="609600"/>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Times New Roman"/>
              <a:buNone/>
            </a:pPr>
            <a:r>
              <a:rPr b="1" i="0" lang="en-US" sz="3200" u="none">
                <a:solidFill>
                  <a:srgbClr val="FF3300"/>
                </a:solidFill>
                <a:latin typeface="Times New Roman"/>
                <a:ea typeface="Times New Roman"/>
                <a:cs typeface="Times New Roman"/>
                <a:sym typeface="Times New Roman"/>
              </a:rPr>
              <a:t>TỪ ĐỒNG NGHĨA</a:t>
            </a:r>
            <a:endParaRPr/>
          </a:p>
        </p:txBody>
      </p:sp>
      <p:cxnSp>
        <p:nvCxnSpPr>
          <p:cNvPr id="182" name="Google Shape;182;p8"/>
          <p:cNvCxnSpPr/>
          <p:nvPr/>
        </p:nvCxnSpPr>
        <p:spPr>
          <a:xfrm>
            <a:off x="3695700" y="3314700"/>
            <a:ext cx="900112" cy="838200"/>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cxnSp>
        <p:nvCxnSpPr>
          <p:cNvPr id="183" name="Google Shape;183;p8"/>
          <p:cNvCxnSpPr/>
          <p:nvPr/>
        </p:nvCxnSpPr>
        <p:spPr>
          <a:xfrm flipH="1">
            <a:off x="6938962" y="3270250"/>
            <a:ext cx="1090612" cy="927100"/>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cxnSp>
        <p:nvCxnSpPr>
          <p:cNvPr id="184" name="Google Shape;184;p8"/>
          <p:cNvCxnSpPr/>
          <p:nvPr/>
        </p:nvCxnSpPr>
        <p:spPr>
          <a:xfrm flipH="1">
            <a:off x="3657600" y="3324225"/>
            <a:ext cx="23812" cy="2162175"/>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sp>
        <p:nvSpPr>
          <p:cNvPr id="185" name="Google Shape;185;p8"/>
          <p:cNvSpPr txBox="1"/>
          <p:nvPr/>
        </p:nvSpPr>
        <p:spPr>
          <a:xfrm>
            <a:off x="1581150" y="5465762"/>
            <a:ext cx="3014662" cy="1316037"/>
          </a:xfrm>
          <a:prstGeom prst="rect">
            <a:avLst/>
          </a:prstGeom>
          <a:gradFill>
            <a:gsLst>
              <a:gs pos="0">
                <a:srgbClr val="A3C4FF"/>
              </a:gs>
              <a:gs pos="35000">
                <a:srgbClr val="BFD5FF"/>
              </a:gs>
              <a:gs pos="100000">
                <a:srgbClr val="E5EEFF"/>
              </a:gs>
            </a:gsLst>
            <a:lin ang="16200000" scaled="0"/>
          </a:gradFill>
          <a:ln cap="flat" cmpd="sng" w="9525">
            <a:solidFill>
              <a:srgbClr val="4A7EBB"/>
            </a:solidFill>
            <a:prstDash val="solid"/>
            <a:miter lim="800000"/>
            <a:headEnd len="sm" w="sm" type="none"/>
            <a:tailEnd len="sm" w="sm" type="none"/>
          </a:ln>
          <a:effectLst>
            <a:outerShdw blurRad="63500" dir="5400000" dist="20000">
              <a:srgbClr val="000000">
                <a:alpha val="37647"/>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86" name="Google Shape;186;p8"/>
          <p:cNvSpPr/>
          <p:nvPr/>
        </p:nvSpPr>
        <p:spPr>
          <a:xfrm>
            <a:off x="1304925" y="5635625"/>
            <a:ext cx="3567112" cy="974725"/>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Times New Roman"/>
              <a:buNone/>
            </a:pPr>
            <a:r>
              <a:rPr b="1" i="0" lang="en-US" sz="3200" u="none">
                <a:solidFill>
                  <a:srgbClr val="FF3300"/>
                </a:solidFill>
                <a:latin typeface="Times New Roman"/>
                <a:ea typeface="Times New Roman"/>
                <a:cs typeface="Times New Roman"/>
                <a:sym typeface="Times New Roman"/>
              </a:rPr>
              <a:t> ĐỒNG NGHĨA</a:t>
            </a:r>
            <a:endParaRPr/>
          </a:p>
          <a:p>
            <a:pPr indent="0" lvl="0" marL="0" marR="0" rtl="0" algn="ctr">
              <a:lnSpc>
                <a:spcPct val="100000"/>
              </a:lnSpc>
              <a:spcBef>
                <a:spcPts val="0"/>
              </a:spcBef>
              <a:spcAft>
                <a:spcPts val="0"/>
              </a:spcAft>
              <a:buClr>
                <a:srgbClr val="FF3300"/>
              </a:buClr>
              <a:buSzPts val="3200"/>
              <a:buFont typeface="Times New Roman"/>
              <a:buNone/>
            </a:pPr>
            <a:r>
              <a:rPr b="1" i="0" lang="en-US" sz="3200" u="none">
                <a:solidFill>
                  <a:srgbClr val="FF3300"/>
                </a:solidFill>
                <a:latin typeface="Times New Roman"/>
                <a:ea typeface="Times New Roman"/>
                <a:cs typeface="Times New Roman"/>
                <a:sym typeface="Times New Roman"/>
              </a:rPr>
              <a:t>HOÀN TOÀN</a:t>
            </a:r>
            <a:endParaRPr/>
          </a:p>
        </p:txBody>
      </p:sp>
      <p:cxnSp>
        <p:nvCxnSpPr>
          <p:cNvPr id="187" name="Google Shape;187;p8"/>
          <p:cNvCxnSpPr/>
          <p:nvPr/>
        </p:nvCxnSpPr>
        <p:spPr>
          <a:xfrm flipH="1">
            <a:off x="8040687" y="3260725"/>
            <a:ext cx="23812" cy="2162175"/>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sp>
        <p:nvSpPr>
          <p:cNvPr id="188" name="Google Shape;188;p8"/>
          <p:cNvSpPr txBox="1"/>
          <p:nvPr/>
        </p:nvSpPr>
        <p:spPr>
          <a:xfrm>
            <a:off x="7391400" y="5435600"/>
            <a:ext cx="3190875" cy="1317625"/>
          </a:xfrm>
          <a:prstGeom prst="rect">
            <a:avLst/>
          </a:prstGeom>
          <a:gradFill>
            <a:gsLst>
              <a:gs pos="0">
                <a:srgbClr val="FFA2A1"/>
              </a:gs>
              <a:gs pos="35000">
                <a:srgbClr val="FFBEBD"/>
              </a:gs>
              <a:gs pos="100000">
                <a:srgbClr val="FFE5E5"/>
              </a:gs>
            </a:gsLst>
            <a:lin ang="16200000" scaled="0"/>
          </a:gradFill>
          <a:ln cap="flat" cmpd="sng" w="9525">
            <a:solidFill>
              <a:srgbClr val="BE4B48"/>
            </a:solidFill>
            <a:prstDash val="solid"/>
            <a:miter lim="800000"/>
            <a:headEnd len="sm" w="sm" type="none"/>
            <a:tailEnd len="sm" w="sm" type="none"/>
          </a:ln>
          <a:effectLst>
            <a:outerShdw blurRad="63500" dir="5400000" dist="20000">
              <a:srgbClr val="000000">
                <a:alpha val="37647"/>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Tahoma"/>
              <a:ea typeface="Tahoma"/>
              <a:cs typeface="Tahoma"/>
              <a:sym typeface="Tahoma"/>
            </a:endParaRPr>
          </a:p>
        </p:txBody>
      </p:sp>
      <p:sp>
        <p:nvSpPr>
          <p:cNvPr id="189" name="Google Shape;189;p8"/>
          <p:cNvSpPr/>
          <p:nvPr/>
        </p:nvSpPr>
        <p:spPr>
          <a:xfrm>
            <a:off x="7667625" y="5484812"/>
            <a:ext cx="2466975" cy="1176337"/>
          </a:xfrm>
          <a:prstGeom prst="ellipse">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3300"/>
              </a:buClr>
              <a:buSzPts val="3200"/>
              <a:buFont typeface="Times New Roman"/>
              <a:buNone/>
            </a:pPr>
            <a:r>
              <a:rPr b="1" i="0" lang="en-US" sz="3200" u="none">
                <a:solidFill>
                  <a:srgbClr val="FF3300"/>
                </a:solidFill>
                <a:latin typeface="Times New Roman"/>
                <a:ea typeface="Times New Roman"/>
                <a:cs typeface="Times New Roman"/>
                <a:sym typeface="Times New Roman"/>
              </a:rPr>
              <a:t> </a:t>
            </a:r>
            <a:r>
              <a:rPr b="1" i="0" lang="en-US" sz="2800" u="none">
                <a:solidFill>
                  <a:srgbClr val="FF3300"/>
                </a:solidFill>
                <a:latin typeface="Times New Roman"/>
                <a:ea typeface="Times New Roman"/>
                <a:cs typeface="Times New Roman"/>
                <a:sym typeface="Times New Roman"/>
              </a:rPr>
              <a:t>ĐỒNG NGHĨA</a:t>
            </a:r>
            <a:endParaRPr/>
          </a:p>
          <a:p>
            <a:pPr indent="0" lvl="0" marL="0" marR="0" rtl="0" algn="ctr">
              <a:lnSpc>
                <a:spcPct val="100000"/>
              </a:lnSpc>
              <a:spcBef>
                <a:spcPts val="0"/>
              </a:spcBef>
              <a:spcAft>
                <a:spcPts val="0"/>
              </a:spcAft>
              <a:buClr>
                <a:srgbClr val="FF3300"/>
              </a:buClr>
              <a:buSzPts val="2800"/>
              <a:buFont typeface="Times New Roman"/>
              <a:buNone/>
            </a:pPr>
            <a:r>
              <a:rPr b="1" i="0" lang="en-US" sz="2800" u="none">
                <a:solidFill>
                  <a:srgbClr val="FF3300"/>
                </a:solidFill>
                <a:latin typeface="Times New Roman"/>
                <a:ea typeface="Times New Roman"/>
                <a:cs typeface="Times New Roman"/>
                <a:sym typeface="Times New Roman"/>
              </a:rPr>
              <a:t>KHÔNG</a:t>
            </a:r>
            <a:endParaRPr/>
          </a:p>
          <a:p>
            <a:pPr indent="0" lvl="0" marL="0" marR="0" rtl="0" algn="ctr">
              <a:lnSpc>
                <a:spcPct val="100000"/>
              </a:lnSpc>
              <a:spcBef>
                <a:spcPts val="0"/>
              </a:spcBef>
              <a:spcAft>
                <a:spcPts val="0"/>
              </a:spcAft>
              <a:buClr>
                <a:srgbClr val="FF3300"/>
              </a:buClr>
              <a:buSzPts val="2800"/>
              <a:buFont typeface="Times New Roman"/>
              <a:buNone/>
            </a:pPr>
            <a:r>
              <a:rPr b="1" i="0" lang="en-US" sz="2800" u="none">
                <a:solidFill>
                  <a:srgbClr val="FF3300"/>
                </a:solidFill>
                <a:latin typeface="Times New Roman"/>
                <a:ea typeface="Times New Roman"/>
                <a:cs typeface="Times New Roman"/>
                <a:sym typeface="Times New Roman"/>
              </a:rPr>
              <a:t>HOÀN TOÀN</a:t>
            </a:r>
            <a:endParaRPr/>
          </a:p>
        </p:txBody>
      </p:sp>
      <p:cxnSp>
        <p:nvCxnSpPr>
          <p:cNvPr id="190" name="Google Shape;190;p8"/>
          <p:cNvCxnSpPr/>
          <p:nvPr/>
        </p:nvCxnSpPr>
        <p:spPr>
          <a:xfrm>
            <a:off x="5956300" y="5143500"/>
            <a:ext cx="1435100" cy="800100"/>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cxnSp>
        <p:nvCxnSpPr>
          <p:cNvPr id="191" name="Google Shape;191;p8"/>
          <p:cNvCxnSpPr/>
          <p:nvPr/>
        </p:nvCxnSpPr>
        <p:spPr>
          <a:xfrm flipH="1">
            <a:off x="4595812" y="5135562"/>
            <a:ext cx="1360487" cy="987425"/>
          </a:xfrm>
          <a:prstGeom prst="straightConnector1">
            <a:avLst/>
          </a:prstGeom>
          <a:noFill/>
          <a:ln cap="flat" cmpd="sng" w="38100">
            <a:solidFill>
              <a:srgbClr val="FF0000"/>
            </a:solidFill>
            <a:prstDash val="solid"/>
            <a:miter lim="800000"/>
            <a:headEnd len="med" w="med" type="none"/>
            <a:tailEnd len="med" w="med" type="triangle"/>
          </a:ln>
          <a:effectLst>
            <a:outerShdw blurRad="63500" dir="5400000" dist="23000">
              <a:srgbClr val="000000">
                <a:alpha val="34901"/>
              </a:srgbClr>
            </a:outerShdw>
          </a:effectLst>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5"/>
                                        </p:tgtEl>
                                        <p:attrNameLst>
                                          <p:attrName>style.visibility</p:attrName>
                                        </p:attrNameLst>
                                      </p:cBhvr>
                                      <p:to>
                                        <p:strVal val="visible"/>
                                      </p:to>
                                    </p:set>
                                    <p:animEffect filter="fade" transition="in">
                                      <p:cBhvr>
                                        <p:cTn dur="500"/>
                                        <p:tgtEl>
                                          <p:spTgt spid="165"/>
                                        </p:tgtEl>
                                      </p:cBhvr>
                                    </p:animEffect>
                                  </p:childTnLst>
                                </p:cTn>
                              </p:par>
                              <p:par>
                                <p:cTn fill="hold" nodeType="withEffect" presetClass="entr" presetID="10" presetSubtype="0">
                                  <p:stCondLst>
                                    <p:cond delay="0"/>
                                  </p:stCondLst>
                                  <p:childTnLst>
                                    <p:set>
                                      <p:cBhvr>
                                        <p:cTn dur="1" fill="hold">
                                          <p:stCondLst>
                                            <p:cond delay="0"/>
                                          </p:stCondLst>
                                        </p:cTn>
                                        <p:tgtEl>
                                          <p:spTgt spid="166"/>
                                        </p:tgtEl>
                                        <p:attrNameLst>
                                          <p:attrName>style.visibility</p:attrName>
                                        </p:attrNameLst>
                                      </p:cBhvr>
                                      <p:to>
                                        <p:strVal val="visible"/>
                                      </p:to>
                                    </p:set>
                                    <p:animEffect filter="fade" transition="in">
                                      <p:cBhvr>
                                        <p:cTn dur="500"/>
                                        <p:tgtEl>
                                          <p:spTgt spid="166"/>
                                        </p:tgtEl>
                                      </p:cBhvr>
                                    </p:animEffect>
                                  </p:childTnLst>
                                </p:cTn>
                              </p:par>
                              <p:par>
                                <p:cTn fill="hold" nodeType="withEffect" presetClass="entr" presetID="10" presetSubtype="0">
                                  <p:stCondLst>
                                    <p:cond delay="0"/>
                                  </p:stCondLst>
                                  <p:childTnLst>
                                    <p:set>
                                      <p:cBhvr>
                                        <p:cTn dur="1" fill="hold">
                                          <p:stCondLst>
                                            <p:cond delay="0"/>
                                          </p:stCondLst>
                                        </p:cTn>
                                        <p:tgtEl>
                                          <p:spTgt spid="172"/>
                                        </p:tgtEl>
                                        <p:attrNameLst>
                                          <p:attrName>style.visibility</p:attrName>
                                        </p:attrNameLst>
                                      </p:cBhvr>
                                      <p:to>
                                        <p:strVal val="visible"/>
                                      </p:to>
                                    </p:set>
                                    <p:animEffect filter="fade" transition="in">
                                      <p:cBhvr>
                                        <p:cTn dur="500"/>
                                        <p:tgtEl>
                                          <p:spTgt spid="1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7"/>
                                        </p:tgtEl>
                                        <p:attrNameLst>
                                          <p:attrName>style.visibility</p:attrName>
                                        </p:attrNameLst>
                                      </p:cBhvr>
                                      <p:to>
                                        <p:strVal val="visible"/>
                                      </p:to>
                                    </p:set>
                                    <p:animEffect filter="fade" transition="in">
                                      <p:cBhvr>
                                        <p:cTn dur="500"/>
                                        <p:tgtEl>
                                          <p:spTgt spid="167"/>
                                        </p:tgtEl>
                                      </p:cBhvr>
                                    </p:animEffect>
                                  </p:childTnLst>
                                </p:cTn>
                              </p:par>
                              <p:par>
                                <p:cTn fill="hold" nodeType="withEffect" presetClass="entr" presetID="10" presetSubtype="0">
                                  <p:stCondLst>
                                    <p:cond delay="0"/>
                                  </p:stCondLst>
                                  <p:childTnLst>
                                    <p:set>
                                      <p:cBhvr>
                                        <p:cTn dur="1" fill="hold">
                                          <p:stCondLst>
                                            <p:cond delay="0"/>
                                          </p:stCondLst>
                                        </p:cTn>
                                        <p:tgtEl>
                                          <p:spTgt spid="168"/>
                                        </p:tgtEl>
                                        <p:attrNameLst>
                                          <p:attrName>style.visibility</p:attrName>
                                        </p:attrNameLst>
                                      </p:cBhvr>
                                      <p:to>
                                        <p:strVal val="visible"/>
                                      </p:to>
                                    </p:set>
                                    <p:animEffect filter="fade" transition="in">
                                      <p:cBhvr>
                                        <p:cTn dur="500"/>
                                        <p:tgtEl>
                                          <p:spTgt spid="168"/>
                                        </p:tgtEl>
                                      </p:cBhvr>
                                    </p:animEffect>
                                  </p:childTnLst>
                                </p:cTn>
                              </p:par>
                              <p:par>
                                <p:cTn fill="hold" nodeType="with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500"/>
                                        <p:tgtEl>
                                          <p:spTgt spid="169"/>
                                        </p:tgtEl>
                                      </p:cBhvr>
                                    </p:animEffect>
                                  </p:childTnLst>
                                </p:cTn>
                              </p:par>
                              <p:par>
                                <p:cTn fill="hold" nodeType="withEffect" presetClass="entr" presetID="10" presetSubtype="0">
                                  <p:stCondLst>
                                    <p:cond delay="0"/>
                                  </p:stCondLst>
                                  <p:childTnLst>
                                    <p:set>
                                      <p:cBhvr>
                                        <p:cTn dur="1" fill="hold">
                                          <p:stCondLst>
                                            <p:cond delay="0"/>
                                          </p:stCondLst>
                                        </p:cTn>
                                        <p:tgtEl>
                                          <p:spTgt spid="170"/>
                                        </p:tgtEl>
                                        <p:attrNameLst>
                                          <p:attrName>style.visibility</p:attrName>
                                        </p:attrNameLst>
                                      </p:cBhvr>
                                      <p:to>
                                        <p:strVal val="visible"/>
                                      </p:to>
                                    </p:set>
                                    <p:animEffect filter="fade" transition="in">
                                      <p:cBhvr>
                                        <p:cTn dur="500"/>
                                        <p:tgtEl>
                                          <p:spTgt spid="170"/>
                                        </p:tgtEl>
                                      </p:cBhvr>
                                    </p:animEffect>
                                  </p:childTnLst>
                                </p:cTn>
                              </p:par>
                              <p:par>
                                <p:cTn fill="hold" nodeType="withEffect" presetClass="entr" presetID="10" presetSubtype="0">
                                  <p:stCondLst>
                                    <p:cond delay="0"/>
                                  </p:stCondLst>
                                  <p:childTnLst>
                                    <p:set>
                                      <p:cBhvr>
                                        <p:cTn dur="1" fill="hold">
                                          <p:stCondLst>
                                            <p:cond delay="0"/>
                                          </p:stCondLst>
                                        </p:cTn>
                                        <p:tgtEl>
                                          <p:spTgt spid="171"/>
                                        </p:tgtEl>
                                        <p:attrNameLst>
                                          <p:attrName>style.visibility</p:attrName>
                                        </p:attrNameLst>
                                      </p:cBhvr>
                                      <p:to>
                                        <p:strVal val="visible"/>
                                      </p:to>
                                    </p:set>
                                    <p:animEffect filter="fade" transition="in">
                                      <p:cBhvr>
                                        <p:cTn dur="500"/>
                                        <p:tgtEl>
                                          <p:spTgt spid="1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3"/>
                                        </p:tgtEl>
                                        <p:attrNameLst>
                                          <p:attrName>style.visibility</p:attrName>
                                        </p:attrNameLst>
                                      </p:cBhvr>
                                      <p:to>
                                        <p:strVal val="visible"/>
                                      </p:to>
                                    </p:set>
                                    <p:animEffect filter="fade" transition="in">
                                      <p:cBhvr>
                                        <p:cTn dur="1000"/>
                                        <p:tgtEl>
                                          <p:spTgt spid="17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4"/>
                                        </p:tgtEl>
                                        <p:attrNameLst>
                                          <p:attrName>style.visibility</p:attrName>
                                        </p:attrNameLst>
                                      </p:cBhvr>
                                      <p:to>
                                        <p:strVal val="visible"/>
                                      </p:to>
                                    </p:set>
                                    <p:animEffect filter="fade" transition="in">
                                      <p:cBhvr>
                                        <p:cTn dur="1000"/>
                                        <p:tgtEl>
                                          <p:spTgt spid="1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5"/>
                                        </p:tgtEl>
                                        <p:attrNameLst>
                                          <p:attrName>style.visibility</p:attrName>
                                        </p:attrNameLst>
                                      </p:cBhvr>
                                      <p:to>
                                        <p:strVal val="visible"/>
                                      </p:to>
                                    </p:set>
                                    <p:animEffect filter="fade" transition="in">
                                      <p:cBhvr>
                                        <p:cTn dur="500"/>
                                        <p:tgtEl>
                                          <p:spTgt spid="1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6"/>
                                        </p:tgtEl>
                                        <p:attrNameLst>
                                          <p:attrName>style.visibility</p:attrName>
                                        </p:attrNameLst>
                                      </p:cBhvr>
                                      <p:to>
                                        <p:strVal val="visible"/>
                                      </p:to>
                                    </p:set>
                                    <p:animEffect filter="fade" transition="in">
                                      <p:cBhvr>
                                        <p:cTn dur="500"/>
                                        <p:tgtEl>
                                          <p:spTgt spid="176"/>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7"/>
                                        </p:tgtEl>
                                        <p:attrNameLst>
                                          <p:attrName>style.visibility</p:attrName>
                                        </p:attrNameLst>
                                      </p:cBhvr>
                                      <p:to>
                                        <p:strVal val="visible"/>
                                      </p:to>
                                    </p:set>
                                    <p:animEffect filter="fade" transition="in">
                                      <p:cBhvr>
                                        <p:cTn dur="500"/>
                                        <p:tgtEl>
                                          <p:spTgt spid="1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8"/>
                                        </p:tgtEl>
                                        <p:attrNameLst>
                                          <p:attrName>style.visibility</p:attrName>
                                        </p:attrNameLst>
                                      </p:cBhvr>
                                      <p:to>
                                        <p:strVal val="visible"/>
                                      </p:to>
                                    </p:set>
                                    <p:animEffect filter="fade" transition="in">
                                      <p:cBhvr>
                                        <p:cTn dur="500"/>
                                        <p:tgtEl>
                                          <p:spTgt spid="1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9"/>
                                        </p:tgtEl>
                                        <p:attrNameLst>
                                          <p:attrName>style.visibility</p:attrName>
                                        </p:attrNameLst>
                                      </p:cBhvr>
                                      <p:to>
                                        <p:strVal val="visible"/>
                                      </p:to>
                                    </p:set>
                                    <p:animEffect filter="fade" transition="in">
                                      <p:cBhvr>
                                        <p:cTn dur="1000"/>
                                        <p:tgtEl>
                                          <p:spTgt spid="1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1"/>
                                        </p:tgtEl>
                                        <p:attrNameLst>
                                          <p:attrName>style.visibility</p:attrName>
                                        </p:attrNameLst>
                                      </p:cBhvr>
                                      <p:to>
                                        <p:strVal val="visible"/>
                                      </p:to>
                                    </p:set>
                                    <p:animEffect filter="fade" transition="in">
                                      <p:cBhvr>
                                        <p:cTn dur="500"/>
                                        <p:tgtEl>
                                          <p:spTgt spid="181"/>
                                        </p:tgtEl>
                                      </p:cBhvr>
                                    </p:animEffect>
                                  </p:childTnLst>
                                </p:cTn>
                              </p:par>
                              <p:par>
                                <p:cTn fill="hold" nodeType="withEffect" presetClass="entr" presetID="10" presetSubtype="0">
                                  <p:stCondLst>
                                    <p:cond delay="0"/>
                                  </p:stCondLst>
                                  <p:childTnLst>
                                    <p:set>
                                      <p:cBhvr>
                                        <p:cTn dur="1" fill="hold">
                                          <p:stCondLst>
                                            <p:cond delay="0"/>
                                          </p:stCondLst>
                                        </p:cTn>
                                        <p:tgtEl>
                                          <p:spTgt spid="180"/>
                                        </p:tgtEl>
                                        <p:attrNameLst>
                                          <p:attrName>style.visibility</p:attrName>
                                        </p:attrNameLst>
                                      </p:cBhvr>
                                      <p:to>
                                        <p:strVal val="visible"/>
                                      </p:to>
                                    </p:set>
                                    <p:animEffect filter="fade" transition="in">
                                      <p:cBhvr>
                                        <p:cTn dur="500"/>
                                        <p:tgtEl>
                                          <p:spTgt spid="180"/>
                                        </p:tgtEl>
                                      </p:cBhvr>
                                    </p:animEffect>
                                  </p:childTnLst>
                                </p:cTn>
                              </p:par>
                              <p:par>
                                <p:cTn fill="hold" nodeType="withEffect" presetClass="entr" presetID="10" presetSubtype="0">
                                  <p:stCondLst>
                                    <p:cond delay="0"/>
                                  </p:stCondLst>
                                  <p:childTnLst>
                                    <p:set>
                                      <p:cBhvr>
                                        <p:cTn dur="1" fill="hold">
                                          <p:stCondLst>
                                            <p:cond delay="0"/>
                                          </p:stCondLst>
                                        </p:cTn>
                                        <p:tgtEl>
                                          <p:spTgt spid="182"/>
                                        </p:tgtEl>
                                        <p:attrNameLst>
                                          <p:attrName>style.visibility</p:attrName>
                                        </p:attrNameLst>
                                      </p:cBhvr>
                                      <p:to>
                                        <p:strVal val="visible"/>
                                      </p:to>
                                    </p:set>
                                    <p:animEffect filter="fade" transition="in">
                                      <p:cBhvr>
                                        <p:cTn dur="500"/>
                                        <p:tgtEl>
                                          <p:spTgt spid="182"/>
                                        </p:tgtEl>
                                      </p:cBhvr>
                                    </p:animEffect>
                                  </p:childTnLst>
                                </p:cTn>
                              </p:par>
                              <p:par>
                                <p:cTn fill="hold" nodeType="withEffect" presetClass="entr" presetID="10" presetSubtype="0">
                                  <p:stCondLst>
                                    <p:cond delay="0"/>
                                  </p:stCondLst>
                                  <p:childTnLst>
                                    <p:set>
                                      <p:cBhvr>
                                        <p:cTn dur="1" fill="hold">
                                          <p:stCondLst>
                                            <p:cond delay="0"/>
                                          </p:stCondLst>
                                        </p:cTn>
                                        <p:tgtEl>
                                          <p:spTgt spid="183"/>
                                        </p:tgtEl>
                                        <p:attrNameLst>
                                          <p:attrName>style.visibility</p:attrName>
                                        </p:attrNameLst>
                                      </p:cBhvr>
                                      <p:to>
                                        <p:strVal val="visible"/>
                                      </p:to>
                                    </p:set>
                                    <p:animEffect filter="fade" transition="in">
                                      <p:cBhvr>
                                        <p:cTn dur="500"/>
                                        <p:tgtEl>
                                          <p:spTgt spid="1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5"/>
                                        </p:tgtEl>
                                        <p:attrNameLst>
                                          <p:attrName>style.visibility</p:attrName>
                                        </p:attrNameLst>
                                      </p:cBhvr>
                                      <p:to>
                                        <p:strVal val="visible"/>
                                      </p:to>
                                    </p:set>
                                    <p:animEffect filter="fade" transition="in">
                                      <p:cBhvr>
                                        <p:cTn dur="500"/>
                                        <p:tgtEl>
                                          <p:spTgt spid="185"/>
                                        </p:tgtEl>
                                      </p:cBhvr>
                                    </p:animEffect>
                                  </p:childTnLst>
                                </p:cTn>
                              </p:par>
                              <p:par>
                                <p:cTn fill="hold" nodeType="withEffect" presetClass="entr" presetID="10" presetSubtype="0">
                                  <p:stCondLst>
                                    <p:cond delay="0"/>
                                  </p:stCondLst>
                                  <p:childTnLst>
                                    <p:set>
                                      <p:cBhvr>
                                        <p:cTn dur="1" fill="hold">
                                          <p:stCondLst>
                                            <p:cond delay="0"/>
                                          </p:stCondLst>
                                        </p:cTn>
                                        <p:tgtEl>
                                          <p:spTgt spid="186"/>
                                        </p:tgtEl>
                                        <p:attrNameLst>
                                          <p:attrName>style.visibility</p:attrName>
                                        </p:attrNameLst>
                                      </p:cBhvr>
                                      <p:to>
                                        <p:strVal val="visible"/>
                                      </p:to>
                                    </p:set>
                                    <p:animEffect filter="fade" transition="in">
                                      <p:cBhvr>
                                        <p:cTn dur="500"/>
                                        <p:tgtEl>
                                          <p:spTgt spid="186"/>
                                        </p:tgtEl>
                                      </p:cBhvr>
                                    </p:animEffect>
                                  </p:childTnLst>
                                </p:cTn>
                              </p:par>
                              <p:par>
                                <p:cTn fill="hold" nodeType="withEffect" presetClass="entr" presetID="10" presetSubtype="0">
                                  <p:stCondLst>
                                    <p:cond delay="0"/>
                                  </p:stCondLst>
                                  <p:childTnLst>
                                    <p:set>
                                      <p:cBhvr>
                                        <p:cTn dur="1" fill="hold">
                                          <p:stCondLst>
                                            <p:cond delay="0"/>
                                          </p:stCondLst>
                                        </p:cTn>
                                        <p:tgtEl>
                                          <p:spTgt spid="184"/>
                                        </p:tgtEl>
                                        <p:attrNameLst>
                                          <p:attrName>style.visibility</p:attrName>
                                        </p:attrNameLst>
                                      </p:cBhvr>
                                      <p:to>
                                        <p:strVal val="visible"/>
                                      </p:to>
                                    </p:set>
                                    <p:animEffect filter="fade" transition="in">
                                      <p:cBhvr>
                                        <p:cTn dur="500"/>
                                        <p:tgtEl>
                                          <p:spTgt spid="18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87"/>
                                        </p:tgtEl>
                                        <p:attrNameLst>
                                          <p:attrName>style.visibility</p:attrName>
                                        </p:attrNameLst>
                                      </p:cBhvr>
                                      <p:to>
                                        <p:strVal val="visible"/>
                                      </p:to>
                                    </p:set>
                                    <p:animEffect filter="fade" transition="in">
                                      <p:cBhvr>
                                        <p:cTn dur="500"/>
                                        <p:tgtEl>
                                          <p:spTgt spid="187"/>
                                        </p:tgtEl>
                                      </p:cBhvr>
                                    </p:animEffect>
                                  </p:childTnLst>
                                </p:cTn>
                              </p:par>
                              <p:par>
                                <p:cTn fill="hold" nodeType="withEffect" presetClass="entr" presetID="10" presetSubtype="0">
                                  <p:stCondLst>
                                    <p:cond delay="0"/>
                                  </p:stCondLst>
                                  <p:childTnLst>
                                    <p:set>
                                      <p:cBhvr>
                                        <p:cTn dur="1" fill="hold">
                                          <p:stCondLst>
                                            <p:cond delay="0"/>
                                          </p:stCondLst>
                                        </p:cTn>
                                        <p:tgtEl>
                                          <p:spTgt spid="188"/>
                                        </p:tgtEl>
                                        <p:attrNameLst>
                                          <p:attrName>style.visibility</p:attrName>
                                        </p:attrNameLst>
                                      </p:cBhvr>
                                      <p:to>
                                        <p:strVal val="visible"/>
                                      </p:to>
                                    </p:set>
                                    <p:animEffect filter="fade" transition="in">
                                      <p:cBhvr>
                                        <p:cTn dur="500"/>
                                        <p:tgtEl>
                                          <p:spTgt spid="188"/>
                                        </p:tgtEl>
                                      </p:cBhvr>
                                    </p:animEffect>
                                  </p:childTnLst>
                                </p:cTn>
                              </p:par>
                              <p:par>
                                <p:cTn fill="hold" nodeType="withEffect" presetClass="entr" presetID="10" presetSubtype="0">
                                  <p:stCondLst>
                                    <p:cond delay="0"/>
                                  </p:stCondLst>
                                  <p:childTnLst>
                                    <p:set>
                                      <p:cBhvr>
                                        <p:cTn dur="1" fill="hold">
                                          <p:stCondLst>
                                            <p:cond delay="0"/>
                                          </p:stCondLst>
                                        </p:cTn>
                                        <p:tgtEl>
                                          <p:spTgt spid="189"/>
                                        </p:tgtEl>
                                        <p:attrNameLst>
                                          <p:attrName>style.visibility</p:attrName>
                                        </p:attrNameLst>
                                      </p:cBhvr>
                                      <p:to>
                                        <p:strVal val="visible"/>
                                      </p:to>
                                    </p:set>
                                    <p:animEffect filter="fade" transition="in">
                                      <p:cBhvr>
                                        <p:cTn dur="500"/>
                                        <p:tgtEl>
                                          <p:spTgt spid="1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500"/>
                                        <p:tgtEl>
                                          <p:spTgt spid="190"/>
                                        </p:tgtEl>
                                      </p:cBhvr>
                                    </p:animEffect>
                                  </p:childTnLst>
                                </p:cTn>
                              </p:par>
                              <p:par>
                                <p:cTn fill="hold" nodeType="withEffect" presetClass="entr" presetID="10" presetSubtype="0">
                                  <p:stCondLst>
                                    <p:cond delay="0"/>
                                  </p:stCondLst>
                                  <p:childTnLst>
                                    <p:set>
                                      <p:cBhvr>
                                        <p:cTn dur="1" fill="hold">
                                          <p:stCondLst>
                                            <p:cond delay="0"/>
                                          </p:stCondLst>
                                        </p:cTn>
                                        <p:tgtEl>
                                          <p:spTgt spid="191"/>
                                        </p:tgtEl>
                                        <p:attrNameLst>
                                          <p:attrName>style.visibility</p:attrName>
                                        </p:attrNameLst>
                                      </p:cBhvr>
                                      <p:to>
                                        <p:strVal val="visible"/>
                                      </p:to>
                                    </p:set>
                                    <p:animEffect filter="fade" transition="in">
                                      <p:cBhvr>
                                        <p:cTn dur="500"/>
                                        <p:tgtEl>
                                          <p:spTgt spid="1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2003-12-31T17:12:16Z</dcterms:created>
  <dc:creator>tuong vy</dc:creator>
</cp:coreProperties>
</file>