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26"/>
  </p:notesMasterIdLst>
  <p:sldIdLst>
    <p:sldId id="407" r:id="rId2"/>
    <p:sldId id="302" r:id="rId3"/>
    <p:sldId id="425" r:id="rId4"/>
    <p:sldId id="426" r:id="rId5"/>
    <p:sldId id="427" r:id="rId6"/>
    <p:sldId id="428" r:id="rId7"/>
    <p:sldId id="409" r:id="rId8"/>
    <p:sldId id="277" r:id="rId9"/>
    <p:sldId id="429" r:id="rId10"/>
    <p:sldId id="433" r:id="rId11"/>
    <p:sldId id="408" r:id="rId12"/>
    <p:sldId id="410" r:id="rId13"/>
    <p:sldId id="413" r:id="rId14"/>
    <p:sldId id="412" r:id="rId15"/>
    <p:sldId id="430" r:id="rId16"/>
    <p:sldId id="411" r:id="rId17"/>
    <p:sldId id="414" r:id="rId18"/>
    <p:sldId id="416" r:id="rId19"/>
    <p:sldId id="415" r:id="rId20"/>
    <p:sldId id="417" r:id="rId21"/>
    <p:sldId id="431" r:id="rId22"/>
    <p:sldId id="418" r:id="rId23"/>
    <p:sldId id="432" r:id="rId24"/>
    <p:sldId id="434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UTM Akashi" panose="02040603050506020204" pitchFamily="18" charset="0"/>
      <p:regular r:id="rId34"/>
    </p:embeddedFont>
    <p:embeddedFont>
      <p:font typeface="UTM Ambrose" panose="02040603050506020204" pitchFamily="18" charset="0"/>
      <p:regular r:id="rId35"/>
    </p:embeddedFont>
    <p:embeddedFont>
      <p:font typeface="UTM American Sans" panose="02040603050506020204" pitchFamily="18" charset="0"/>
      <p:regular r:id="rId36"/>
    </p:embeddedFont>
    <p:embeddedFont>
      <p:font typeface="UTM Cookies" panose="02040603050506020204" pitchFamily="18" charset="0"/>
      <p:regular r:id="rId37"/>
    </p:embeddedFont>
    <p:embeddedFont>
      <p:font typeface="UTM Guanine" panose="02040603050506020204" pitchFamily="18" charset="0"/>
      <p:regular r:id="rId38"/>
    </p:embeddedFont>
    <p:embeddedFont>
      <p:font typeface="UTM Scriptina KT" panose="02000500000000000000" pitchFamily="2" charset="0"/>
      <p:regular r:id="rId39"/>
    </p:embeddedFont>
    <p:embeddedFont>
      <p:font typeface="UTM Showcard" panose="02040603050506020204" pitchFamily="18" charset="0"/>
      <p:regular r:id="rId40"/>
    </p:embeddedFont>
  </p:embeddedFontLst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93"/>
    <a:srgbClr val="54A686"/>
    <a:srgbClr val="E53238"/>
    <a:srgbClr val="008000"/>
    <a:srgbClr val="00CC66"/>
    <a:srgbClr val="F39A5B"/>
    <a:srgbClr val="6A4A2F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9" autoAdjust="0"/>
    <p:restoredTop sz="91455" autoAdjust="0"/>
  </p:normalViewPr>
  <p:slideViewPr>
    <p:cSldViewPr snapToGrid="0">
      <p:cViewPr>
        <p:scale>
          <a:sx n="23" d="100"/>
          <a:sy n="23" d="100"/>
        </p:scale>
        <p:origin x="1354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280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87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635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978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(?) </a:t>
            </a:r>
            <a:r>
              <a:rPr lang="en-US" altLang="en-US" dirty="0" err="1"/>
              <a:t>Trạng</a:t>
            </a:r>
            <a:r>
              <a:rPr lang="en-US" altLang="en-US" dirty="0"/>
              <a:t> </a:t>
            </a:r>
            <a:r>
              <a:rPr lang="en-US" altLang="en-US" dirty="0" err="1"/>
              <a:t>ngữ</a:t>
            </a:r>
            <a:r>
              <a:rPr lang="en-US" altLang="en-US" dirty="0"/>
              <a:t> </a:t>
            </a:r>
            <a:r>
              <a:rPr lang="en-US" altLang="en-US" dirty="0" err="1"/>
              <a:t>trong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trên</a:t>
            </a:r>
            <a:r>
              <a:rPr lang="en-US" altLang="en-US" dirty="0"/>
              <a:t> </a:t>
            </a:r>
            <a:r>
              <a:rPr lang="en-US" altLang="en-US" dirty="0" err="1"/>
              <a:t>có</a:t>
            </a:r>
            <a:r>
              <a:rPr lang="en-US" altLang="en-US" dirty="0"/>
              <a:t> </a:t>
            </a:r>
            <a:r>
              <a:rPr lang="en-US" altLang="en-US" dirty="0" err="1"/>
              <a:t>tác</a:t>
            </a:r>
            <a:r>
              <a:rPr lang="en-US" altLang="en-US" dirty="0"/>
              <a:t> </a:t>
            </a:r>
            <a:r>
              <a:rPr lang="en-US" altLang="en-US" dirty="0" err="1"/>
              <a:t>dụng</a:t>
            </a:r>
            <a:r>
              <a:rPr lang="en-US" altLang="en-US" dirty="0"/>
              <a:t> </a:t>
            </a:r>
            <a:r>
              <a:rPr lang="en-US" altLang="en-US" dirty="0" err="1"/>
              <a:t>gì</a:t>
            </a:r>
            <a:r>
              <a:rPr lang="en-US" altLang="en-US" dirty="0"/>
              <a:t>?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127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(?) </a:t>
            </a:r>
            <a:r>
              <a:rPr lang="en-US" altLang="en-US" dirty="0" err="1"/>
              <a:t>Trạng</a:t>
            </a:r>
            <a:r>
              <a:rPr lang="en-US" altLang="en-US" dirty="0"/>
              <a:t> </a:t>
            </a:r>
            <a:r>
              <a:rPr lang="en-US" altLang="en-US" dirty="0" err="1"/>
              <a:t>ngữ</a:t>
            </a:r>
            <a:r>
              <a:rPr lang="en-US" altLang="en-US" dirty="0"/>
              <a:t> </a:t>
            </a:r>
            <a:r>
              <a:rPr lang="en-US" altLang="en-US" dirty="0" err="1"/>
              <a:t>trong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trên</a:t>
            </a:r>
            <a:r>
              <a:rPr lang="en-US" altLang="en-US" dirty="0"/>
              <a:t> </a:t>
            </a:r>
            <a:r>
              <a:rPr lang="en-US" altLang="en-US" dirty="0" err="1"/>
              <a:t>trả</a:t>
            </a:r>
            <a:r>
              <a:rPr lang="en-US" altLang="en-US" dirty="0"/>
              <a:t> </a:t>
            </a:r>
            <a:r>
              <a:rPr lang="en-US" altLang="en-US" dirty="0" err="1"/>
              <a:t>lời</a:t>
            </a:r>
            <a:r>
              <a:rPr lang="en-US" altLang="en-US" dirty="0"/>
              <a:t> </a:t>
            </a:r>
            <a:r>
              <a:rPr lang="en-US" altLang="en-US" dirty="0" err="1"/>
              <a:t>cho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 </a:t>
            </a:r>
            <a:r>
              <a:rPr lang="en-US" altLang="en-US" dirty="0" err="1"/>
              <a:t>nào</a:t>
            </a:r>
            <a:r>
              <a:rPr lang="en-US" altLang="en-US" dirty="0"/>
              <a:t> ?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167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252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786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363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319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191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1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42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354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bên</a:t>
            </a:r>
            <a:r>
              <a:rPr lang="en-US" altLang="zh-CN" dirty="0"/>
              <a:t> </a:t>
            </a:r>
            <a:r>
              <a:rPr lang="en-US" altLang="zh-CN" dirty="0" err="1"/>
              <a:t>dưới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br>
              <a:rPr lang="en-US" altLang="zh-CN" dirty="0"/>
            </a:b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r>
              <a:rPr lang="en-US" altLang="zh-CN" dirty="0"/>
              <a:t> “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bí</a:t>
            </a:r>
            <a:r>
              <a:rPr lang="en-US" altLang="zh-CN" dirty="0"/>
              <a:t> </a:t>
            </a:r>
            <a:r>
              <a:rPr lang="en-US" altLang="zh-CN" dirty="0" err="1"/>
              <a:t>mật</a:t>
            </a:r>
            <a:r>
              <a:rPr lang="en-US" altLang="zh-CN" dirty="0"/>
              <a:t>” </a:t>
            </a:r>
            <a:r>
              <a:rPr lang="en-US" altLang="zh-CN" dirty="0" err="1"/>
              <a:t>để</a:t>
            </a:r>
            <a:r>
              <a:rPr lang="en-US" altLang="zh-CN" dirty="0"/>
              <a:t> qua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theo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911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940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728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695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699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230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309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468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3A5087-86BD-498F-B747-E5AD61F801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421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D2C6A19-EA82-46D4-832B-A3182015001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 userDrawn="1"/>
        </p:nvSpPr>
        <p:spPr>
          <a:xfrm>
            <a:off x="11136810" y="6200090"/>
            <a:ext cx="1013098" cy="5770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>
                <a:solidFill>
                  <a:srgbClr val="2C2E3C"/>
                </a:solidFill>
                <a:latin typeface="UTM Scriptina KT" panose="02000500000000000000" pitchFamily="2" charset="0"/>
                <a:ea typeface="Roboto Condensed"/>
                <a:cs typeface="Roboto Condensed Regular" charset="0"/>
                <a:sym typeface="Roboto Condensed"/>
              </a:rPr>
              <a:t>Ktuts</a:t>
            </a:r>
            <a:endParaRPr sz="2500" kern="0" dirty="0">
              <a:solidFill>
                <a:srgbClr val="6A6E77"/>
              </a:solidFill>
              <a:latin typeface="UTM Scriptina KT" panose="02000500000000000000" pitchFamily="2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8A8E76-D871-4E11-82D8-3C15447D397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7858" y="19916921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A5725F-6C2A-4CE4-A37E-675117279AF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2" y="7648721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50520D-8F50-4F77-A776-44EE130ED7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342" y="-17268679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7998AE-C9F8-4E40-B0F1-1C616B98F81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2929" y="-17220274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22C09E-345D-449A-B0D7-DD6371FDEB49}"/>
              </a:ext>
            </a:extLst>
          </p:cNvPr>
          <p:cNvSpPr txBox="1"/>
          <p:nvPr userDrawn="1"/>
        </p:nvSpPr>
        <p:spPr>
          <a:xfrm>
            <a:off x="2369532" y="810414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F269A8-0F2A-48AC-A740-68FA4D8C642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742" y="20221721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6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2.jpeg"/><Relationship Id="rId5" Type="http://schemas.openxmlformats.org/officeDocument/2006/relationships/image" Target="../media/image80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1.jpe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slide" Target="slide3.xml"/><Relationship Id="rId5" Type="http://schemas.openxmlformats.org/officeDocument/2006/relationships/image" Target="../media/image14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D2AFCCB-BDD0-48D2-9407-77380B8DD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14901" y="2183642"/>
            <a:ext cx="9389660" cy="2224585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84FD4C0-993D-4633-84C4-7FC957B70678}"/>
              </a:ext>
            </a:extLst>
          </p:cNvPr>
          <p:cNvSpPr txBox="1"/>
          <p:nvPr/>
        </p:nvSpPr>
        <p:spPr>
          <a:xfrm>
            <a:off x="1645821" y="2634214"/>
            <a:ext cx="91278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spc="50" dirty="0">
                <a:ln w="34925" cmpd="sng">
                  <a:solidFill>
                    <a:srgbClr val="6A4A2F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rgbClr val="FF9409">
                      <a:alpha val="40000"/>
                    </a:srgbClr>
                  </a:glow>
                </a:effectLst>
                <a:latin typeface="UTM Ambrose" panose="02040603050506020204" pitchFamily="18" charset="0"/>
                <a:ea typeface="微软雅黑" panose="020B0503020204020204" pitchFamily="34" charset="-122"/>
              </a:rPr>
              <a:t>TIẾNG VIỆT LỚP 4</a:t>
            </a:r>
            <a:endParaRPr lang="zh-CN" altLang="en-US" sz="8000" b="1" spc="50" dirty="0">
              <a:ln w="34925" cmpd="sng">
                <a:solidFill>
                  <a:srgbClr val="6A4A2F"/>
                </a:solidFill>
                <a:prstDash val="solid"/>
              </a:ln>
              <a:solidFill>
                <a:srgbClr val="FF0000"/>
              </a:solidFill>
              <a:effectLst>
                <a:glow rad="76200">
                  <a:srgbClr val="FF9409">
                    <a:alpha val="40000"/>
                  </a:srgbClr>
                </a:glow>
              </a:effectLst>
              <a:latin typeface="UTM Ambrose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5" y="4103764"/>
            <a:ext cx="1165811" cy="18652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96" y="3295933"/>
            <a:ext cx="3213364" cy="3213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03" y="4045075"/>
            <a:ext cx="2339171" cy="231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57642" y="213815"/>
            <a:ext cx="10435198" cy="6397002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935425" y="168754"/>
            <a:ext cx="2580754" cy="646986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3">
                    <a:lumMod val="75000"/>
                  </a:schemeClr>
                </a:solidFill>
              </a:rPr>
              <a:t>I. </a:t>
            </a:r>
            <a:r>
              <a:rPr lang="en-US" altLang="en-US" sz="3200" b="1" dirty="0" err="1">
                <a:solidFill>
                  <a:schemeClr val="accent3">
                    <a:lumMod val="75000"/>
                  </a:schemeClr>
                </a:solidFill>
              </a:rPr>
              <a:t>Nhận</a:t>
            </a:r>
            <a:r>
              <a:rPr lang="en-US" altLang="en-US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75000"/>
                  </a:schemeClr>
                </a:solidFill>
              </a:rPr>
              <a:t>xét</a:t>
            </a:r>
            <a:endParaRPr lang="en-US" alt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35426" y="247183"/>
            <a:ext cx="97827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/>
              <a:t>                          1.Tìm </a:t>
            </a:r>
            <a:r>
              <a:rPr lang="en-US" altLang="en-US" sz="3200" b="1" dirty="0" err="1"/>
              <a:t>trạng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ngữ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trong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những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sau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biết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chúng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bổ</a:t>
            </a:r>
            <a:r>
              <a:rPr lang="en-US" altLang="en-US" sz="3200" b="1" dirty="0"/>
              <a:t> sung ý </a:t>
            </a:r>
            <a:r>
              <a:rPr lang="en-US" altLang="en-US" sz="3200" b="1" dirty="0" err="1"/>
              <a:t>nghĩa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gì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.</a:t>
            </a:r>
            <a:endParaRPr lang="en-US" altLang="en-US" sz="3200" dirty="0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412959" y="4310802"/>
            <a:ext cx="1018900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33CC"/>
                </a:solidFill>
              </a:rPr>
              <a:t>a. </a:t>
            </a:r>
            <a:r>
              <a:rPr lang="en-US" altLang="en-US" sz="3200" b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nhà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mấy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cây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hoa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giấy</a:t>
            </a:r>
            <a:r>
              <a:rPr lang="en-US" altLang="en-US" sz="3200" b="1" dirty="0">
                <a:solidFill>
                  <a:srgbClr val="0033CC"/>
                </a:solidFill>
              </a:rPr>
              <a:t> ở </a:t>
            </a:r>
            <a:r>
              <a:rPr lang="en-US" altLang="en-US" sz="3200" b="1" dirty="0" err="1">
                <a:solidFill>
                  <a:srgbClr val="0033CC"/>
                </a:solidFill>
              </a:rPr>
              <a:t>tưng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bừng</a:t>
            </a:r>
            <a:r>
              <a:rPr lang="en-US" altLang="en-US" sz="3200" b="1" dirty="0">
                <a:solidFill>
                  <a:srgbClr val="0033CC"/>
                </a:solidFill>
              </a:rPr>
              <a:t>.</a:t>
            </a:r>
          </a:p>
          <a:p>
            <a:r>
              <a:rPr lang="en-US" altLang="en-US" sz="3200" b="1" dirty="0">
                <a:solidFill>
                  <a:srgbClr val="CC00FF"/>
                </a:solidFill>
              </a:rPr>
              <a:t>													</a:t>
            </a:r>
            <a:r>
              <a:rPr lang="en-US" altLang="en-US" sz="3200" i="1" dirty="0" err="1">
                <a:solidFill>
                  <a:srgbClr val="CC00FF"/>
                </a:solidFill>
              </a:rPr>
              <a:t>Trần</a:t>
            </a:r>
            <a:r>
              <a:rPr lang="en-US" altLang="en-US" sz="3200" i="1" dirty="0">
                <a:solidFill>
                  <a:srgbClr val="CC00FF"/>
                </a:solidFill>
              </a:rPr>
              <a:t> </a:t>
            </a:r>
            <a:r>
              <a:rPr lang="en-US" altLang="en-US" sz="3200" i="1" dirty="0" err="1">
                <a:solidFill>
                  <a:srgbClr val="CC00FF"/>
                </a:solidFill>
              </a:rPr>
              <a:t>Hoài</a:t>
            </a:r>
            <a:r>
              <a:rPr lang="en-US" altLang="en-US" sz="3200" i="1" dirty="0">
                <a:solidFill>
                  <a:srgbClr val="CC00FF"/>
                </a:solidFill>
              </a:rPr>
              <a:t> </a:t>
            </a:r>
            <a:r>
              <a:rPr lang="en-US" altLang="en-US" sz="3200" i="1" dirty="0" err="1">
                <a:solidFill>
                  <a:srgbClr val="CC00FF"/>
                </a:solidFill>
              </a:rPr>
              <a:t>Dương</a:t>
            </a:r>
            <a:endParaRPr lang="en-US" altLang="en-US" sz="3200" i="1" dirty="0">
              <a:solidFill>
                <a:srgbClr val="CC00FF"/>
              </a:solidFill>
            </a:endParaRP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>
            <a:off x="1981068" y="4849411"/>
            <a:ext cx="180616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0647B4DB-180C-4D12-9E4A-D03ED6F6E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068" y="5239459"/>
            <a:ext cx="92210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 algn="ctr"/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bổ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sung ý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nghĩa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nơi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chốn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8ADDCB-E358-43FF-BD1B-4D4966B80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179" y="1341085"/>
            <a:ext cx="4719750" cy="2953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2B0611-7A0B-4939-B1A0-3E5F81489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966" y="3921139"/>
            <a:ext cx="3437815" cy="330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0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57642" y="213815"/>
            <a:ext cx="10435198" cy="6397002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935425" y="168754"/>
            <a:ext cx="2580754" cy="646986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3200" b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latin typeface="Times New Roman" panose="02020603050405020304" pitchFamily="18" charset="0"/>
              </a:defRPr>
            </a:lvl2pPr>
            <a:lvl3pPr marL="1143000" indent="-228600">
              <a:defRPr sz="2800">
                <a:latin typeface="Times New Roman" panose="02020603050405020304" pitchFamily="18" charset="0"/>
              </a:defRPr>
            </a:lvl3pPr>
            <a:lvl4pPr marL="1600200" indent="-228600">
              <a:defRPr sz="2800">
                <a:latin typeface="Times New Roman" panose="02020603050405020304" pitchFamily="18" charset="0"/>
              </a:defRPr>
            </a:lvl4pPr>
            <a:lvl5pPr marL="2057400" indent="-228600">
              <a:defRPr sz="2800"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/>
              <a:t>I. </a:t>
            </a:r>
            <a:r>
              <a:rPr lang="en-US" altLang="en-US" dirty="0" err="1"/>
              <a:t>Nhận</a:t>
            </a:r>
            <a:r>
              <a:rPr lang="en-US" altLang="en-US" dirty="0"/>
              <a:t> </a:t>
            </a:r>
            <a:r>
              <a:rPr lang="en-US" altLang="en-US" dirty="0" err="1"/>
              <a:t>xét</a:t>
            </a:r>
            <a:endParaRPr lang="en-US" altLang="en-US" dirty="0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99160" y="270354"/>
            <a:ext cx="988314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/>
              <a:t>                           1.Tìm </a:t>
            </a:r>
            <a:r>
              <a:rPr lang="en-US" altLang="en-US" sz="3200" b="1" dirty="0" err="1"/>
              <a:t>trạng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ngữ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trong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những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sau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biết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chúng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bổ</a:t>
            </a:r>
            <a:r>
              <a:rPr lang="en-US" altLang="en-US" sz="3200" b="1" dirty="0"/>
              <a:t> sung ý </a:t>
            </a:r>
            <a:r>
              <a:rPr lang="en-US" altLang="en-US" sz="3200" b="1" dirty="0" err="1"/>
              <a:t>nghĩa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gì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.</a:t>
            </a:r>
            <a:endParaRPr lang="en-US" altLang="en-US" sz="3200" dirty="0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172464" y="3329788"/>
            <a:ext cx="981829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33CC"/>
                </a:solidFill>
              </a:rPr>
              <a:t>b. </a:t>
            </a:r>
            <a:r>
              <a:rPr lang="en-US" altLang="en-US" sz="3200" b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lề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phố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cổng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cơ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quan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mặt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đường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nhựa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từ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năm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cửa</a:t>
            </a:r>
            <a:r>
              <a:rPr lang="en-US" altLang="en-US" sz="3200" b="1" dirty="0">
                <a:solidFill>
                  <a:srgbClr val="0033CC"/>
                </a:solidFill>
              </a:rPr>
              <a:t> ô </a:t>
            </a:r>
            <a:r>
              <a:rPr lang="en-US" altLang="en-US" sz="3200" b="1" dirty="0" err="1">
                <a:solidFill>
                  <a:srgbClr val="0033CC"/>
                </a:solidFill>
              </a:rPr>
              <a:t>trở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vào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hoa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sấu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vẫn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nở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vẫn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vương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vãi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thủ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đô</a:t>
            </a:r>
            <a:r>
              <a:rPr lang="en-US" altLang="en-US" sz="3200" b="1" dirty="0">
                <a:solidFill>
                  <a:srgbClr val="0033CC"/>
                </a:solidFill>
              </a:rPr>
              <a:t>.                 </a:t>
            </a:r>
          </a:p>
          <a:p>
            <a:r>
              <a:rPr lang="en-US" altLang="en-US" sz="3200" b="1" dirty="0">
                <a:solidFill>
                  <a:srgbClr val="0033CC"/>
                </a:solidFill>
              </a:rPr>
              <a:t>													</a:t>
            </a:r>
            <a:r>
              <a:rPr lang="en-US" altLang="en-US" sz="3200" i="1" dirty="0">
                <a:solidFill>
                  <a:srgbClr val="CC00FF"/>
                </a:solidFill>
              </a:rPr>
              <a:t>Theo </a:t>
            </a:r>
            <a:r>
              <a:rPr lang="en-US" altLang="en-US" sz="3200" i="1" dirty="0" err="1">
                <a:solidFill>
                  <a:srgbClr val="CC00FF"/>
                </a:solidFill>
              </a:rPr>
              <a:t>Nguyễn</a:t>
            </a:r>
            <a:r>
              <a:rPr lang="en-US" altLang="en-US" sz="3200" i="1" dirty="0">
                <a:solidFill>
                  <a:srgbClr val="CC00FF"/>
                </a:solidFill>
              </a:rPr>
              <a:t> </a:t>
            </a:r>
            <a:r>
              <a:rPr lang="en-US" altLang="en-US" sz="3200" i="1" dirty="0" err="1">
                <a:solidFill>
                  <a:srgbClr val="CC00FF"/>
                </a:solidFill>
              </a:rPr>
              <a:t>Tuân</a:t>
            </a:r>
            <a:endParaRPr lang="en-US" altLang="en-US" sz="3200" i="1" dirty="0">
              <a:solidFill>
                <a:srgbClr val="CC00FF"/>
              </a:solidFill>
            </a:endParaRPr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V="1">
            <a:off x="8767752" y="3814928"/>
            <a:ext cx="1397327" cy="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7"/>
          <p:cNvSpPr>
            <a:spLocks noChangeShapeType="1"/>
          </p:cNvSpPr>
          <p:nvPr/>
        </p:nvSpPr>
        <p:spPr bwMode="auto">
          <a:xfrm>
            <a:off x="1190244" y="4302608"/>
            <a:ext cx="207111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8"/>
          <p:cNvSpPr>
            <a:spLocks noChangeShapeType="1"/>
          </p:cNvSpPr>
          <p:nvPr/>
        </p:nvSpPr>
        <p:spPr bwMode="auto">
          <a:xfrm>
            <a:off x="3474720" y="4317848"/>
            <a:ext cx="461772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1637180" y="3814928"/>
            <a:ext cx="265276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4502300" y="3814928"/>
            <a:ext cx="398638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0647B4DB-180C-4D12-9E4A-D03ED6F6E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300" y="5294856"/>
            <a:ext cx="85811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/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bổ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sung ý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nghĩa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nơi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chốn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40E2CE-CB7E-4CB4-9D82-412558799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386" y="4007273"/>
            <a:ext cx="3220210" cy="3096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53E8AE-B688-48FE-BD74-5E48AC6C4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21" y="1327761"/>
            <a:ext cx="1374522" cy="2003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3E8EA8-4C76-4F4D-BA35-9D3EE28AE6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19" y="1304877"/>
            <a:ext cx="3034781" cy="2026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28114-1C6B-4F9F-B545-A01A303E1F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864" y="1327762"/>
            <a:ext cx="1397328" cy="2003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5029F2-FCC1-4653-BD82-E8B3B0F5B1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113" y="1267431"/>
            <a:ext cx="2449904" cy="210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8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241777" y="156407"/>
            <a:ext cx="10435198" cy="6369865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645242" y="174131"/>
            <a:ext cx="9628268" cy="132802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/>
              <a:t>2. </a:t>
            </a:r>
            <a:r>
              <a:rPr lang="en-US" altLang="en-US" sz="3600" b="1" dirty="0" err="1"/>
              <a:t>Đặt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câu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hỏi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cho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các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trạng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ngữ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tìm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được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trong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những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câu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trên</a:t>
            </a:r>
            <a:r>
              <a:rPr lang="en-US" altLang="en-US" sz="3600" b="1" dirty="0"/>
              <a:t>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530547" y="1566763"/>
            <a:ext cx="909520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/>
              <a:t>a.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nhà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mấy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giấy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tưng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bừng</a:t>
            </a:r>
            <a:r>
              <a:rPr lang="en-US" altLang="en-US" sz="3200" b="1" dirty="0"/>
              <a:t>.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447862" y="2911887"/>
            <a:ext cx="9673988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/>
              <a:t>b.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lề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phố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cổng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cơ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quan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mặt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đường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nhựa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năm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cửa</a:t>
            </a:r>
            <a:r>
              <a:rPr lang="en-US" altLang="en-US" sz="3200" b="1" i="1" dirty="0">
                <a:solidFill>
                  <a:srgbClr val="0033CC"/>
                </a:solidFill>
              </a:rPr>
              <a:t> ô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trở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vào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sấu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vương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vãi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khắp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thủ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đô</a:t>
            </a:r>
            <a:r>
              <a:rPr lang="en-US" altLang="en-US" sz="3200" b="1" dirty="0"/>
              <a:t>.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334521" y="2100163"/>
            <a:ext cx="8621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/>
              <a:t>- </a:t>
            </a:r>
            <a:r>
              <a:rPr lang="en-US" altLang="en-US" sz="3200" b="1" dirty="0" err="1"/>
              <a:t>Mấy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giấy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tưng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bừng</a:t>
            </a:r>
            <a:endParaRPr lang="en-US" altLang="en-US" sz="3200" b="1" i="1" u="sng" dirty="0">
              <a:solidFill>
                <a:srgbClr val="0033CC"/>
              </a:solidFill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334521" y="4373903"/>
            <a:ext cx="95086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/>
              <a:t>-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sấu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vương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vãi</a:t>
            </a:r>
            <a:endParaRPr lang="en-US" altLang="en-US" sz="3200" b="1" i="1" u="sng" dirty="0">
              <a:solidFill>
                <a:srgbClr val="0033CC"/>
              </a:solidFill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1743424" y="5225071"/>
            <a:ext cx="107971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nơi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chốn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trả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lời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hỏi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u="sng" dirty="0">
                <a:solidFill>
                  <a:srgbClr val="FF0000"/>
                </a:solidFill>
              </a:rPr>
              <a:t>ở </a:t>
            </a:r>
            <a:r>
              <a:rPr lang="en-US" altLang="en-US" sz="3600" b="1" u="sng" dirty="0" err="1">
                <a:solidFill>
                  <a:srgbClr val="FF0000"/>
                </a:solidFill>
              </a:rPr>
              <a:t>đâu</a:t>
            </a:r>
            <a:r>
              <a:rPr lang="en-US" altLang="en-US" sz="3600" b="1" u="sng" dirty="0">
                <a:solidFill>
                  <a:srgbClr val="FF0000"/>
                </a:solidFill>
              </a:rPr>
              <a:t>?</a:t>
            </a:r>
            <a:endParaRPr lang="en-US" alt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2091994" y="5225072"/>
            <a:ext cx="107971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nơi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chốn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trả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lời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hỏi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alt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A4D88-2D71-49E7-87C8-8E2CFDCDD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834" y="156407"/>
            <a:ext cx="2465166" cy="2465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68DCF-4496-4E2C-A51D-C375CBB7B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15" y="3956247"/>
            <a:ext cx="2861347" cy="2861347"/>
          </a:xfrm>
          <a:prstGeom prst="rect">
            <a:avLst/>
          </a:prstGeom>
        </p:spPr>
      </p:pic>
      <p:sp>
        <p:nvSpPr>
          <p:cNvPr id="18" name="Text Box 6">
            <a:extLst>
              <a:ext uri="{FF2B5EF4-FFF2-40B4-BE49-F238E27FC236}">
                <a16:creationId xmlns:a16="http://schemas.microsoft.com/office/drawing/2014/main" id="{26364DDD-6D6E-4F7C-B38A-26318DEB0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990" y="1566763"/>
            <a:ext cx="2076253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nhà</a:t>
            </a:r>
            <a:endParaRPr lang="en-US" altLang="en-US" sz="3200" b="1" dirty="0"/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19530DE2-8BC6-4E9E-9578-2F7FF8F69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8157" y="2087484"/>
            <a:ext cx="13992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u="sng" dirty="0">
                <a:solidFill>
                  <a:srgbClr val="0033CC"/>
                </a:solidFill>
              </a:rPr>
              <a:t>ở </a:t>
            </a:r>
            <a:r>
              <a:rPr lang="en-US" altLang="en-US" sz="3200" b="1" i="1" u="sng" dirty="0" err="1">
                <a:solidFill>
                  <a:srgbClr val="0033CC"/>
                </a:solidFill>
              </a:rPr>
              <a:t>đâu</a:t>
            </a:r>
            <a:r>
              <a:rPr lang="en-US" altLang="en-US" sz="3200" b="1" i="1" u="sng" dirty="0">
                <a:solidFill>
                  <a:srgbClr val="0033CC"/>
                </a:solidFill>
              </a:rPr>
              <a:t>?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0AB2857C-A96A-49D8-BD71-DA7B91CAD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62" y="2902700"/>
            <a:ext cx="967398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</a:rPr>
              <a:t>    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lề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phố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cổng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cơ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quan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mặt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đường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nhựa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năm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cửa</a:t>
            </a:r>
            <a:r>
              <a:rPr lang="en-US" altLang="en-US" sz="3200" b="1" i="1" dirty="0">
                <a:solidFill>
                  <a:srgbClr val="0033CC"/>
                </a:solidFill>
              </a:rPr>
              <a:t> ô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trở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vào</a:t>
            </a:r>
            <a:endParaRPr lang="en-US" altLang="en-US" sz="3200" b="1" dirty="0"/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817A4CAA-1676-419D-A7A3-2779BFA68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4122" y="4372513"/>
            <a:ext cx="13823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u="sng" dirty="0">
                <a:solidFill>
                  <a:srgbClr val="0033CC"/>
                </a:solidFill>
              </a:rPr>
              <a:t>ở </a:t>
            </a:r>
            <a:r>
              <a:rPr lang="en-US" altLang="en-US" sz="3200" b="1" i="1" u="sng" dirty="0" err="1">
                <a:solidFill>
                  <a:srgbClr val="0033CC"/>
                </a:solidFill>
              </a:rPr>
              <a:t>đâu</a:t>
            </a:r>
            <a:r>
              <a:rPr lang="en-US" altLang="en-US" sz="3200" b="1" i="1" u="sng" dirty="0">
                <a:solidFill>
                  <a:srgbClr val="0033C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366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51211 0.0826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0.23464 0.2013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1006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6" grpId="1"/>
      <p:bldP spid="18" grpId="0"/>
      <p:bldP spid="18" grpId="1"/>
      <p:bldP spid="18" grpId="2"/>
      <p:bldP spid="19" grpId="0"/>
      <p:bldP spid="20" grpId="0"/>
      <p:bldP spid="20" grpId="1"/>
      <p:bldP spid="20" grpId="2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46148" y="569495"/>
            <a:ext cx="9299704" cy="2722346"/>
          </a:xfrm>
          <a:prstGeom prst="roundRect">
            <a:avLst/>
          </a:prstGeom>
          <a:solidFill>
            <a:srgbClr val="00CC66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" name="Rectangle 2"/>
          <p:cNvSpPr/>
          <p:nvPr/>
        </p:nvSpPr>
        <p:spPr>
          <a:xfrm>
            <a:off x="1714500" y="868839"/>
            <a:ext cx="8839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ạng ngữ chỉ nơi chốn có tác dụng gì và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11111">
            <a:extLst>
              <a:ext uri="{FF2B5EF4-FFF2-40B4-BE49-F238E27FC236}">
                <a16:creationId xmlns:a16="http://schemas.microsoft.com/office/drawing/2014/main" id="{E973749A-AD2F-4C2A-8FD1-00D058802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t="57350" r="8348"/>
          <a:stretch>
            <a:fillRect/>
          </a:stretch>
        </p:blipFill>
        <p:spPr bwMode="auto">
          <a:xfrm>
            <a:off x="4804806" y="2740472"/>
            <a:ext cx="301418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4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86"/>
            <a:ext cx="12063888" cy="55626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52600" y="1706160"/>
            <a:ext cx="9220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>
              <a:spcBef>
                <a:spcPct val="50000"/>
              </a:spcBef>
            </a:pPr>
            <a:r>
              <a:rPr lang="en-US" altLang="en-US" sz="4000" b="1" dirty="0">
                <a:solidFill>
                  <a:srgbClr val="0033CC"/>
                </a:solidFill>
              </a:rPr>
              <a:t>1. </a:t>
            </a:r>
            <a:r>
              <a:rPr lang="en-US" altLang="en-US" sz="4000" b="1" dirty="0" err="1">
                <a:solidFill>
                  <a:srgbClr val="0033CC"/>
                </a:solidFill>
              </a:rPr>
              <a:t>Để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làm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rõ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nơi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chốn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diễn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ra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sự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việc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nêu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trong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câu</a:t>
            </a:r>
            <a:r>
              <a:rPr lang="en-US" altLang="en-US" sz="4000" b="1" dirty="0">
                <a:solidFill>
                  <a:srgbClr val="0033CC"/>
                </a:solidFill>
              </a:rPr>
              <a:t> ta </a:t>
            </a:r>
            <a:r>
              <a:rPr lang="en-US" altLang="en-US" sz="4000" b="1" dirty="0" err="1">
                <a:solidFill>
                  <a:srgbClr val="0033CC"/>
                </a:solidFill>
              </a:rPr>
              <a:t>thêm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trạng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ngữ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chỉ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nơi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chốn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vào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câu</a:t>
            </a:r>
            <a:r>
              <a:rPr lang="en-US" altLang="en-US" sz="4000" b="1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752600" y="3429000"/>
            <a:ext cx="86111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Trạng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ngữ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chỉ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nơi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chốn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trả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lời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cho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hỏi</a:t>
            </a:r>
            <a:r>
              <a:rPr lang="en-US" altLang="en-US" sz="4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i="1" dirty="0">
                <a:solidFill>
                  <a:schemeClr val="accent6">
                    <a:lumMod val="75000"/>
                  </a:schemeClr>
                </a:solidFill>
              </a:rPr>
              <a:t>Ở </a:t>
            </a:r>
            <a:r>
              <a:rPr lang="en-US" altLang="en-US" sz="4000" b="1" i="1" dirty="0" err="1">
                <a:solidFill>
                  <a:schemeClr val="accent6">
                    <a:lumMod val="75000"/>
                  </a:schemeClr>
                </a:solidFill>
              </a:rPr>
              <a:t>đâu</a:t>
            </a:r>
            <a:r>
              <a:rPr lang="en-US" altLang="en-US" sz="4000" b="1" i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936444" y="860948"/>
            <a:ext cx="419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u="sng" dirty="0">
                <a:solidFill>
                  <a:srgbClr val="FF0000"/>
                </a:solidFill>
                <a:latin typeface="UTM Akashi" panose="020406030505060202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91656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2234897" y="3232645"/>
            <a:ext cx="796564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tập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66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" y="0"/>
            <a:ext cx="10835640" cy="5205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3014" y="1291038"/>
            <a:ext cx="99008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trạng ngữ chỉ nơi chốn trong câu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defRPr/>
            </a:pP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rạp, người ta dọn dẹp sạch sẽ, sắp một hàng ghế dài.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D12F42-36B7-45F9-BC71-788615FE458F}"/>
              </a:ext>
            </a:extLst>
          </p:cNvPr>
          <p:cNvSpPr/>
          <p:nvPr/>
        </p:nvSpPr>
        <p:spPr>
          <a:xfrm>
            <a:off x="1574914" y="2564404"/>
            <a:ext cx="2374786" cy="6613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89" y="-118897"/>
            <a:ext cx="10287000" cy="5205010"/>
          </a:xfrm>
          <a:prstGeom prst="rect">
            <a:avLst/>
          </a:prstGeom>
        </p:spPr>
      </p:pic>
      <p:sp>
        <p:nvSpPr>
          <p:cNvPr id="3" name="TextBox 29"/>
          <p:cNvSpPr txBox="1">
            <a:spLocks noChangeArrowheads="1"/>
          </p:cNvSpPr>
          <p:nvPr/>
        </p:nvSpPr>
        <p:spPr bwMode="auto">
          <a:xfrm>
            <a:off x="2159189" y="1490008"/>
            <a:ext cx="92202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4000" b="1" dirty="0" err="1"/>
              <a:t>Tìm</a:t>
            </a:r>
            <a:r>
              <a:rPr lang="en-US" altLang="en-US" sz="4000" b="1" dirty="0"/>
              <a:t> </a:t>
            </a:r>
            <a:r>
              <a:rPr lang="vi-VN" altLang="en-US" sz="4000" b="1" dirty="0"/>
              <a:t>trạng ngữ chỉ nơi chốn trong câu</a:t>
            </a:r>
            <a:r>
              <a:rPr lang="en-US" altLang="en-US" sz="4000" b="1" dirty="0"/>
              <a:t>:</a:t>
            </a:r>
            <a:r>
              <a:rPr lang="en-US" sz="4000" dirty="0"/>
              <a:t>	</a:t>
            </a:r>
          </a:p>
          <a:p>
            <a:endParaRPr lang="en-US" altLang="en-US" sz="4000" i="1" dirty="0"/>
          </a:p>
          <a:p>
            <a:r>
              <a:rPr lang="vi-VN" altLang="en-US" sz="4400" i="1" dirty="0"/>
              <a:t>Trên bờ, tiếng trống càng thúc dữ dội</a:t>
            </a:r>
            <a:r>
              <a:rPr lang="vi-VN" altLang="en-US" sz="4000" i="1" dirty="0"/>
              <a:t>.</a:t>
            </a:r>
            <a:endParaRPr lang="en-US" altLang="en-US" sz="4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52D165-EFA1-4BFE-97A9-774BB2BA9352}"/>
              </a:ext>
            </a:extLst>
          </p:cNvPr>
          <p:cNvSpPr/>
          <p:nvPr/>
        </p:nvSpPr>
        <p:spPr>
          <a:xfrm>
            <a:off x="1892414" y="2767605"/>
            <a:ext cx="2374786" cy="6613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1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-99610"/>
            <a:ext cx="10287000" cy="5205010"/>
          </a:xfrm>
          <a:prstGeom prst="rect">
            <a:avLst/>
          </a:prstGeom>
        </p:spPr>
      </p:pic>
      <p:sp>
        <p:nvSpPr>
          <p:cNvPr id="3" name="TextBox 29"/>
          <p:cNvSpPr txBox="1">
            <a:spLocks noChangeArrowheads="1"/>
          </p:cNvSpPr>
          <p:nvPr/>
        </p:nvSpPr>
        <p:spPr bwMode="auto">
          <a:xfrm>
            <a:off x="1737474" y="1225622"/>
            <a:ext cx="9220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 b="1" dirty="0" err="1"/>
              <a:t>Tìm</a:t>
            </a:r>
            <a:r>
              <a:rPr lang="en-US" altLang="en-US" sz="4000" b="1" dirty="0"/>
              <a:t> </a:t>
            </a:r>
            <a:r>
              <a:rPr lang="vi-VN" altLang="en-US" sz="4000" b="1" dirty="0"/>
              <a:t>trạng ngữ chỉ nơi chốn trong câu:</a:t>
            </a:r>
            <a:endParaRPr lang="en-US" altLang="en-US" sz="4000" b="1" dirty="0"/>
          </a:p>
          <a:p>
            <a:endParaRPr lang="en-US" altLang="en-US" sz="4000" b="1" dirty="0"/>
          </a:p>
          <a:p>
            <a:r>
              <a:rPr lang="vi-VN" altLang="en-US" sz="4000" b="1" dirty="0"/>
              <a:t> </a:t>
            </a:r>
            <a:r>
              <a:rPr lang="vi-VN" altLang="en-US" sz="4000" b="1" i="1" dirty="0"/>
              <a:t> </a:t>
            </a:r>
            <a:r>
              <a:rPr lang="vi-VN" altLang="en-US" sz="4000" i="1" dirty="0"/>
              <a:t>Dưới những mái nhà ẩm nước, mọi người vẫn thu mình trong giấc ngủ mệt mỏi.</a:t>
            </a:r>
            <a:endParaRPr lang="en-US" altLang="en-US" sz="4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C8DF63-5DD7-4FAB-8F56-1146FCFC2817}"/>
              </a:ext>
            </a:extLst>
          </p:cNvPr>
          <p:cNvSpPr/>
          <p:nvPr/>
        </p:nvSpPr>
        <p:spPr>
          <a:xfrm>
            <a:off x="1867014" y="2464794"/>
            <a:ext cx="6527686" cy="6613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1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57642" y="213815"/>
            <a:ext cx="10435198" cy="6369865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234440" y="2319338"/>
            <a:ext cx="1007059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4000" b="1" dirty="0">
                <a:solidFill>
                  <a:srgbClr val="008000"/>
                </a:solidFill>
              </a:rPr>
              <a:t>………. , </a:t>
            </a:r>
            <a:r>
              <a:rPr lang="en-US" altLang="en-US" sz="4000" b="1" dirty="0" err="1"/>
              <a:t>em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giúp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bố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mẹ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làm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những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công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việc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gia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đình</a:t>
            </a:r>
            <a:r>
              <a:rPr lang="en-US" altLang="en-US" sz="4000" b="1" dirty="0"/>
              <a:t>.</a:t>
            </a:r>
            <a:endParaRPr lang="en-US" altLang="en-US" sz="4000" b="1" i="1" dirty="0"/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234440" y="3809896"/>
            <a:ext cx="102412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8000"/>
                </a:solidFill>
              </a:rPr>
              <a:t>b) ………, </a:t>
            </a:r>
            <a:r>
              <a:rPr lang="en-US" altLang="en-US" sz="4000" b="1" dirty="0" err="1"/>
              <a:t>em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rất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chăm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chú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nghe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giảng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và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hăng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hái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phát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biểu</a:t>
            </a:r>
            <a:r>
              <a:rPr lang="en-US" altLang="en-US" sz="4000" b="1" dirty="0"/>
              <a:t>.</a:t>
            </a:r>
            <a:endParaRPr lang="en-US" altLang="en-US" sz="4000" b="1" i="1" dirty="0"/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234440" y="5300454"/>
            <a:ext cx="98145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8000"/>
                </a:solidFill>
              </a:rPr>
              <a:t>c) …………….  , </a:t>
            </a:r>
            <a:r>
              <a:rPr lang="en-US" altLang="en-US" sz="4000" b="1" dirty="0" err="1"/>
              <a:t>hoa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đã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nở</a:t>
            </a:r>
            <a:r>
              <a:rPr lang="en-US" altLang="en-US" sz="4000" b="1" dirty="0"/>
              <a:t>.</a:t>
            </a:r>
            <a:endParaRPr lang="en-US" altLang="en-US" sz="4000" b="1" i="1" dirty="0"/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756728" y="2344766"/>
            <a:ext cx="1684972" cy="707886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</a:rPr>
              <a:t>Ở </a:t>
            </a:r>
            <a:r>
              <a:rPr lang="en-US" altLang="en-US" sz="4000" b="1" dirty="0" err="1">
                <a:solidFill>
                  <a:srgbClr val="FF0000"/>
                </a:solidFill>
              </a:rPr>
              <a:t>nhà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882140" y="3756768"/>
            <a:ext cx="1559560" cy="707886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</a:rPr>
              <a:t>Ở </a:t>
            </a:r>
            <a:r>
              <a:rPr lang="en-US" altLang="en-US" sz="4000" b="1" dirty="0" err="1">
                <a:solidFill>
                  <a:srgbClr val="FF0000"/>
                </a:solidFill>
              </a:rPr>
              <a:t>lớp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756728" y="5291627"/>
            <a:ext cx="2993072" cy="707886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Trong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vườn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1051560" y="490091"/>
            <a:ext cx="102412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u="sng" dirty="0" err="1">
                <a:solidFill>
                  <a:srgbClr val="000099"/>
                </a:solidFill>
              </a:rPr>
              <a:t>Bài</a:t>
            </a:r>
            <a:r>
              <a:rPr lang="en-US" altLang="en-US" sz="4000" b="1" u="sng" dirty="0">
                <a:solidFill>
                  <a:srgbClr val="000099"/>
                </a:solidFill>
              </a:rPr>
              <a:t> </a:t>
            </a:r>
            <a:r>
              <a:rPr lang="en-US" altLang="en-US" sz="4000" b="1" u="sng" dirty="0" err="1">
                <a:solidFill>
                  <a:srgbClr val="000099"/>
                </a:solidFill>
              </a:rPr>
              <a:t>tập</a:t>
            </a:r>
            <a:r>
              <a:rPr lang="en-US" altLang="en-US" sz="4000" b="1" u="sng" dirty="0">
                <a:solidFill>
                  <a:srgbClr val="000099"/>
                </a:solidFill>
              </a:rPr>
              <a:t> 2: </a:t>
            </a:r>
            <a:r>
              <a:rPr lang="en-US" altLang="en-US" sz="4000" b="1" dirty="0" err="1">
                <a:solidFill>
                  <a:srgbClr val="000099"/>
                </a:solidFill>
              </a:rPr>
              <a:t>Thêm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các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trạng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ngữ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chỉ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nơi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chốn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cho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những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câu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sau</a:t>
            </a:r>
            <a:r>
              <a:rPr lang="en-US" altLang="en-US" sz="4000" b="1" dirty="0">
                <a:solidFill>
                  <a:srgbClr val="000099"/>
                </a:solidFill>
              </a:rPr>
              <a:t>:</a:t>
            </a: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A7C8BE5C-B891-48D2-BD3E-6C165AEE6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4739" y="1730149"/>
            <a:ext cx="2534921" cy="584775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Tham</a:t>
            </a:r>
            <a:r>
              <a:rPr lang="en-US" altLang="en-US" sz="32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khảo</a:t>
            </a:r>
            <a:endParaRPr lang="en-US" altLang="en-US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1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6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6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6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88950" y="-330199"/>
            <a:ext cx="11214100" cy="80264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2016886" y="3232645"/>
            <a:ext cx="840165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Khởi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động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50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90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57642" y="136753"/>
            <a:ext cx="10953358" cy="6149747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066800" y="2915920"/>
            <a:ext cx="932688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a) </a:t>
            </a:r>
            <a:r>
              <a:rPr lang="en-US" altLang="en-US" sz="3600" b="1" dirty="0" err="1"/>
              <a:t>Ngoài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đường</a:t>
            </a:r>
            <a:r>
              <a:rPr lang="en-US" altLang="en-US" sz="3600" b="1" dirty="0"/>
              <a:t>,…………..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b) </a:t>
            </a:r>
            <a:r>
              <a:rPr lang="en-US" altLang="en-US" sz="3600" b="1" dirty="0" err="1"/>
              <a:t>Trong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nhà</a:t>
            </a:r>
            <a:r>
              <a:rPr lang="en-US" altLang="en-US" sz="3600" b="1" dirty="0"/>
              <a:t>, ………..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c) </a:t>
            </a:r>
            <a:r>
              <a:rPr lang="en-US" altLang="en-US" sz="3600" b="1" dirty="0" err="1"/>
              <a:t>Trên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đường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đến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trường</a:t>
            </a:r>
            <a:r>
              <a:rPr lang="en-US" altLang="en-US" sz="3600" b="1" dirty="0"/>
              <a:t>, ………..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d) Ở </a:t>
            </a:r>
            <a:r>
              <a:rPr lang="en-US" altLang="en-US" sz="3600" b="1" dirty="0" err="1"/>
              <a:t>bên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kia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sườn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núi</a:t>
            </a:r>
            <a:r>
              <a:rPr lang="en-US" altLang="en-US" sz="3600" b="1" dirty="0"/>
              <a:t>, ……….</a:t>
            </a: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066800" y="531555"/>
            <a:ext cx="1047535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000099"/>
                </a:solidFill>
              </a:rPr>
              <a:t>Bài</a:t>
            </a:r>
            <a:r>
              <a:rPr lang="en-US" altLang="en-US" sz="3600" b="1" u="sng" dirty="0">
                <a:solidFill>
                  <a:srgbClr val="000099"/>
                </a:solidFill>
              </a:rPr>
              <a:t> </a:t>
            </a:r>
            <a:r>
              <a:rPr lang="en-US" altLang="en-US" sz="3600" b="1" u="sng" dirty="0" err="1">
                <a:solidFill>
                  <a:srgbClr val="000099"/>
                </a:solidFill>
              </a:rPr>
              <a:t>tập</a:t>
            </a:r>
            <a:r>
              <a:rPr lang="en-US" altLang="en-US" sz="3600" b="1" u="sng" dirty="0">
                <a:solidFill>
                  <a:srgbClr val="000099"/>
                </a:solidFill>
              </a:rPr>
              <a:t> 3: </a:t>
            </a:r>
            <a:r>
              <a:rPr lang="en-US" altLang="en-US" sz="3600" b="1" dirty="0" err="1">
                <a:solidFill>
                  <a:srgbClr val="000099"/>
                </a:solidFill>
              </a:rPr>
              <a:t>Các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câu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dưới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đây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chỉ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mới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có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trạng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ngữ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chỉ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nơi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chốn</a:t>
            </a:r>
            <a:r>
              <a:rPr lang="en-US" altLang="en-US" sz="3600" b="1" dirty="0">
                <a:solidFill>
                  <a:srgbClr val="000099"/>
                </a:solidFill>
              </a:rPr>
              <a:t>. </a:t>
            </a:r>
            <a:r>
              <a:rPr lang="en-US" altLang="en-US" sz="3600" b="1" dirty="0" err="1">
                <a:solidFill>
                  <a:srgbClr val="000099"/>
                </a:solidFill>
              </a:rPr>
              <a:t>Hãy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thêm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những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bộ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phận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cần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thiết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để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hoàn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chỉnh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những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câu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ấy</a:t>
            </a:r>
            <a:r>
              <a:rPr lang="en-US" altLang="en-US" sz="3600" b="1" dirty="0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567883" y="4886227"/>
            <a:ext cx="5417618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cây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cối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xanh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tươi</a:t>
            </a:r>
            <a:r>
              <a:rPr lang="en-US" altLang="en-US" sz="3600" b="1" dirty="0">
                <a:solidFill>
                  <a:srgbClr val="00B050"/>
                </a:solidFill>
              </a:rPr>
              <a:t>, um </a:t>
            </a:r>
            <a:r>
              <a:rPr lang="en-US" altLang="en-US" sz="3600" b="1" dirty="0" err="1">
                <a:solidFill>
                  <a:srgbClr val="00B050"/>
                </a:solidFill>
              </a:rPr>
              <a:t>tùm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321949" y="2892500"/>
            <a:ext cx="4024743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xe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cộ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đi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lại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tấp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nập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905045" y="3564111"/>
            <a:ext cx="6991556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mọi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người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đang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trò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chuyện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vui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vẻ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444176" y="4223718"/>
            <a:ext cx="4592126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gặp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rất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nhiều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bạn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E8CA5457-5A63-413E-BAAD-20F0ABA32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6859" y="2364537"/>
            <a:ext cx="2534921" cy="584775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Tham</a:t>
            </a:r>
            <a:r>
              <a:rPr lang="en-US" altLang="en-US" sz="32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khảo</a:t>
            </a:r>
            <a:endParaRPr lang="en-US" altLang="en-US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3077276" y="3232645"/>
            <a:ext cx="628088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Củng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cố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45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64322" y="228193"/>
            <a:ext cx="10953358" cy="5075327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26820" y="478453"/>
            <a:ext cx="1096518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14350" indent="-514350">
              <a:buAutoNum type="alphaLcPeriod"/>
              <a:defRPr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Ngoài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say.</a:t>
            </a:r>
          </a:p>
          <a:p>
            <a:pPr>
              <a:spcAft>
                <a:spcPts val="600"/>
              </a:spcAft>
              <a:defRPr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cụ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26484" y="1576471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807633" y="1605228"/>
            <a:ext cx="24900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88823" y="1576471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CN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02923" y="1605228"/>
            <a:ext cx="2385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512868" y="1576471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VN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016529" y="1587346"/>
            <a:ext cx="2060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12204" y="275526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807633" y="2749104"/>
            <a:ext cx="2060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297680" y="275526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CN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000520" y="2749104"/>
            <a:ext cx="1135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233770" y="275526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VN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288823" y="2768197"/>
            <a:ext cx="24835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671191" y="3946346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CC66"/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807633" y="3993109"/>
            <a:ext cx="44261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476300" y="3971419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CC66"/>
                </a:solidFill>
                <a:cs typeface="Times New Roman" panose="02020603050405020304" pitchFamily="18" charset="0"/>
              </a:rPr>
              <a:t>CN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530611" y="3946346"/>
            <a:ext cx="5413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764614" y="4014800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CC66"/>
                </a:solidFill>
                <a:cs typeface="Times New Roman" panose="02020603050405020304" pitchFamily="18" charset="0"/>
              </a:rPr>
              <a:t>VN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7314500" y="3993109"/>
            <a:ext cx="3810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65549" y="4500870"/>
            <a:ext cx="12609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29E4E-9A0F-4208-8832-4E2E91F57E06}"/>
              </a:ext>
            </a:extLst>
          </p:cNvPr>
          <p:cNvCxnSpPr/>
          <p:nvPr/>
        </p:nvCxnSpPr>
        <p:spPr>
          <a:xfrm flipH="1">
            <a:off x="6956707" y="1145628"/>
            <a:ext cx="55441" cy="45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28B707-26A3-447C-9913-F9A81C8BB6C4}"/>
              </a:ext>
            </a:extLst>
          </p:cNvPr>
          <p:cNvCxnSpPr/>
          <p:nvPr/>
        </p:nvCxnSpPr>
        <p:spPr>
          <a:xfrm flipH="1">
            <a:off x="5294952" y="2229879"/>
            <a:ext cx="55441" cy="45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EA0374-9C2D-452A-8DD9-4CC54C0B0258}"/>
              </a:ext>
            </a:extLst>
          </p:cNvPr>
          <p:cNvCxnSpPr/>
          <p:nvPr/>
        </p:nvCxnSpPr>
        <p:spPr>
          <a:xfrm flipH="1">
            <a:off x="7259059" y="3436268"/>
            <a:ext cx="55441" cy="45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35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3472242" y="3042145"/>
            <a:ext cx="546976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Dặn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dò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769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903944E-E163-4BBE-A018-2EFEE9E4A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73154" y="1149544"/>
            <a:ext cx="10790830" cy="2977955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2E6D6815-876E-415E-A139-C042E54E55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-380644" y="0"/>
            <a:ext cx="3641629" cy="3882190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9B2C3474-D3D9-4C97-8542-2E45C92FBC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8488903" y="4469"/>
            <a:ext cx="3641629" cy="3882190"/>
          </a:xfrm>
          <a:prstGeom prst="rect">
            <a:avLst/>
          </a:prstGeom>
        </p:spPr>
      </p:pic>
      <p:sp>
        <p:nvSpPr>
          <p:cNvPr id="8" name="文本框 3">
            <a:extLst>
              <a:ext uri="{FF2B5EF4-FFF2-40B4-BE49-F238E27FC236}">
                <a16:creationId xmlns:a16="http://schemas.microsoft.com/office/drawing/2014/main" id="{14ECF93B-96BE-4BDC-A85D-D21ECE225CB2}"/>
              </a:ext>
            </a:extLst>
          </p:cNvPr>
          <p:cNvSpPr txBox="1"/>
          <p:nvPr/>
        </p:nvSpPr>
        <p:spPr>
          <a:xfrm>
            <a:off x="322633" y="628233"/>
            <a:ext cx="114938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Chúc em </a:t>
            </a:r>
          </a:p>
          <a:p>
            <a:pPr algn="ctr"/>
            <a:r>
              <a:rPr lang="en-US" altLang="zh-CN" sz="880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học tốt</a:t>
            </a:r>
            <a:endParaRPr lang="zh-CN" altLang="en-US" sz="8000" dirty="0">
              <a:ln w="0"/>
              <a:solidFill>
                <a:schemeClr val="tx2">
                  <a:lumMod val="40000"/>
                  <a:lumOff val="6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3B216B-B775-45B4-ACA4-C197C3F3216D}"/>
              </a:ext>
            </a:extLst>
          </p:cNvPr>
          <p:cNvSpPr txBox="1"/>
          <p:nvPr/>
        </p:nvSpPr>
        <p:spPr>
          <a:xfrm>
            <a:off x="11249282" y="6310183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379EE-6A17-4D29-99CD-76771E11366A}"/>
              </a:ext>
            </a:extLst>
          </p:cNvPr>
          <p:cNvSpPr txBox="1"/>
          <p:nvPr/>
        </p:nvSpPr>
        <p:spPr>
          <a:xfrm>
            <a:off x="-24628" y="38336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  <p:sp>
        <p:nvSpPr>
          <p:cNvPr id="13" name="文本框 3">
            <a:extLst>
              <a:ext uri="{FF2B5EF4-FFF2-40B4-BE49-F238E27FC236}">
                <a16:creationId xmlns:a16="http://schemas.microsoft.com/office/drawing/2014/main" id="{6DB026D5-4A4A-4319-84BC-DD76BD023D19}"/>
              </a:ext>
            </a:extLst>
          </p:cNvPr>
          <p:cNvSpPr txBox="1"/>
          <p:nvPr/>
        </p:nvSpPr>
        <p:spPr>
          <a:xfrm>
            <a:off x="421623" y="593100"/>
            <a:ext cx="114938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Chúc em </a:t>
            </a:r>
          </a:p>
          <a:p>
            <a:pPr algn="ctr"/>
            <a:r>
              <a:rPr lang="en-US" altLang="zh-CN" sz="8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học tốt</a:t>
            </a:r>
            <a:endParaRPr lang="zh-CN" altLang="en-US" sz="8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046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Slide Zoom 19">
                <a:extLst>
                  <a:ext uri="{FF2B5EF4-FFF2-40B4-BE49-F238E27FC236}">
                    <a16:creationId xmlns:a16="http://schemas.microsoft.com/office/drawing/2014/main" id="{FA335625-4222-4FE0-AC2A-380F27A344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18741667"/>
                  </p:ext>
                </p:extLst>
              </p:nvPr>
            </p:nvGraphicFramePr>
            <p:xfrm>
              <a:off x="2962971" y="1649257"/>
              <a:ext cx="6741929" cy="3792335"/>
            </p:xfrm>
            <a:graphic>
              <a:graphicData uri="http://schemas.microsoft.com/office/powerpoint/2016/slidezoom">
                <pslz:sldZm>
                  <pslz:sldZmObj sldId="277" cId="3029845727">
                    <pslz:zmPr id="{D454218C-2038-413F-B8DF-D263C5F7207A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741929" cy="379233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Slide Zoom 19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FA335625-4222-4FE0-AC2A-380F27A344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2971" y="1649257"/>
                <a:ext cx="6741929" cy="379233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7" name="文本框 16">
            <a:hlinkClick r:id="rId4" action="ppaction://hlinksldjump"/>
            <a:extLst>
              <a:ext uri="{FF2B5EF4-FFF2-40B4-BE49-F238E27FC236}">
                <a16:creationId xmlns:a16="http://schemas.microsoft.com/office/drawing/2014/main" id="{1C18968E-9DAC-4A64-A459-2308F1C8FD94}"/>
              </a:ext>
            </a:extLst>
          </p:cNvPr>
          <p:cNvSpPr txBox="1"/>
          <p:nvPr/>
        </p:nvSpPr>
        <p:spPr>
          <a:xfrm>
            <a:off x="-416689" y="-54507"/>
            <a:ext cx="13090967" cy="1467326"/>
          </a:xfrm>
          <a:prstGeom prst="hexagon">
            <a:avLst/>
          </a:prstGeom>
          <a:solidFill>
            <a:schemeClr val="bg2"/>
          </a:solidFill>
          <a:ln w="57150"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Mảnh</a:t>
            </a:r>
            <a:r>
              <a:rPr lang="en-US" altLang="zh-CN" sz="7200" b="1" spc="50" dirty="0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ghép</a:t>
            </a:r>
            <a:r>
              <a:rPr lang="en-US" altLang="zh-CN" sz="7200" b="1" spc="50" dirty="0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bí</a:t>
            </a:r>
            <a:r>
              <a:rPr lang="en-US" altLang="zh-CN" sz="7200" b="1" spc="50" dirty="0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mật</a:t>
            </a:r>
            <a:endParaRPr lang="zh-CN" altLang="en-US" sz="7200" b="1" spc="50" dirty="0">
              <a:ln w="34925" cmpd="sng">
                <a:noFill/>
                <a:prstDash val="solid"/>
              </a:ln>
              <a:solidFill>
                <a:srgbClr val="FF0000"/>
              </a:solidFill>
              <a:effectLst/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225773E-1BDF-4370-8BB7-DECFF145CE8F}"/>
              </a:ext>
            </a:extLst>
          </p:cNvPr>
          <p:cNvGrpSpPr/>
          <p:nvPr/>
        </p:nvGrpSpPr>
        <p:grpSpPr>
          <a:xfrm>
            <a:off x="2762944" y="1048919"/>
            <a:ext cx="4082258" cy="3165741"/>
            <a:chOff x="4560888" y="1337687"/>
            <a:chExt cx="2810262" cy="2179324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73BA598C-8EA3-4C57-8D32-643140309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4942180" y="1790557"/>
              <a:ext cx="1856519" cy="129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7AC7A76-A561-4AEA-8ACC-0D48AC352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888" y="1337687"/>
              <a:ext cx="2810262" cy="2179324"/>
            </a:xfrm>
            <a:prstGeom prst="rect">
              <a:avLst/>
            </a:prstGeom>
          </p:spPr>
        </p:pic>
      </p:grpSp>
      <p:sp>
        <p:nvSpPr>
          <p:cNvPr id="14" name="Rounded Rectangle 13">
            <a:hlinkClick r:id="rId8" action="ppaction://hlinksldjump"/>
          </p:cNvPr>
          <p:cNvSpPr/>
          <p:nvPr/>
        </p:nvSpPr>
        <p:spPr>
          <a:xfrm>
            <a:off x="3395047" y="1538276"/>
            <a:ext cx="2454960" cy="1588850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7734365-BA71-4799-8DBD-654CCFE888CF}"/>
              </a:ext>
            </a:extLst>
          </p:cNvPr>
          <p:cNvGrpSpPr/>
          <p:nvPr/>
        </p:nvGrpSpPr>
        <p:grpSpPr>
          <a:xfrm>
            <a:off x="6011677" y="1011396"/>
            <a:ext cx="4008854" cy="3108817"/>
            <a:chOff x="4597005" y="1276756"/>
            <a:chExt cx="2810262" cy="2179324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A83DAFEE-30F4-40DD-B61B-60BE32BDC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33361" y="1790557"/>
              <a:ext cx="1860035" cy="129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2B30D33-607A-47AA-862F-BD29FAF01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7005" y="1276756"/>
              <a:ext cx="2810262" cy="2179324"/>
            </a:xfrm>
            <a:prstGeom prst="rect">
              <a:avLst/>
            </a:prstGeom>
          </p:spPr>
        </p:pic>
      </p:grpSp>
      <p:sp>
        <p:nvSpPr>
          <p:cNvPr id="16" name="Rounded Rectangle 15">
            <a:hlinkClick r:id="rId10" action="ppaction://hlinksldjump"/>
          </p:cNvPr>
          <p:cNvSpPr/>
          <p:nvPr/>
        </p:nvSpPr>
        <p:spPr>
          <a:xfrm>
            <a:off x="6616988" y="1604274"/>
            <a:ext cx="2527501" cy="1540564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C09F77A-3265-4910-A8D4-21CE6C296778}"/>
              </a:ext>
            </a:extLst>
          </p:cNvPr>
          <p:cNvGrpSpPr/>
          <p:nvPr/>
        </p:nvGrpSpPr>
        <p:grpSpPr>
          <a:xfrm>
            <a:off x="2745098" y="3107983"/>
            <a:ext cx="4062953" cy="3223381"/>
            <a:chOff x="4560887" y="1337687"/>
            <a:chExt cx="2810262" cy="21793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4696A0D-7879-4224-AFE9-BEF2A5BD42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021663" y="1810123"/>
              <a:ext cx="1883138" cy="1254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08F445D-734B-4CE0-A883-0E8101C84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887" y="1337687"/>
              <a:ext cx="2810262" cy="2179324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rId12" action="ppaction://hlinksldjump"/>
          </p:cNvPr>
          <p:cNvSpPr/>
          <p:nvPr/>
        </p:nvSpPr>
        <p:spPr>
          <a:xfrm>
            <a:off x="3572938" y="3789360"/>
            <a:ext cx="2595914" cy="1476604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F17BE2B-27F0-435B-BDE6-9631F5975DBB}"/>
              </a:ext>
            </a:extLst>
          </p:cNvPr>
          <p:cNvGrpSpPr/>
          <p:nvPr/>
        </p:nvGrpSpPr>
        <p:grpSpPr>
          <a:xfrm>
            <a:off x="5850007" y="3031697"/>
            <a:ext cx="4156585" cy="3223381"/>
            <a:chOff x="4560887" y="1337687"/>
            <a:chExt cx="2810262" cy="2179324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82C99A49-E1E3-491A-832C-FCD1A7D3A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024408" y="1790557"/>
              <a:ext cx="1801024" cy="129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1F2F538-AC4C-4F0B-9323-174C889CD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887" y="1337687"/>
              <a:ext cx="2810262" cy="2179324"/>
            </a:xfrm>
            <a:prstGeom prst="rect">
              <a:avLst/>
            </a:prstGeom>
          </p:spPr>
        </p:pic>
      </p:grpSp>
      <p:sp>
        <p:nvSpPr>
          <p:cNvPr id="19" name="Rounded Rectangle 18">
            <a:hlinkClick r:id="rId14" action="ppaction://hlinksldjump"/>
          </p:cNvPr>
          <p:cNvSpPr/>
          <p:nvPr/>
        </p:nvSpPr>
        <p:spPr>
          <a:xfrm>
            <a:off x="6714543" y="3870316"/>
            <a:ext cx="2663848" cy="1551099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3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4" grpId="1" animBg="1"/>
      <p:bldP spid="16" grpId="1" animBg="1"/>
      <p:bldP spid="18" grpId="1" animBg="1"/>
      <p:bldP spid="1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239679"/>
            <a:ext cx="9265920" cy="5212080"/>
          </a:xfrm>
          <a:prstGeom prst="rect">
            <a:avLst/>
          </a:prstGeom>
        </p:spPr>
      </p:pic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2286000" y="2697163"/>
            <a:ext cx="8382000" cy="519112"/>
            <a:chOff x="480" y="1603"/>
            <a:chExt cx="5280" cy="327"/>
          </a:xfrm>
        </p:grpSpPr>
        <p:sp>
          <p:nvSpPr>
            <p:cNvPr id="5139" name="WordArt 3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1584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140" name="Text Box 4"/>
            <p:cNvSpPr txBox="1">
              <a:spLocks noChangeArrowheads="1"/>
            </p:cNvSpPr>
            <p:nvPr/>
          </p:nvSpPr>
          <p:spPr bwMode="auto">
            <a:xfrm>
              <a:off x="960" y="1603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Thành phần phụ của câu.</a:t>
              </a:r>
            </a:p>
          </p:txBody>
        </p:sp>
      </p:grpSp>
      <p:grpSp>
        <p:nvGrpSpPr>
          <p:cNvPr id="64517" name="Group 5"/>
          <p:cNvGrpSpPr>
            <a:grpSpLocks/>
          </p:cNvGrpSpPr>
          <p:nvPr/>
        </p:nvGrpSpPr>
        <p:grpSpPr bwMode="auto">
          <a:xfrm>
            <a:off x="2305050" y="3763963"/>
            <a:ext cx="8362950" cy="519112"/>
            <a:chOff x="492" y="2131"/>
            <a:chExt cx="5268" cy="327"/>
          </a:xfrm>
        </p:grpSpPr>
        <p:sp>
          <p:nvSpPr>
            <p:cNvPr id="5137" name="WordArt 6"/>
            <p:cNvSpPr>
              <a:spLocks noChangeArrowheads="1" noChangeShapeType="1" noTextEdit="1"/>
            </p:cNvSpPr>
            <p:nvPr/>
          </p:nvSpPr>
          <p:spPr bwMode="auto">
            <a:xfrm rot="5400000">
              <a:off x="559" y="2115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138" name="Text Box 7"/>
            <p:cNvSpPr txBox="1">
              <a:spLocks noChangeArrowheads="1"/>
            </p:cNvSpPr>
            <p:nvPr/>
          </p:nvSpPr>
          <p:spPr bwMode="auto">
            <a:xfrm>
              <a:off x="960" y="2131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Thành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chính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câu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4520" name="Group 8"/>
          <p:cNvGrpSpPr>
            <a:grpSpLocks/>
          </p:cNvGrpSpPr>
          <p:nvPr/>
        </p:nvGrpSpPr>
        <p:grpSpPr bwMode="auto">
          <a:xfrm>
            <a:off x="2286000" y="5516563"/>
            <a:ext cx="8382000" cy="519112"/>
            <a:chOff x="480" y="2935"/>
            <a:chExt cx="5280" cy="327"/>
          </a:xfrm>
        </p:grpSpPr>
        <p:sp>
          <p:nvSpPr>
            <p:cNvPr id="5135" name="WordArt 9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2918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5136" name="Text Box 10"/>
            <p:cNvSpPr txBox="1">
              <a:spLocks noChangeArrowheads="1"/>
            </p:cNvSpPr>
            <p:nvPr/>
          </p:nvSpPr>
          <p:spPr bwMode="auto">
            <a:xfrm>
              <a:off x="960" y="2935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Cả ý a và b đều sai.</a:t>
              </a:r>
            </a:p>
          </p:txBody>
        </p:sp>
      </p:grpSp>
      <p:grpSp>
        <p:nvGrpSpPr>
          <p:cNvPr id="64523" name="Group 11"/>
          <p:cNvGrpSpPr>
            <a:grpSpLocks/>
          </p:cNvGrpSpPr>
          <p:nvPr/>
        </p:nvGrpSpPr>
        <p:grpSpPr bwMode="auto">
          <a:xfrm>
            <a:off x="2286000" y="4648200"/>
            <a:ext cx="8382000" cy="519113"/>
            <a:chOff x="480" y="3427"/>
            <a:chExt cx="5280" cy="327"/>
          </a:xfrm>
        </p:grpSpPr>
        <p:sp>
          <p:nvSpPr>
            <p:cNvPr id="5133" name="WordArt 12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3411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5134" name="Text Box 13"/>
            <p:cNvSpPr txBox="1">
              <a:spLocks noChangeArrowheads="1"/>
            </p:cNvSpPr>
            <p:nvPr/>
          </p:nvSpPr>
          <p:spPr bwMode="auto">
            <a:xfrm>
              <a:off x="960" y="3427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Cả ý a và b đều đúng.</a:t>
              </a:r>
            </a:p>
          </p:txBody>
        </p:sp>
      </p:grp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2362200" y="152400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4530" name="Oval 18"/>
          <p:cNvSpPr>
            <a:spLocks noChangeArrowheads="1"/>
          </p:cNvSpPr>
          <p:nvPr/>
        </p:nvSpPr>
        <p:spPr bwMode="auto">
          <a:xfrm>
            <a:off x="2197100" y="25908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2133600" y="381000"/>
            <a:ext cx="8001000" cy="762000"/>
          </a:xfrm>
          <a:prstGeom prst="bevel">
            <a:avLst>
              <a:gd name="adj" fmla="val 12500"/>
            </a:avLst>
          </a:prstGeom>
          <a:solidFill>
            <a:srgbClr val="A8EEFE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nhất</a:t>
            </a:r>
            <a:endParaRPr lang="en-US" altLang="en-US" sz="32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34" name="Text Box 22"/>
          <p:cNvSpPr txBox="1">
            <a:spLocks noChangeArrowheads="1"/>
          </p:cNvSpPr>
          <p:nvPr/>
        </p:nvSpPr>
        <p:spPr bwMode="auto">
          <a:xfrm>
            <a:off x="3048000" y="2695575"/>
            <a:ext cx="510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phụ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Action Button: Return 2">
            <a:hlinkClick r:id="rId7" action="ppaction://hlinksldjump" highlightClick="1"/>
          </p:cNvPr>
          <p:cNvSpPr/>
          <p:nvPr/>
        </p:nvSpPr>
        <p:spPr>
          <a:xfrm>
            <a:off x="9098280" y="5674678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8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5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5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4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6" grpId="0"/>
      <p:bldP spid="64530" grpId="0" animBg="1"/>
      <p:bldP spid="64531" grpId="0" animBg="1"/>
      <p:bldP spid="645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98587"/>
            <a:ext cx="9845040" cy="5212080"/>
          </a:xfrm>
          <a:prstGeom prst="rect">
            <a:avLst/>
          </a:prstGeom>
        </p:spPr>
      </p:pic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2609085" y="2468245"/>
            <a:ext cx="8077200" cy="519112"/>
            <a:chOff x="480" y="1833"/>
            <a:chExt cx="5280" cy="327"/>
          </a:xfrm>
        </p:grpSpPr>
        <p:sp>
          <p:nvSpPr>
            <p:cNvPr id="6162" name="WordArt 3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1805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163" name="Text Box 4"/>
            <p:cNvSpPr txBox="1">
              <a:spLocks noChangeArrowheads="1"/>
            </p:cNvSpPr>
            <p:nvPr/>
          </p:nvSpPr>
          <p:spPr bwMode="auto">
            <a:xfrm>
              <a:off x="960" y="1833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Khi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Làm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Như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thế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5541" name="Group 5"/>
          <p:cNvGrpSpPr>
            <a:grpSpLocks/>
          </p:cNvGrpSpPr>
          <p:nvPr/>
        </p:nvGrpSpPr>
        <p:grpSpPr bwMode="auto">
          <a:xfrm>
            <a:off x="2589964" y="3286680"/>
            <a:ext cx="8058150" cy="519113"/>
            <a:chOff x="492" y="2457"/>
            <a:chExt cx="5268" cy="327"/>
          </a:xfrm>
        </p:grpSpPr>
        <p:sp>
          <p:nvSpPr>
            <p:cNvPr id="6160" name="WordArt 6"/>
            <p:cNvSpPr>
              <a:spLocks noChangeArrowheads="1" noChangeShapeType="1" noTextEdit="1"/>
            </p:cNvSpPr>
            <p:nvPr/>
          </p:nvSpPr>
          <p:spPr bwMode="auto">
            <a:xfrm rot="5400000">
              <a:off x="559" y="2432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6161" name="Text Box 7"/>
            <p:cNvSpPr txBox="1">
              <a:spLocks noChangeArrowheads="1"/>
            </p:cNvSpPr>
            <p:nvPr/>
          </p:nvSpPr>
          <p:spPr bwMode="auto">
            <a:xfrm>
              <a:off x="960" y="2457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Ở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đâu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Cái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5544" name="Group 8"/>
          <p:cNvGrpSpPr>
            <a:grpSpLocks/>
          </p:cNvGrpSpPr>
          <p:nvPr/>
        </p:nvGrpSpPr>
        <p:grpSpPr bwMode="auto">
          <a:xfrm>
            <a:off x="2589199" y="4191158"/>
            <a:ext cx="7543800" cy="519113"/>
            <a:chOff x="480" y="2995"/>
            <a:chExt cx="4512" cy="275"/>
          </a:xfrm>
        </p:grpSpPr>
        <p:sp>
          <p:nvSpPr>
            <p:cNvPr id="6158" name="WordArt 9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2960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6159" name="Text Box 10"/>
            <p:cNvSpPr txBox="1">
              <a:spLocks noChangeArrowheads="1"/>
            </p:cNvSpPr>
            <p:nvPr/>
          </p:nvSpPr>
          <p:spPr bwMode="auto">
            <a:xfrm>
              <a:off x="960" y="2995"/>
              <a:ext cx="4032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Khi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Ở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đâu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Vì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sao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Để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làm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5547" name="Group 11"/>
          <p:cNvGrpSpPr>
            <a:grpSpLocks/>
          </p:cNvGrpSpPr>
          <p:nvPr/>
        </p:nvGrpSpPr>
        <p:grpSpPr bwMode="auto">
          <a:xfrm>
            <a:off x="2532885" y="5263394"/>
            <a:ext cx="8153400" cy="519113"/>
            <a:chOff x="480" y="3487"/>
            <a:chExt cx="4512" cy="327"/>
          </a:xfrm>
        </p:grpSpPr>
        <p:sp>
          <p:nvSpPr>
            <p:cNvPr id="6156" name="WordArt 12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3471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6157" name="Text Box 13"/>
            <p:cNvSpPr txBox="1">
              <a:spLocks noChangeArrowheads="1"/>
            </p:cNvSpPr>
            <p:nvPr/>
          </p:nvSpPr>
          <p:spPr bwMode="auto">
            <a:xfrm>
              <a:off x="960" y="3487"/>
              <a:ext cx="403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Tất cả ý a, b, c đều đúng.</a:t>
              </a:r>
            </a:p>
          </p:txBody>
        </p:sp>
      </p:grp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1295400" y="1572102"/>
            <a:ext cx="1002792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65551" name="Oval 15"/>
          <p:cNvSpPr>
            <a:spLocks noChangeArrowheads="1"/>
          </p:cNvSpPr>
          <p:nvPr/>
        </p:nvSpPr>
        <p:spPr bwMode="auto">
          <a:xfrm>
            <a:off x="2513696" y="4116148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2" name="AutoShape 19"/>
          <p:cNvSpPr>
            <a:spLocks noChangeArrowheads="1"/>
          </p:cNvSpPr>
          <p:nvPr/>
        </p:nvSpPr>
        <p:spPr bwMode="auto">
          <a:xfrm>
            <a:off x="1894754" y="346870"/>
            <a:ext cx="8001000" cy="762000"/>
          </a:xfrm>
          <a:prstGeom prst="bevel">
            <a:avLst>
              <a:gd name="adj" fmla="val 12500"/>
            </a:avLst>
          </a:prstGeom>
          <a:solidFill>
            <a:srgbClr val="A8EEFE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FF0066"/>
                </a:solidFill>
                <a:latin typeface="Times New Roman" panose="02020603050405020304" pitchFamily="18" charset="0"/>
              </a:rPr>
              <a:t>Em hãy chọn ý đúng nhất</a:t>
            </a:r>
          </a:p>
        </p:txBody>
      </p:sp>
      <p:sp>
        <p:nvSpPr>
          <p:cNvPr id="22" name="Action Button: Return 21">
            <a:hlinkClick r:id="rId6" action="ppaction://hlinksldjump" highlightClick="1"/>
          </p:cNvPr>
          <p:cNvSpPr/>
          <p:nvPr/>
        </p:nvSpPr>
        <p:spPr>
          <a:xfrm>
            <a:off x="9570720" y="5609431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7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/>
      <p:bldP spid="655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51498"/>
            <a:ext cx="10988040" cy="5212080"/>
          </a:xfrm>
          <a:prstGeom prst="rect">
            <a:avLst/>
          </a:prstGeom>
        </p:spPr>
      </p:pic>
      <p:sp>
        <p:nvSpPr>
          <p:cNvPr id="7172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162800" y="6096000"/>
            <a:ext cx="838200" cy="7620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685799" y="598488"/>
            <a:ext cx="1098804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bãi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hò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7174" name="Rectangle 9"/>
          <p:cNvSpPr>
            <a:spLocks noChangeArrowheads="1"/>
          </p:cNvSpPr>
          <p:nvPr/>
        </p:nvSpPr>
        <p:spPr bwMode="auto">
          <a:xfrm>
            <a:off x="2686049" y="1635125"/>
            <a:ext cx="66248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Bộ phận trạng ngữ trong câu trên là:</a:t>
            </a:r>
            <a:endParaRPr lang="en-US" altLang="en-US" sz="3200">
              <a:solidFill>
                <a:srgbClr val="0000CC"/>
              </a:solidFill>
            </a:endParaRPr>
          </a:p>
        </p:txBody>
      </p:sp>
      <p:sp>
        <p:nvSpPr>
          <p:cNvPr id="7175" name="Rectangle 10"/>
          <p:cNvSpPr>
            <a:spLocks noChangeArrowheads="1"/>
          </p:cNvSpPr>
          <p:nvPr/>
        </p:nvSpPr>
        <p:spPr bwMode="auto">
          <a:xfrm>
            <a:off x="2747962" y="2586038"/>
            <a:ext cx="6731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3200" b="1">
                <a:solidFill>
                  <a:srgbClr val="333300"/>
                </a:solidFill>
                <a:latin typeface="Times New Roman" panose="02020603050405020304" pitchFamily="18" charset="0"/>
              </a:rPr>
              <a:t>Chiều chiều, trên bãi thả.</a:t>
            </a:r>
            <a:endParaRPr lang="en-US" altLang="en-US" sz="3200">
              <a:solidFill>
                <a:srgbClr val="333300"/>
              </a:solidFill>
            </a:endParaRPr>
          </a:p>
        </p:txBody>
      </p:sp>
      <p:sp>
        <p:nvSpPr>
          <p:cNvPr id="7176" name="Rectangle 11"/>
          <p:cNvSpPr>
            <a:spLocks noChangeArrowheads="1"/>
          </p:cNvSpPr>
          <p:nvPr/>
        </p:nvSpPr>
        <p:spPr bwMode="auto">
          <a:xfrm>
            <a:off x="2743200" y="3276600"/>
            <a:ext cx="40047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en-US" sz="3200" b="1">
                <a:solidFill>
                  <a:srgbClr val="333300"/>
                </a:solidFill>
                <a:latin typeface="Times New Roman" panose="02020603050405020304" pitchFamily="18" charset="0"/>
              </a:rPr>
              <a:t>Lũ trẻ chúng tôi.</a:t>
            </a:r>
            <a:endParaRPr lang="en-US" altLang="en-US" sz="3200">
              <a:solidFill>
                <a:srgbClr val="333300"/>
              </a:solidFill>
            </a:endParaRPr>
          </a:p>
        </p:txBody>
      </p:sp>
      <p:sp>
        <p:nvSpPr>
          <p:cNvPr id="7177" name="Rectangle 12"/>
          <p:cNvSpPr>
            <a:spLocks noChangeArrowheads="1"/>
          </p:cNvSpPr>
          <p:nvPr/>
        </p:nvSpPr>
        <p:spPr bwMode="auto">
          <a:xfrm>
            <a:off x="2743200" y="3881438"/>
            <a:ext cx="53680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Hò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hét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2514600" y="2373313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43200" y="4530120"/>
            <a:ext cx="6339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sp>
        <p:nvSpPr>
          <p:cNvPr id="13" name="Action Button: Return 12">
            <a:hlinkClick r:id="rId5" action="ppaction://hlinksldjump" highlightClick="1"/>
          </p:cNvPr>
          <p:cNvSpPr/>
          <p:nvPr/>
        </p:nvSpPr>
        <p:spPr>
          <a:xfrm>
            <a:off x="10104120" y="4924614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2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" y="337821"/>
            <a:ext cx="10988040" cy="5212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6924" y="530257"/>
            <a:ext cx="105630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trạng ngữ trong câu sau và cho biết trạng ngữ bổ sung ý nghĩa gì cho câu 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7024" y="1771313"/>
            <a:ext cx="88392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Xuân sang, trăm hoa đua nhau khoe sắc.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43352" y="241292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32025" y="2367490"/>
            <a:ext cx="2060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27024" y="3473169"/>
            <a:ext cx="88392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65425" y="4133219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35347" y="4133219"/>
            <a:ext cx="16147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Action Button: Return 13">
            <a:hlinkClick r:id="rId5" action="ppaction://hlinksldjump" highlightClick="1"/>
          </p:cNvPr>
          <p:cNvSpPr/>
          <p:nvPr/>
        </p:nvSpPr>
        <p:spPr>
          <a:xfrm>
            <a:off x="10020300" y="4727576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127F23-B5BB-4909-B6FE-95A52D2E4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352" y="2964871"/>
            <a:ext cx="5870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Bổ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sung ý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nghĩa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gian</a:t>
            </a:r>
            <a:endParaRPr lang="en-US" altLang="en-US" sz="3200" i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54A272-85BF-4F9A-B6B0-750B70AFF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425" y="4621594"/>
            <a:ext cx="5870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Bổ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sung ý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nghĩa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gian</a:t>
            </a:r>
            <a:endParaRPr lang="en-US" altLang="en-US" sz="3200" i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8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903944E-E163-4BBE-A018-2EFEE9E4A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73154" y="1149544"/>
            <a:ext cx="10790830" cy="2977955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id="{C84FD4C0-993D-4633-84C4-7FC957B70678}"/>
              </a:ext>
            </a:extLst>
          </p:cNvPr>
          <p:cNvSpPr txBox="1"/>
          <p:nvPr/>
        </p:nvSpPr>
        <p:spPr>
          <a:xfrm>
            <a:off x="421623" y="1299693"/>
            <a:ext cx="114938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Thêm</a:t>
            </a:r>
            <a:r>
              <a:rPr lang="en-US" altLang="zh-CN" sz="88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trạng</a:t>
            </a:r>
            <a:r>
              <a:rPr lang="en-US" altLang="zh-CN" sz="88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ngữ</a:t>
            </a:r>
            <a:r>
              <a:rPr lang="en-US" altLang="zh-CN" sz="880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800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chỉ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nơi</a:t>
            </a:r>
            <a:r>
              <a:rPr lang="en-US" altLang="zh-CN" sz="80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chốn</a:t>
            </a:r>
            <a:r>
              <a:rPr lang="en-US" altLang="zh-CN" sz="80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cho</a:t>
            </a:r>
            <a:r>
              <a:rPr lang="en-US" altLang="zh-CN" sz="80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câu</a:t>
            </a:r>
            <a:endParaRPr lang="zh-CN" altLang="en-US" sz="8000" dirty="0">
              <a:ln w="0"/>
              <a:solidFill>
                <a:schemeClr val="bg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B0821C-056B-4F42-898B-D6C0A1ADDFF6}"/>
              </a:ext>
            </a:extLst>
          </p:cNvPr>
          <p:cNvGrpSpPr/>
          <p:nvPr/>
        </p:nvGrpSpPr>
        <p:grpSpPr>
          <a:xfrm>
            <a:off x="3864077" y="70753"/>
            <a:ext cx="4763729" cy="1495756"/>
            <a:chOff x="3864077" y="70753"/>
            <a:chExt cx="4763729" cy="1495756"/>
          </a:xfrm>
        </p:grpSpPr>
        <p:pic>
          <p:nvPicPr>
            <p:cNvPr id="7" name="Picture 36">
              <a:extLst>
                <a:ext uri="{FF2B5EF4-FFF2-40B4-BE49-F238E27FC236}">
                  <a16:creationId xmlns:a16="http://schemas.microsoft.com/office/drawing/2014/main" id="{B921B815-84DD-4134-9683-640288B8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864077" y="70753"/>
              <a:ext cx="4763729" cy="149575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324926" y="423921"/>
              <a:ext cx="3904343" cy="707886"/>
            </a:xfrm>
            <a:prstGeom prst="rect">
              <a:avLst/>
            </a:prstGeom>
            <a:noFill/>
            <a:ln w="38100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4000" b="1" dirty="0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b="1" dirty="0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câu</a:t>
              </a:r>
              <a:endParaRPr lang="en-US" sz="4000" b="1" dirty="0">
                <a:solidFill>
                  <a:srgbClr val="54A686"/>
                </a:solidFill>
                <a:latin typeface="UTM American Sans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5">
            <a:extLst>
              <a:ext uri="{FF2B5EF4-FFF2-40B4-BE49-F238E27FC236}">
                <a16:creationId xmlns:a16="http://schemas.microsoft.com/office/drawing/2014/main" id="{2E6D6815-876E-415E-A139-C042E54E5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-892916" y="0"/>
            <a:ext cx="3641629" cy="3882190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9B2C3474-D3D9-4C97-8542-2E45C92FBC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9390444" y="5337"/>
            <a:ext cx="3641629" cy="3882190"/>
          </a:xfrm>
          <a:prstGeom prst="rect">
            <a:avLst/>
          </a:prstGeom>
        </p:spPr>
      </p:pic>
      <p:sp>
        <p:nvSpPr>
          <p:cNvPr id="8" name="文本框 3">
            <a:extLst>
              <a:ext uri="{FF2B5EF4-FFF2-40B4-BE49-F238E27FC236}">
                <a16:creationId xmlns:a16="http://schemas.microsoft.com/office/drawing/2014/main" id="{14ECF93B-96BE-4BDC-A85D-D21ECE225CB2}"/>
              </a:ext>
            </a:extLst>
          </p:cNvPr>
          <p:cNvSpPr txBox="1"/>
          <p:nvPr/>
        </p:nvSpPr>
        <p:spPr>
          <a:xfrm>
            <a:off x="495362" y="1287332"/>
            <a:ext cx="114938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Thêm</a:t>
            </a:r>
            <a:r>
              <a:rPr lang="en-US" altLang="zh-CN" sz="8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trạng</a:t>
            </a:r>
            <a:r>
              <a:rPr lang="en-US" altLang="zh-CN" sz="8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ngữ</a:t>
            </a:r>
            <a:r>
              <a:rPr lang="en-US" altLang="zh-CN" sz="8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80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chỉ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nơi</a:t>
            </a:r>
            <a:r>
              <a:rPr lang="en-US" altLang="zh-CN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chốn</a:t>
            </a:r>
            <a:r>
              <a:rPr lang="en-US" altLang="zh-CN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cho</a:t>
            </a:r>
            <a:r>
              <a:rPr lang="en-US" altLang="zh-CN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câu</a:t>
            </a:r>
            <a:endParaRPr lang="zh-CN" altLang="en-US" sz="8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3B216B-B775-45B4-ACA4-C197C3F3216D}"/>
              </a:ext>
            </a:extLst>
          </p:cNvPr>
          <p:cNvSpPr txBox="1"/>
          <p:nvPr/>
        </p:nvSpPr>
        <p:spPr>
          <a:xfrm>
            <a:off x="11249282" y="6310183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379EE-6A17-4D29-99CD-76771E11366A}"/>
              </a:ext>
            </a:extLst>
          </p:cNvPr>
          <p:cNvSpPr txBox="1"/>
          <p:nvPr/>
        </p:nvSpPr>
        <p:spPr>
          <a:xfrm>
            <a:off x="-24628" y="38336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298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2255735" y="3232645"/>
            <a:ext cx="792396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Khám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phá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646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504</TotalTime>
  <Words>1025</Words>
  <Application>Microsoft Office PowerPoint</Application>
  <PresentationFormat>Widescreen</PresentationFormat>
  <Paragraphs>144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UTM American Sans</vt:lpstr>
      <vt:lpstr>UTM Akashi</vt:lpstr>
      <vt:lpstr>Calibri</vt:lpstr>
      <vt:lpstr>Arial</vt:lpstr>
      <vt:lpstr>UTM Showcard</vt:lpstr>
      <vt:lpstr>微软雅黑</vt:lpstr>
      <vt:lpstr>UTM Ambrose</vt:lpstr>
      <vt:lpstr>等线</vt:lpstr>
      <vt:lpstr>UTM Scriptina KT</vt:lpstr>
      <vt:lpstr>UTM Cookies</vt:lpstr>
      <vt:lpstr>Times New Roman</vt:lpstr>
      <vt:lpstr>UTM Guanine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4</dc:subject>
  <dc:creator>KTUTS</dc:creator>
  <cp:keywords>HaiHa</cp:keywords>
  <cp:lastModifiedBy>Nguyen Huu Hieu</cp:lastModifiedBy>
  <cp:revision>F04</cp:revision>
  <dcterms:created xsi:type="dcterms:W3CDTF">2017-08-18T03:02:00Z</dcterms:created>
  <dcterms:modified xsi:type="dcterms:W3CDTF">2022-04-03T16:51:43Z</dcterms:modified>
  <cp:version>F27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