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2"/>
  </p:notesMasterIdLst>
  <p:sldIdLst>
    <p:sldId id="7732" r:id="rId2"/>
    <p:sldId id="261" r:id="rId3"/>
    <p:sldId id="281" r:id="rId4"/>
    <p:sldId id="7733" r:id="rId5"/>
    <p:sldId id="7734" r:id="rId6"/>
    <p:sldId id="7735" r:id="rId7"/>
    <p:sldId id="7736" r:id="rId8"/>
    <p:sldId id="7737" r:id="rId9"/>
    <p:sldId id="7738" r:id="rId10"/>
    <p:sldId id="7740" r:id="rId11"/>
    <p:sldId id="7744" r:id="rId12"/>
    <p:sldId id="7742" r:id="rId13"/>
    <p:sldId id="7743" r:id="rId14"/>
    <p:sldId id="7745" r:id="rId15"/>
    <p:sldId id="7746" r:id="rId16"/>
    <p:sldId id="260" r:id="rId17"/>
    <p:sldId id="7747" r:id="rId18"/>
    <p:sldId id="279" r:id="rId19"/>
    <p:sldId id="7749" r:id="rId20"/>
    <p:sldId id="7750" r:id="rId21"/>
    <p:sldId id="7748" r:id="rId22"/>
    <p:sldId id="265" r:id="rId23"/>
    <p:sldId id="7751" r:id="rId24"/>
    <p:sldId id="7752" r:id="rId25"/>
    <p:sldId id="7756" r:id="rId26"/>
    <p:sldId id="7753" r:id="rId27"/>
    <p:sldId id="7754" r:id="rId28"/>
    <p:sldId id="7757" r:id="rId29"/>
    <p:sldId id="269" r:id="rId30"/>
    <p:sldId id="775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C3A3"/>
    <a:srgbClr val="69554E"/>
    <a:srgbClr val="FAF9FE"/>
    <a:srgbClr val="DFFAFD"/>
    <a:srgbClr val="EEFCFE"/>
    <a:srgbClr val="FCFCFE"/>
    <a:srgbClr val="D93D0F"/>
    <a:srgbClr val="29A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81854" autoAdjust="0"/>
  </p:normalViewPr>
  <p:slideViewPr>
    <p:cSldViewPr snapToGrid="0">
      <p:cViewPr>
        <p:scale>
          <a:sx n="50" d="100"/>
          <a:sy n="50" d="100"/>
        </p:scale>
        <p:origin x="126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5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116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31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69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87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4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1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86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02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teamKTUT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818316-882D-43E5-8024-D35BD4E8E964}"/>
              </a:ext>
            </a:extLst>
          </p:cNvPr>
          <p:cNvSpPr/>
          <p:nvPr userDrawn="1"/>
        </p:nvSpPr>
        <p:spPr>
          <a:xfrm rot="19463966">
            <a:off x="329466" y="176904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DFFA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A472B-DF2D-4C08-AC78-5020B5394B48}"/>
              </a:ext>
            </a:extLst>
          </p:cNvPr>
          <p:cNvSpPr/>
          <p:nvPr userDrawn="1"/>
        </p:nvSpPr>
        <p:spPr>
          <a:xfrm rot="19463966">
            <a:off x="11159243" y="6209599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AF9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0A7000-A26B-44F1-A650-FB0C1201D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9EA441-6AE5-4BEE-8B1F-0A2B89A16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3D05CE-0B30-45A3-A156-F8782A840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00F28A-2F8D-4096-8B9B-A515BF967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CA551F-19AA-4951-AFBF-289C3006FB2F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636DD-E849-4227-9A1E-CE7701BD7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AAF2A7-D085-4FCF-BD6C-2275C20284EF}"/>
              </a:ext>
            </a:extLst>
          </p:cNvPr>
          <p:cNvSpPr/>
          <p:nvPr userDrawn="1"/>
        </p:nvSpPr>
        <p:spPr>
          <a:xfrm rot="1830609">
            <a:off x="11624578" y="73219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rgbClr val="EE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9592EA-DC79-4615-AA30-2A98104F8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78935E-E901-4411-8CAB-E63FFA1CC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39F33E-9FB5-484C-9F63-5ACF94BE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7AFF3-B4BA-44DF-AEE0-4CC88D1C3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69566-55EE-4A8D-8AF2-79167F15E5E3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30E4DB-3490-40DF-8358-464B7E72D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350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A6CD-0B31-459B-8CF8-F1DD9549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51085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725AFF2D-7FBD-404A-A8D6-6D409D865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20">
            <a:extLst>
              <a:ext uri="{FF2B5EF4-FFF2-40B4-BE49-F238E27FC236}">
                <a16:creationId xmlns:a16="http://schemas.microsoft.com/office/drawing/2014/main" id="{4B1627F4-DA3B-4807-A244-B2BE36BB2039}"/>
              </a:ext>
            </a:extLst>
          </p:cNvPr>
          <p:cNvSpPr/>
          <p:nvPr userDrawn="1"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30">
            <a:extLst>
              <a:ext uri="{FF2B5EF4-FFF2-40B4-BE49-F238E27FC236}">
                <a16:creationId xmlns:a16="http://schemas.microsoft.com/office/drawing/2014/main" id="{454BBAA0-916B-4115-A08B-1B0555629BF2}"/>
              </a:ext>
            </a:extLst>
          </p:cNvPr>
          <p:cNvGrpSpPr/>
          <p:nvPr userDrawn="1"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7" name="组合 26">
              <a:extLst>
                <a:ext uri="{FF2B5EF4-FFF2-40B4-BE49-F238E27FC236}">
                  <a16:creationId xmlns:a16="http://schemas.microsoft.com/office/drawing/2014/main" id="{1BE63BA4-5A92-40FA-88F6-022D771F0472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9" name="图片 5">
                <a:extLst>
                  <a:ext uri="{FF2B5EF4-FFF2-40B4-BE49-F238E27FC236}">
                    <a16:creationId xmlns:a16="http://schemas.microsoft.com/office/drawing/2014/main" id="{F62B95AC-A08F-4248-BB33-50DF629B5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10" name="图片 25">
                <a:extLst>
                  <a:ext uri="{FF2B5EF4-FFF2-40B4-BE49-F238E27FC236}">
                    <a16:creationId xmlns:a16="http://schemas.microsoft.com/office/drawing/2014/main" id="{E81301F0-E02D-42FA-A5C6-A1E77D43D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7161904D-2D5F-4DB4-9FA0-FB034336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1" name="图片 13">
            <a:extLst>
              <a:ext uri="{FF2B5EF4-FFF2-40B4-BE49-F238E27FC236}">
                <a16:creationId xmlns:a16="http://schemas.microsoft.com/office/drawing/2014/main" id="{CBF386EA-FFD7-46A2-B8BE-0EB37A4AE8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EA2CA02F-1F3E-439A-89BA-360B64A0C1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47D00B-5EFA-41C4-8035-E8650D17BEBF}"/>
              </a:ext>
            </a:extLst>
          </p:cNvPr>
          <p:cNvSpPr/>
          <p:nvPr userDrawn="1"/>
        </p:nvSpPr>
        <p:spPr>
          <a:xfrm rot="1830609">
            <a:off x="11541414" y="34749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FC3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DDE72-7A8C-4EF9-A828-29597B49E314}"/>
              </a:ext>
            </a:extLst>
          </p:cNvPr>
          <p:cNvSpPr/>
          <p:nvPr userDrawn="1"/>
        </p:nvSpPr>
        <p:spPr>
          <a:xfrm>
            <a:off x="1236663" y="531740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71D00C-33D6-4E2B-ABD4-056B2BC6E1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C32643-C049-49BE-B195-906C489658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5D251C-97D6-41C4-8B8A-6972717101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26E042-6FFA-4323-9D8C-5015E1A1664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238972-E172-4DCE-9A39-4C8AF37EAD32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BF4CE0-D7ED-4191-A6EB-BB1239ADEB0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2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  <p:pic>
        <p:nvPicPr>
          <p:cNvPr id="46" name="Picture 4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E6C1BD-5101-40A6-BF7D-A8B9D9E04AF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47" name="Picture 4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245405-1782-4638-BD0F-BB6B2FDA8A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D74746-BFA5-41C9-B545-F214D423F20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49" name="Picture 4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F516EE-6346-4B64-8A84-0BEC2F37F7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220EF6A-7F43-44D8-91EB-3F7D23C17BBB}"/>
              </a:ext>
            </a:extLst>
          </p:cNvPr>
          <p:cNvSpPr txBox="1"/>
          <p:nvPr userDrawn="1"/>
        </p:nvSpPr>
        <p:spPr>
          <a:xfrm>
            <a:off x="2652180" y="8474349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51" name="Picture 5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EDDB96-452D-4AA3-9804-93A8CD9EC2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8123362"/>
            <a:ext cx="1881378" cy="162530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360E180-A764-47A8-B3E7-5BD6934AAFBD}"/>
              </a:ext>
            </a:extLst>
          </p:cNvPr>
          <p:cNvSpPr/>
          <p:nvPr userDrawn="1"/>
        </p:nvSpPr>
        <p:spPr>
          <a:xfrm rot="1830609">
            <a:off x="-11879" y="2606895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FC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DAE125-F531-424E-A1A4-3EB3C30B7405}"/>
              </a:ext>
            </a:extLst>
          </p:cNvPr>
          <p:cNvSpPr/>
          <p:nvPr userDrawn="1"/>
        </p:nvSpPr>
        <p:spPr>
          <a:xfrm rot="1830609">
            <a:off x="11358535" y="1525923"/>
            <a:ext cx="716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EF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55" r:id="rId4"/>
    <p:sldLayoutId id="2147483652" r:id="rId5"/>
    <p:sldLayoutId id="2147483654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49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48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5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4487F9-FB13-4DB8-BD76-CB4995DFE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69" y="126513"/>
            <a:ext cx="3164098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21C20-3B47-46F2-A793-BE441A3BB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0" y="714828"/>
            <a:ext cx="8919221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A5BA3-CCE8-4456-9647-DC0807C91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938" flipV="1">
            <a:off x="8339871" y="2580118"/>
            <a:ext cx="1762743" cy="1813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24C4F-A239-40F3-940B-85259B294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405" flipH="1" flipV="1">
            <a:off x="8165788" y="3219652"/>
            <a:ext cx="1711862" cy="18131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07278-325D-4725-8C8A-08026F6EE10A}"/>
              </a:ext>
            </a:extLst>
          </p:cNvPr>
          <p:cNvSpPr>
            <a:spLocks noChangeAspect="1"/>
          </p:cNvSpPr>
          <p:nvPr/>
        </p:nvSpPr>
        <p:spPr>
          <a:xfrm>
            <a:off x="9230213" y="3560177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B8C900-2CCC-4CC2-B21E-7D7B61173E97}"/>
              </a:ext>
            </a:extLst>
          </p:cNvPr>
          <p:cNvSpPr>
            <a:spLocks noChangeAspect="1"/>
          </p:cNvSpPr>
          <p:nvPr/>
        </p:nvSpPr>
        <p:spPr>
          <a:xfrm>
            <a:off x="8721430" y="4418164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AC6F0-78FE-49E1-9DCA-2D0E85CA1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938" flipV="1">
            <a:off x="2057673" y="2050081"/>
            <a:ext cx="1762743" cy="1813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0F82F-861A-48DF-A476-DC82B3417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089" flipH="1" flipV="1">
            <a:off x="2295018" y="1305616"/>
            <a:ext cx="1711862" cy="18131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035ECF-A14C-4FB9-845A-39F40DF66AD3}"/>
              </a:ext>
            </a:extLst>
          </p:cNvPr>
          <p:cNvSpPr>
            <a:spLocks noChangeAspect="1"/>
          </p:cNvSpPr>
          <p:nvPr/>
        </p:nvSpPr>
        <p:spPr>
          <a:xfrm>
            <a:off x="762676" y="3168935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217B73-97BD-42BC-9609-561710B481A0}"/>
              </a:ext>
            </a:extLst>
          </p:cNvPr>
          <p:cNvSpPr>
            <a:spLocks noChangeAspect="1"/>
          </p:cNvSpPr>
          <p:nvPr/>
        </p:nvSpPr>
        <p:spPr>
          <a:xfrm>
            <a:off x="-271592" y="1894435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EDB38D-DD69-42B0-85AE-D5D075E5F8C4}"/>
              </a:ext>
            </a:extLst>
          </p:cNvPr>
          <p:cNvSpPr>
            <a:spLocks noChangeAspect="1"/>
          </p:cNvSpPr>
          <p:nvPr/>
        </p:nvSpPr>
        <p:spPr>
          <a:xfrm>
            <a:off x="762676" y="6222507"/>
            <a:ext cx="1066664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Sơ đồ sự trao đổi khí trong hô hấp của thực vật</a:t>
            </a:r>
            <a:endParaRPr lang="en-US" sz="2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E7458E-FE57-4F13-953D-6E91278E5AED}"/>
              </a:ext>
            </a:extLst>
          </p:cNvPr>
          <p:cNvSpPr>
            <a:spLocks noChangeAspect="1"/>
          </p:cNvSpPr>
          <p:nvPr/>
        </p:nvSpPr>
        <p:spPr>
          <a:xfrm>
            <a:off x="2352191" y="45966"/>
            <a:ext cx="7487617" cy="7015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	Quá trình hô hấp diễn ra khi nào?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698524-A997-49C2-AC98-ECDF10107F4A}"/>
              </a:ext>
            </a:extLst>
          </p:cNvPr>
          <p:cNvSpPr>
            <a:spLocks noChangeAspect="1"/>
          </p:cNvSpPr>
          <p:nvPr/>
        </p:nvSpPr>
        <p:spPr>
          <a:xfrm>
            <a:off x="1400451" y="-9936"/>
            <a:ext cx="9391097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Quá trình hô hấp diễn ra cả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ngày lẫn đêm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8D056D-9C14-484A-BDCF-621A152ED997}"/>
              </a:ext>
            </a:extLst>
          </p:cNvPr>
          <p:cNvSpPr>
            <a:spLocks noChangeAspect="1"/>
          </p:cNvSpPr>
          <p:nvPr/>
        </p:nvSpPr>
        <p:spPr>
          <a:xfrm>
            <a:off x="-20210" y="67887"/>
            <a:ext cx="12232419" cy="657698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Điều gì sẽ xảy ra với cây nếu quá trình hô hấp của cây bị ngừng?</a:t>
            </a:r>
            <a:endParaRPr lang="en-US" sz="30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31CA2D-F882-4971-8C6F-7AEEC1B42475}"/>
              </a:ext>
            </a:extLst>
          </p:cNvPr>
          <p:cNvSpPr>
            <a:spLocks noChangeAspect="1"/>
          </p:cNvSpPr>
          <p:nvPr/>
        </p:nvSpPr>
        <p:spPr>
          <a:xfrm>
            <a:off x="-56387" y="-9936"/>
            <a:ext cx="12304772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Nếu quá trình hô hấp của cây bị ngừng thì cây sẽ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chết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1A28CA-1AF9-410F-9163-E2CD46779CCA}"/>
              </a:ext>
            </a:extLst>
          </p:cNvPr>
          <p:cNvSpPr>
            <a:spLocks noChangeAspect="1"/>
          </p:cNvSpPr>
          <p:nvPr/>
        </p:nvSpPr>
        <p:spPr>
          <a:xfrm>
            <a:off x="1491791" y="67887"/>
            <a:ext cx="9208417" cy="657698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Trong hô hấp, thực vật hút khí gì và thải khí gì?</a:t>
            </a:r>
            <a:endParaRPr lang="en-US" sz="30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8968C6-C4F6-4138-86BF-04B7460A575B}"/>
              </a:ext>
            </a:extLst>
          </p:cNvPr>
          <p:cNvSpPr>
            <a:spLocks noChangeAspect="1"/>
          </p:cNvSpPr>
          <p:nvPr/>
        </p:nvSpPr>
        <p:spPr>
          <a:xfrm>
            <a:off x="-56387" y="12305"/>
            <a:ext cx="12304772" cy="76886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Trong hô hấp, thực vật </a:t>
            </a:r>
            <a:r>
              <a:rPr lang="en-US" sz="30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hút khí ô-xi</a:t>
            </a: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và </a:t>
            </a:r>
            <a:r>
              <a:rPr lang="en-US" sz="30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thải ra khí các-bô-níc</a:t>
            </a:r>
            <a:r>
              <a:rPr lang="en-US" sz="3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0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CBDFC9-ADD1-4C2A-94B2-3D38B509415D}"/>
              </a:ext>
            </a:extLst>
          </p:cNvPr>
          <p:cNvSpPr/>
          <p:nvPr/>
        </p:nvSpPr>
        <p:spPr>
          <a:xfrm>
            <a:off x="6096000" y="1023440"/>
            <a:ext cx="5802438" cy="5614814"/>
          </a:xfrm>
          <a:prstGeom prst="roundRect">
            <a:avLst/>
          </a:prstGeom>
          <a:solidFill>
            <a:srgbClr val="E8C4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334144-528C-4CCC-AF81-FAC02A34B4CA}"/>
              </a:ext>
            </a:extLst>
          </p:cNvPr>
          <p:cNvSpPr/>
          <p:nvPr/>
        </p:nvSpPr>
        <p:spPr>
          <a:xfrm>
            <a:off x="240387" y="1023441"/>
            <a:ext cx="5802438" cy="5614814"/>
          </a:xfrm>
          <a:prstGeom prst="roundRect">
            <a:avLst/>
          </a:prstGeom>
          <a:solidFill>
            <a:srgbClr val="FFD2B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775AC0-BFFF-4E81-8145-D1E2CB6381FC}"/>
              </a:ext>
            </a:extLst>
          </p:cNvPr>
          <p:cNvSpPr>
            <a:spLocks noChangeAspect="1"/>
          </p:cNvSpPr>
          <p:nvPr/>
        </p:nvSpPr>
        <p:spPr>
          <a:xfrm>
            <a:off x="808051" y="219745"/>
            <a:ext cx="10469549" cy="803696"/>
          </a:xfrm>
          <a:prstGeom prst="roundRect">
            <a:avLst/>
          </a:prstGeom>
          <a:solidFill>
            <a:schemeClr val="bg1">
              <a:alpha val="5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So sánh sự khác nhau giữa quang hợp và hô hấp?</a:t>
            </a:r>
            <a:endParaRPr lang="en-US" sz="3200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48664-5E1D-45FE-920A-0414C96E7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76" y="1321867"/>
            <a:ext cx="4330856" cy="2436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77487-EEFA-4B7A-9243-E2981A242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06" y="1292025"/>
            <a:ext cx="2719939" cy="26797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C8286D-C184-4C7D-9371-9D33521FF2B1}"/>
              </a:ext>
            </a:extLst>
          </p:cNvPr>
          <p:cNvSpPr>
            <a:spLocks noChangeAspect="1"/>
          </p:cNvSpPr>
          <p:nvPr/>
        </p:nvSpPr>
        <p:spPr>
          <a:xfrm>
            <a:off x="717856" y="3757973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Diễn ra vào ban ngày</a:t>
            </a:r>
            <a:endParaRPr lang="en-US" sz="320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4A9A71-1A9B-41D2-95B4-6DE0C7FF97A7}"/>
              </a:ext>
            </a:extLst>
          </p:cNvPr>
          <p:cNvSpPr>
            <a:spLocks noChangeAspect="1"/>
          </p:cNvSpPr>
          <p:nvPr/>
        </p:nvSpPr>
        <p:spPr>
          <a:xfrm>
            <a:off x="6284285" y="3757973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Diễn ra cả ngày lẫn đêm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EC795B-992E-4CCE-9141-16A8628BCAEC}"/>
              </a:ext>
            </a:extLst>
          </p:cNvPr>
          <p:cNvSpPr>
            <a:spLocks noChangeAspect="1"/>
          </p:cNvSpPr>
          <p:nvPr/>
        </p:nvSpPr>
        <p:spPr>
          <a:xfrm>
            <a:off x="717856" y="4598342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Hút khí các-bô-níc</a:t>
            </a:r>
            <a:endParaRPr lang="en-US" sz="320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998A1A-EB2D-44A8-B265-9E094BEAEC62}"/>
              </a:ext>
            </a:extLst>
          </p:cNvPr>
          <p:cNvSpPr>
            <a:spLocks noChangeAspect="1"/>
          </p:cNvSpPr>
          <p:nvPr/>
        </p:nvSpPr>
        <p:spPr>
          <a:xfrm>
            <a:off x="6378428" y="4656402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Hút khí ô-xi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7B5F28-401D-4019-B4A4-3603E2C3B33D}"/>
              </a:ext>
            </a:extLst>
          </p:cNvPr>
          <p:cNvSpPr>
            <a:spLocks noChangeAspect="1"/>
          </p:cNvSpPr>
          <p:nvPr/>
        </p:nvSpPr>
        <p:spPr>
          <a:xfrm>
            <a:off x="717856" y="5438712"/>
            <a:ext cx="4953849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Thải ra khí ô-xi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3FFDBE-5800-4625-ABE7-9CD61D548718}"/>
              </a:ext>
            </a:extLst>
          </p:cNvPr>
          <p:cNvSpPr>
            <a:spLocks noChangeAspect="1"/>
          </p:cNvSpPr>
          <p:nvPr/>
        </p:nvSpPr>
        <p:spPr>
          <a:xfrm>
            <a:off x="6284285" y="5554831"/>
            <a:ext cx="5425868" cy="80369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rgbClr val="5B0F7D"/>
                </a:solidFill>
                <a:latin typeface="UTM Avo" panose="02040603050506020204" pitchFamily="18" charset="0"/>
              </a:rPr>
              <a:t>Thải ra khí các-bô-níc</a:t>
            </a:r>
          </a:p>
        </p:txBody>
      </p:sp>
    </p:spTree>
    <p:extLst>
      <p:ext uri="{BB962C8B-B14F-4D97-AF65-F5344CB8AC3E}">
        <p14:creationId xmlns:p14="http://schemas.microsoft.com/office/powerpoint/2010/main" val="37332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 animBg="1"/>
      <p:bldP spid="4" grpId="0"/>
      <p:bldP spid="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13131"/>
            <a:ext cx="11239500" cy="58317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7577430" y="5605975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38" y="5181689"/>
            <a:ext cx="2290244" cy="1064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8D302A-D1C0-46A8-8767-5223448E3F6A}"/>
              </a:ext>
            </a:extLst>
          </p:cNvPr>
          <p:cNvSpPr/>
          <p:nvPr/>
        </p:nvSpPr>
        <p:spPr>
          <a:xfrm>
            <a:off x="4432720" y="992472"/>
            <a:ext cx="3326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EM CẦN BIẾT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EAD11-9B73-4AE0-B1F9-C8B145CEF0C6}"/>
              </a:ext>
            </a:extLst>
          </p:cNvPr>
          <p:cNvSpPr>
            <a:spLocks noChangeAspect="1"/>
          </p:cNvSpPr>
          <p:nvPr/>
        </p:nvSpPr>
        <p:spPr>
          <a:xfrm>
            <a:off x="761997" y="1900347"/>
            <a:ext cx="10667999" cy="31824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6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Thực vật cần không khí để quang hợp và </a:t>
            </a:r>
            <a:br>
              <a:rPr lang="en-US" sz="36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</a:br>
            <a:r>
              <a:rPr lang="en-US" sz="36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hô hấp. </a:t>
            </a:r>
          </a:p>
          <a:p>
            <a:pPr algn="just">
              <a:lnSpc>
                <a:spcPct val="114000"/>
              </a:lnSpc>
            </a:pPr>
            <a:r>
              <a:rPr lang="en-US" sz="3600" b="0" cap="none" spc="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Khí ô-xi cần cho quá trình hô hấp. </a:t>
            </a:r>
          </a:p>
          <a:p>
            <a:pPr algn="just">
              <a:lnSpc>
                <a:spcPct val="114000"/>
              </a:lnSpc>
            </a:pPr>
            <a:r>
              <a:rPr lang="en-US" sz="3600" b="0" cap="none" spc="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Thiếu ô-xi, thực vật sẽ ngừng hô hấp và chết.</a:t>
            </a:r>
          </a:p>
          <a:p>
            <a:pPr algn="just">
              <a:lnSpc>
                <a:spcPct val="114000"/>
              </a:lnSpc>
            </a:pPr>
            <a:r>
              <a:rPr lang="en-US" sz="3600">
                <a:ln w="0"/>
                <a:solidFill>
                  <a:srgbClr val="488B41"/>
                </a:solidFill>
                <a:latin typeface="UTM Avo" panose="02040603050506020204" pitchFamily="18" charset="0"/>
              </a:rPr>
              <a:t>Khí các-bô-níc cần cho quá trình quang hợp.</a:t>
            </a:r>
          </a:p>
        </p:txBody>
      </p:sp>
    </p:spTree>
    <p:extLst>
      <p:ext uri="{BB962C8B-B14F-4D97-AF65-F5344CB8AC3E}">
        <p14:creationId xmlns:p14="http://schemas.microsoft.com/office/powerpoint/2010/main" val="38246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1136899" y="4191000"/>
            <a:ext cx="4101851" cy="1447800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3" y="571499"/>
            <a:ext cx="5302001" cy="530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4972050" y="126160"/>
            <a:ext cx="6248400" cy="6160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Tìm hiểu một số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ứng dụng thực tế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về nhu cầu không khí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của thực vật.</a:t>
            </a:r>
            <a:endParaRPr lang="en-US" sz="5400" b="1" cap="none" spc="0">
              <a:ln w="0"/>
              <a:solidFill>
                <a:srgbClr val="142E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5F34B9D-787A-4421-8D39-3230EFB00D70}"/>
              </a:ext>
            </a:extLst>
          </p:cNvPr>
          <p:cNvSpPr/>
          <p:nvPr/>
        </p:nvSpPr>
        <p:spPr>
          <a:xfrm>
            <a:off x="1600200" y="2649342"/>
            <a:ext cx="8991600" cy="2036266"/>
          </a:xfrm>
          <a:prstGeom prst="ellipse">
            <a:avLst/>
          </a:prstGeom>
          <a:solidFill>
            <a:srgbClr val="776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6D8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5AEE0-44DC-4CB2-AB83-36F5EE6A6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87" y="-1598235"/>
            <a:ext cx="7515991" cy="7515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6A7003-2CF7-4015-BABD-EB248F41D0CA}"/>
              </a:ext>
            </a:extLst>
          </p:cNvPr>
          <p:cNvSpPr/>
          <p:nvPr/>
        </p:nvSpPr>
        <p:spPr>
          <a:xfrm>
            <a:off x="1545397" y="4840017"/>
            <a:ext cx="910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>
                <a:ln w="0"/>
                <a:solidFill>
                  <a:srgbClr val="FFFFFF"/>
                </a:solidFill>
                <a:latin typeface="UTM Avo" panose="02040603050506020204" pitchFamily="18" charset="0"/>
              </a:rPr>
              <a:t>Nào ta lại cùng xem phim!</a:t>
            </a:r>
          </a:p>
        </p:txBody>
      </p:sp>
    </p:spTree>
    <p:extLst>
      <p:ext uri="{BB962C8B-B14F-4D97-AF65-F5344CB8AC3E}">
        <p14:creationId xmlns:p14="http://schemas.microsoft.com/office/powerpoint/2010/main" val="182669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4_Tuan30_NhuCauKhongKhiCuaThucVat_KTUTS-">
            <a:hlinkClick r:id="" action="ppaction://media"/>
            <a:extLst>
              <a:ext uri="{FF2B5EF4-FFF2-40B4-BE49-F238E27FC236}">
                <a16:creationId xmlns:a16="http://schemas.microsoft.com/office/drawing/2014/main" id="{97C808DD-D3E2-4261-9DCF-520D38857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51657" cy="69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7BD1AE5-E55D-4EF3-B524-3DEB24701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7" y="2881802"/>
            <a:ext cx="4183816" cy="418381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EBE216-4CC5-4EDE-9C91-739A5446382F}"/>
              </a:ext>
            </a:extLst>
          </p:cNvPr>
          <p:cNvGrpSpPr/>
          <p:nvPr/>
        </p:nvGrpSpPr>
        <p:grpSpPr>
          <a:xfrm>
            <a:off x="1284913" y="1329811"/>
            <a:ext cx="3211297" cy="1339742"/>
            <a:chOff x="2217158" y="1986860"/>
            <a:chExt cx="8932660" cy="77902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0EDFD1-1AB1-419A-B5EC-BB44AE4EC3BD}"/>
                </a:ext>
              </a:extLst>
            </p:cNvPr>
            <p:cNvSpPr/>
            <p:nvPr/>
          </p:nvSpPr>
          <p:spPr>
            <a:xfrm>
              <a:off x="2217158" y="2125823"/>
              <a:ext cx="8476174" cy="50110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28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Thực vật "ăn" gì để sống?</a:t>
              </a: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A879398E-8723-4DDC-A194-578640C16014}"/>
                </a:ext>
              </a:extLst>
            </p:cNvPr>
            <p:cNvSpPr/>
            <p:nvPr/>
          </p:nvSpPr>
          <p:spPr>
            <a:xfrm>
              <a:off x="2217158" y="1986860"/>
              <a:ext cx="8932660" cy="779027"/>
            </a:xfrm>
            <a:prstGeom prst="wedgeRoundRectCallout">
              <a:avLst>
                <a:gd name="adj1" fmla="val -21448"/>
                <a:gd name="adj2" fmla="val 95901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6B6B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80923-FEC8-42CD-ADA7-8A4EA8925988}"/>
              </a:ext>
            </a:extLst>
          </p:cNvPr>
          <p:cNvGrpSpPr/>
          <p:nvPr/>
        </p:nvGrpSpPr>
        <p:grpSpPr>
          <a:xfrm>
            <a:off x="4705253" y="1169731"/>
            <a:ext cx="6241144" cy="3490759"/>
            <a:chOff x="-4143" y="601868"/>
            <a:chExt cx="11382203" cy="276998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BAFB2C-D14E-43AB-AAE5-6C2480E335A5}"/>
                </a:ext>
              </a:extLst>
            </p:cNvPr>
            <p:cNvSpPr/>
            <p:nvPr/>
          </p:nvSpPr>
          <p:spPr>
            <a:xfrm>
              <a:off x="693095" y="728895"/>
              <a:ext cx="9987725" cy="2564383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	Lá cây hấp thụ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khí </a:t>
              </a:r>
              <a:b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</a:b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các-bô-níc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và rễ hút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n</a:t>
              </a:r>
              <a:r>
                <a:rPr lang="vi-VN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ớc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. Nhờ chất diệp lục có trong lá, thực vật sử dụng ánh sáng mặt trời chế tạo 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chất bột đ</a:t>
              </a:r>
              <a:r>
                <a:rPr lang="vi-VN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 b="1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ờng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từ khí các-bô-níc và n</a:t>
              </a:r>
              <a:r>
                <a:rPr lang="vi-VN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00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ớc.</a:t>
              </a: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90219FDE-BE51-4633-B27F-FEB849BC1E7E}"/>
                </a:ext>
              </a:extLst>
            </p:cNvPr>
            <p:cNvSpPr/>
            <p:nvPr/>
          </p:nvSpPr>
          <p:spPr>
            <a:xfrm>
              <a:off x="-4143" y="601868"/>
              <a:ext cx="11382203" cy="2769988"/>
            </a:xfrm>
            <a:prstGeom prst="wedgeRoundRectCallout">
              <a:avLst>
                <a:gd name="adj1" fmla="val 41946"/>
                <a:gd name="adj2" fmla="val 54336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C5F7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8D5A39-6BD5-42A8-928A-145AFAEA9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66" y="3567639"/>
            <a:ext cx="3333501" cy="33335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7BD1AE5-E55D-4EF3-B524-3DEB24701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7" y="2881802"/>
            <a:ext cx="4183816" cy="418381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5EBE216-4CC5-4EDE-9C91-739A5446382F}"/>
              </a:ext>
            </a:extLst>
          </p:cNvPr>
          <p:cNvGrpSpPr/>
          <p:nvPr/>
        </p:nvGrpSpPr>
        <p:grpSpPr>
          <a:xfrm>
            <a:off x="1284913" y="1329811"/>
            <a:ext cx="3211297" cy="1339742"/>
            <a:chOff x="2217158" y="1986860"/>
            <a:chExt cx="8932660" cy="77902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0EDFD1-1AB1-419A-B5EC-BB44AE4EC3BD}"/>
                </a:ext>
              </a:extLst>
            </p:cNvPr>
            <p:cNvSpPr/>
            <p:nvPr/>
          </p:nvSpPr>
          <p:spPr>
            <a:xfrm>
              <a:off x="2217158" y="2125822"/>
              <a:ext cx="8476174" cy="50110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28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Th</a:t>
              </a:r>
              <a: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ực vật chỉ </a:t>
              </a:r>
              <a:b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</a:br>
              <a:r>
                <a:rPr lang="en-US" sz="28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hô hấp qua lá?</a:t>
              </a:r>
              <a:endParaRPr lang="en-US" sz="2800" cap="none" spc="0">
                <a:ln w="0"/>
                <a:solidFill>
                  <a:srgbClr val="F16B6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A879398E-8723-4DDC-A194-578640C16014}"/>
                </a:ext>
              </a:extLst>
            </p:cNvPr>
            <p:cNvSpPr/>
            <p:nvPr/>
          </p:nvSpPr>
          <p:spPr>
            <a:xfrm>
              <a:off x="2217158" y="1986860"/>
              <a:ext cx="8932660" cy="779027"/>
            </a:xfrm>
            <a:prstGeom prst="wedgeRoundRectCallout">
              <a:avLst>
                <a:gd name="adj1" fmla="val -21448"/>
                <a:gd name="adj2" fmla="val 95901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680923-FEC8-42CD-ADA7-8A4EA8925988}"/>
              </a:ext>
            </a:extLst>
          </p:cNvPr>
          <p:cNvGrpSpPr/>
          <p:nvPr/>
        </p:nvGrpSpPr>
        <p:grpSpPr>
          <a:xfrm>
            <a:off x="4705253" y="1886857"/>
            <a:ext cx="6241144" cy="1959429"/>
            <a:chOff x="-4143" y="1170922"/>
            <a:chExt cx="11382203" cy="15548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BAFB2C-D14E-43AB-AAE5-6C2480E335A5}"/>
                </a:ext>
              </a:extLst>
            </p:cNvPr>
            <p:cNvSpPr/>
            <p:nvPr/>
          </p:nvSpPr>
          <p:spPr>
            <a:xfrm>
              <a:off x="459088" y="1437351"/>
              <a:ext cx="10455741" cy="1099022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000" b="1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Các bộ phận</a:t>
              </a:r>
              <a:r>
                <a:rPr lang="en-US" sz="3000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 của cây đều tham gia hô hấp, đặc biệt quan trọng là </a:t>
              </a:r>
              <a:r>
                <a:rPr lang="en-US" sz="3000" b="1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lá và rễ</a:t>
              </a:r>
              <a:r>
                <a:rPr lang="en-US" sz="3000" cap="none" spc="0">
                  <a:ln w="0"/>
                  <a:solidFill>
                    <a:srgbClr val="5C5F7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90219FDE-BE51-4633-B27F-FEB849BC1E7E}"/>
                </a:ext>
              </a:extLst>
            </p:cNvPr>
            <p:cNvSpPr/>
            <p:nvPr/>
          </p:nvSpPr>
          <p:spPr>
            <a:xfrm>
              <a:off x="-4143" y="1170922"/>
              <a:ext cx="11382203" cy="1554847"/>
            </a:xfrm>
            <a:prstGeom prst="wedgeRoundRectCallout">
              <a:avLst>
                <a:gd name="adj1" fmla="val 41481"/>
                <a:gd name="adj2" fmla="val 75817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C5F7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8D5A39-6BD5-42A8-928A-145AFAEA9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66" y="3567639"/>
            <a:ext cx="3333501" cy="33335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72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B2686139-A642-4581-A882-378F65D842AE}"/>
              </a:ext>
            </a:extLst>
          </p:cNvPr>
          <p:cNvSpPr>
            <a:spLocks noChangeAspect="1"/>
          </p:cNvSpPr>
          <p:nvPr/>
        </p:nvSpPr>
        <p:spPr>
          <a:xfrm>
            <a:off x="752167" y="589737"/>
            <a:ext cx="106876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Dựa vào hiểu biết của em và thông tin mục</a:t>
            </a:r>
          </a:p>
          <a:p>
            <a:pPr algn="ctr"/>
            <a:r>
              <a:rPr lang="en-US" sz="3200" b="1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Bạn cần biết</a:t>
            </a:r>
            <a:r>
              <a:rPr lang="en-US" sz="3200">
                <a:ln w="0"/>
                <a:solidFill>
                  <a:srgbClr val="529A4C"/>
                </a:solidFill>
                <a:latin typeface="UTM Avo" panose="02040603050506020204" pitchFamily="18" charset="0"/>
              </a:rPr>
              <a:t>, hãy điền từ thích hợp vào chỗ chấm:</a:t>
            </a:r>
          </a:p>
          <a:p>
            <a:pPr algn="ctr"/>
            <a:endParaRPr lang="en-US" sz="3200" b="0" cap="none" spc="0">
              <a:ln w="0"/>
              <a:solidFill>
                <a:srgbClr val="529A4C"/>
              </a:solidFill>
              <a:latin typeface="UTM Avo" panose="02040603050506020204" pitchFamily="18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BCA0A66-4634-4B38-8571-A994142370F6}"/>
              </a:ext>
            </a:extLst>
          </p:cNvPr>
          <p:cNvSpPr>
            <a:spLocks noChangeAspect="1"/>
          </p:cNvSpPr>
          <p:nvPr/>
        </p:nvSpPr>
        <p:spPr>
          <a:xfrm>
            <a:off x="1102442" y="1848527"/>
            <a:ext cx="10687664" cy="4419736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Khí các-bô-níc có trong       ...         chỉ đủ cho cây phát triển bình thường.</a:t>
            </a:r>
          </a:p>
          <a:p>
            <a:pPr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Nếu tăng lượng khí </a:t>
            </a:r>
            <a:r>
              <a:rPr lang="en-US" sz="32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   ...				 lên gấp đôi thì cây trồng cho năng suất cao hơn.</a:t>
            </a:r>
          </a:p>
          <a:p>
            <a:pPr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Nhưng nếu lượng khí các-bô-níc cao hơn nữa, cây trồng sẽ... 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74E510-3470-4F3C-A85C-93BF36E20D62}"/>
              </a:ext>
            </a:extLst>
          </p:cNvPr>
          <p:cNvSpPr>
            <a:spLocks noChangeAspect="1"/>
          </p:cNvSpPr>
          <p:nvPr/>
        </p:nvSpPr>
        <p:spPr>
          <a:xfrm>
            <a:off x="6317225" y="1981002"/>
            <a:ext cx="2133601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không khí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D8DB0E0-41DE-4E04-9DEE-E8470287CBDA}"/>
              </a:ext>
            </a:extLst>
          </p:cNvPr>
          <p:cNvSpPr>
            <a:spLocks noChangeAspect="1"/>
          </p:cNvSpPr>
          <p:nvPr/>
        </p:nvSpPr>
        <p:spPr>
          <a:xfrm>
            <a:off x="5525728" y="3466246"/>
            <a:ext cx="2541640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các-bô-níc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B205A16-0498-4077-B51C-7D849E8C1501}"/>
              </a:ext>
            </a:extLst>
          </p:cNvPr>
          <p:cNvSpPr>
            <a:spLocks noChangeAspect="1"/>
          </p:cNvSpPr>
          <p:nvPr/>
        </p:nvSpPr>
        <p:spPr>
          <a:xfrm>
            <a:off x="3687094" y="5653992"/>
            <a:ext cx="1312609" cy="584775"/>
          </a:xfrm>
          <a:prstGeom prst="rect">
            <a:avLst/>
          </a:prstGeom>
          <a:solidFill>
            <a:srgbClr val="EEFCF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6600"/>
                </a:solidFill>
                <a:latin typeface="UTM Avo" panose="02040603050506020204" pitchFamily="18" charset="0"/>
              </a:rPr>
              <a:t>chết.</a:t>
            </a:r>
            <a:endParaRPr lang="en-US" sz="3200" b="0" cap="none" spc="0">
              <a:ln w="0"/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40" grpId="0" animBg="1"/>
      <p:bldP spid="141" grpId="1" animBg="1"/>
      <p:bldP spid="142" grpId="1" animBg="1"/>
      <p:bldP spid="14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13131"/>
            <a:ext cx="11239500" cy="58317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7577430" y="5605975"/>
            <a:ext cx="885808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38" y="5181689"/>
            <a:ext cx="2290244" cy="1064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8D302A-D1C0-46A8-8767-5223448E3F6A}"/>
              </a:ext>
            </a:extLst>
          </p:cNvPr>
          <p:cNvSpPr/>
          <p:nvPr/>
        </p:nvSpPr>
        <p:spPr>
          <a:xfrm>
            <a:off x="4432724" y="611998"/>
            <a:ext cx="3326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EM CẦN BIẾT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EAD11-9B73-4AE0-B1F9-C8B145CEF0C6}"/>
              </a:ext>
            </a:extLst>
          </p:cNvPr>
          <p:cNvSpPr>
            <a:spLocks noChangeAspect="1"/>
          </p:cNvSpPr>
          <p:nvPr/>
        </p:nvSpPr>
        <p:spPr>
          <a:xfrm>
            <a:off x="762001" y="1364172"/>
            <a:ext cx="10667999" cy="41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n w="0"/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	Khí các-bô-níc có trong không khí chỉ đủ cho cây phát triển bình thường. Nếu tăng lượng khí các-bô-níc lên gấp đôi thì cây trồng cho năng suất cao hơn.	Nhưng nếu lượng khí các-bô-níc cao hơn nữa, cây trồng sẽ chết. </a:t>
            </a:r>
          </a:p>
        </p:txBody>
      </p:sp>
    </p:spTree>
    <p:extLst>
      <p:ext uri="{BB962C8B-B14F-4D97-AF65-F5344CB8AC3E}">
        <p14:creationId xmlns:p14="http://schemas.microsoft.com/office/powerpoint/2010/main" val="38642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8D0819-972B-47CD-B0EA-25AB222E8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0" y="1542733"/>
            <a:ext cx="12192000" cy="53152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6E5B05-78FD-42D8-85C1-633B581D3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1274592"/>
            <a:ext cx="724156" cy="72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D504B5-5A41-43B5-8398-47DF785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2255945"/>
            <a:ext cx="724156" cy="722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ABFFFE-19C8-45EC-B799-33E69ED47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3300798"/>
            <a:ext cx="724156" cy="722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078F6C-61DE-4BB2-80FD-BB63A545B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11" y="4345651"/>
            <a:ext cx="724156" cy="7222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A3B631-CF12-4F57-8C23-A370B1506B65}"/>
              </a:ext>
            </a:extLst>
          </p:cNvPr>
          <p:cNvGrpSpPr/>
          <p:nvPr/>
        </p:nvGrpSpPr>
        <p:grpSpPr>
          <a:xfrm>
            <a:off x="3900193" y="1238523"/>
            <a:ext cx="4391613" cy="769441"/>
            <a:chOff x="3756898" y="2248559"/>
            <a:chExt cx="4391613" cy="76944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2F4A313-BB12-4CE3-A408-703D5E35276A}"/>
                </a:ext>
              </a:extLst>
            </p:cNvPr>
            <p:cNvSpPr/>
            <p:nvPr/>
          </p:nvSpPr>
          <p:spPr>
            <a:xfrm>
              <a:off x="3756898" y="2248559"/>
              <a:ext cx="2864887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86E415F-3829-41EE-B1EB-4C405E222B5E}"/>
                </a:ext>
              </a:extLst>
            </p:cNvPr>
            <p:cNvSpPr txBox="1"/>
            <p:nvPr/>
          </p:nvSpPr>
          <p:spPr>
            <a:xfrm>
              <a:off x="3756899" y="2666264"/>
              <a:ext cx="4391612" cy="283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2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37DA6BF-54B4-4181-A735-BFB7D7008A9D}"/>
              </a:ext>
            </a:extLst>
          </p:cNvPr>
          <p:cNvGrpSpPr/>
          <p:nvPr/>
        </p:nvGrpSpPr>
        <p:grpSpPr>
          <a:xfrm>
            <a:off x="3900193" y="3309270"/>
            <a:ext cx="4391613" cy="769441"/>
            <a:chOff x="3756898" y="3329872"/>
            <a:chExt cx="4391613" cy="76944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755787B-337D-4F50-9166-720385D08B9F}"/>
                </a:ext>
              </a:extLst>
            </p:cNvPr>
            <p:cNvSpPr/>
            <p:nvPr/>
          </p:nvSpPr>
          <p:spPr>
            <a:xfrm>
              <a:off x="3756898" y="3329872"/>
              <a:ext cx="2714205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VẬN DỤNG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8D1DB51-B641-475B-9F16-317EE7E3B4D6}"/>
                </a:ext>
              </a:extLst>
            </p:cNvPr>
            <p:cNvSpPr txBox="1"/>
            <p:nvPr/>
          </p:nvSpPr>
          <p:spPr>
            <a:xfrm>
              <a:off x="3756899" y="3747577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E9B94FE-CBD1-40D9-994B-7AEF1D876B7B}"/>
              </a:ext>
            </a:extLst>
          </p:cNvPr>
          <p:cNvGrpSpPr/>
          <p:nvPr/>
        </p:nvGrpSpPr>
        <p:grpSpPr>
          <a:xfrm>
            <a:off x="3900193" y="4338265"/>
            <a:ext cx="4391613" cy="769441"/>
            <a:chOff x="3756898" y="4338265"/>
            <a:chExt cx="4391613" cy="76944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8092DBB-F78F-4A7E-8E2E-47E4840A1F46}"/>
                </a:ext>
              </a:extLst>
            </p:cNvPr>
            <p:cNvSpPr/>
            <p:nvPr/>
          </p:nvSpPr>
          <p:spPr>
            <a:xfrm>
              <a:off x="3756898" y="4338265"/>
              <a:ext cx="2031325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8835194-D26D-43C5-AE85-5D738E0AED98}"/>
                </a:ext>
              </a:extLst>
            </p:cNvPr>
            <p:cNvSpPr txBox="1"/>
            <p:nvPr/>
          </p:nvSpPr>
          <p:spPr>
            <a:xfrm>
              <a:off x="3756899" y="4755970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0">
            <a:extLst>
              <a:ext uri="{FF2B5EF4-FFF2-40B4-BE49-F238E27FC236}">
                <a16:creationId xmlns:a16="http://schemas.microsoft.com/office/drawing/2014/main" id="{A8307DFC-27AA-4E5B-9C51-2C849B47C3A5}"/>
              </a:ext>
            </a:extLst>
          </p:cNvPr>
          <p:cNvGrpSpPr/>
          <p:nvPr/>
        </p:nvGrpSpPr>
        <p:grpSpPr>
          <a:xfrm>
            <a:off x="3900193" y="2280276"/>
            <a:ext cx="4391613" cy="769441"/>
            <a:chOff x="3756898" y="2248559"/>
            <a:chExt cx="4391613" cy="769441"/>
          </a:xfrm>
        </p:grpSpPr>
        <p:sp>
          <p:nvSpPr>
            <p:cNvPr id="25" name="矩形 11">
              <a:extLst>
                <a:ext uri="{FF2B5EF4-FFF2-40B4-BE49-F238E27FC236}">
                  <a16:creationId xmlns:a16="http://schemas.microsoft.com/office/drawing/2014/main" id="{4F9EA08D-E114-437A-88AA-EAF904D8BD85}"/>
                </a:ext>
              </a:extLst>
            </p:cNvPr>
            <p:cNvSpPr/>
            <p:nvPr/>
          </p:nvSpPr>
          <p:spPr>
            <a:xfrm>
              <a:off x="3756898" y="2248559"/>
              <a:ext cx="2691763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4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KHÁM PHÁ</a:t>
              </a:r>
              <a:endParaRPr lang="zh-CN" altLang="en-US" sz="44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31B5BDE2-0E1A-4309-941E-F4C607FA0FD1}"/>
                </a:ext>
              </a:extLst>
            </p:cNvPr>
            <p:cNvSpPr txBox="1"/>
            <p:nvPr/>
          </p:nvSpPr>
          <p:spPr>
            <a:xfrm>
              <a:off x="3756899" y="2666264"/>
              <a:ext cx="4391612" cy="2698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>
                <a:lnSpc>
                  <a:spcPct val="120000"/>
                </a:lnSpc>
              </a:pPr>
              <a:endPara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6">
            <a:extLst>
              <a:ext uri="{FF2B5EF4-FFF2-40B4-BE49-F238E27FC236}">
                <a16:creationId xmlns:a16="http://schemas.microsoft.com/office/drawing/2014/main" id="{A502E4BE-577D-4695-9047-4405135CC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29" y="136001"/>
            <a:ext cx="2692656" cy="2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370C2C-E939-49D9-BA4A-3D1F4DDE7850}"/>
              </a:ext>
            </a:extLst>
          </p:cNvPr>
          <p:cNvSpPr/>
          <p:nvPr/>
        </p:nvSpPr>
        <p:spPr>
          <a:xfrm>
            <a:off x="4994577" y="611998"/>
            <a:ext cx="22028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E3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GHI NHỚ</a:t>
            </a:r>
            <a:endParaRPr lang="en-US" sz="4400" b="0" cap="none" spc="0">
              <a:ln w="0"/>
              <a:solidFill>
                <a:srgbClr val="CE3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9E25AB-1BDD-46AE-96F6-6ED44F9A71BA}"/>
              </a:ext>
            </a:extLst>
          </p:cNvPr>
          <p:cNvSpPr>
            <a:spLocks noChangeAspect="1"/>
          </p:cNvSpPr>
          <p:nvPr/>
        </p:nvSpPr>
        <p:spPr>
          <a:xfrm>
            <a:off x="1057275" y="1366737"/>
            <a:ext cx="10077450" cy="41245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Thực vật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cần không khí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 để quang hợp và hô hấp. </a:t>
            </a:r>
          </a:p>
          <a:p>
            <a:pPr algn="just">
              <a:lnSpc>
                <a:spcPct val="114000"/>
              </a:lnSpc>
            </a:pP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-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Khí ô-x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i cần cho quá trình </a:t>
            </a:r>
            <a:r>
              <a:rPr lang="en-US" sz="2800" b="1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hô hấp </a:t>
            </a:r>
            <a:r>
              <a:rPr lang="en-US" sz="2800">
                <a:ln w="0"/>
                <a:solidFill>
                  <a:srgbClr val="676436"/>
                </a:solidFill>
                <a:latin typeface="UTM Avo" panose="02040603050506020204" pitchFamily="18" charset="0"/>
              </a:rPr>
              <a:t>của thực vật. Thiếu ô-xi, thực vật sẽ ngừng hô hấp và chết.</a:t>
            </a:r>
          </a:p>
          <a:p>
            <a:pPr algn="just">
              <a:lnSpc>
                <a:spcPct val="114000"/>
              </a:lnSpc>
            </a:pP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-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Khí các-bô-níc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cần cho quá trình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quang hợp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. Khí </a:t>
            </a:r>
            <a:b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</a:b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các-bô-níc có trong không khí chỉ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đủ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cho cây phát triển bình thường. Nếu tăng lượng khí các-bô-níc lên gấp đôi thì cây trồng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cho năng suất cao hơn.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 Nhưng nếu lượng khí các-bô-níc cao hơn nữa, cây trồng sẽ </a:t>
            </a:r>
            <a:r>
              <a:rPr lang="en-US" sz="2800" b="1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chết</a:t>
            </a:r>
            <a:r>
              <a:rPr lang="en-US" sz="2800">
                <a:ln w="0"/>
                <a:solidFill>
                  <a:srgbClr val="3D5F67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84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470926" y="2625953"/>
            <a:ext cx="5250156" cy="1606095"/>
            <a:chOff x="3470927" y="2705725"/>
            <a:chExt cx="5250156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470927" y="2705725"/>
              <a:ext cx="5250156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VẬN DỤNG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5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35">
            <a:extLst>
              <a:ext uri="{FF2B5EF4-FFF2-40B4-BE49-F238E27FC236}">
                <a16:creationId xmlns:a16="http://schemas.microsoft.com/office/drawing/2014/main" id="{F4D90ED9-367D-48B4-9384-DA039ACCFC15}"/>
              </a:ext>
            </a:extLst>
          </p:cNvPr>
          <p:cNvGrpSpPr/>
          <p:nvPr/>
        </p:nvGrpSpPr>
        <p:grpSpPr>
          <a:xfrm>
            <a:off x="854075" y="2781300"/>
            <a:ext cx="2727325" cy="3313121"/>
            <a:chOff x="7904693" y="1829001"/>
            <a:chExt cx="2884951" cy="3693019"/>
          </a:xfrm>
        </p:grpSpPr>
        <p:grpSp>
          <p:nvGrpSpPr>
            <p:cNvPr id="19" name="îṩļiḓé">
              <a:extLst>
                <a:ext uri="{FF2B5EF4-FFF2-40B4-BE49-F238E27FC236}">
                  <a16:creationId xmlns:a16="http://schemas.microsoft.com/office/drawing/2014/main" id="{21D569DF-E2FB-4048-A035-2969969518A5}"/>
                </a:ext>
              </a:extLst>
            </p:cNvPr>
            <p:cNvGrpSpPr/>
            <p:nvPr/>
          </p:nvGrpSpPr>
          <p:grpSpPr>
            <a:xfrm>
              <a:off x="7904693" y="1829001"/>
              <a:ext cx="1484627" cy="3693019"/>
              <a:chOff x="3294529" y="1336500"/>
              <a:chExt cx="2127793" cy="5292900"/>
            </a:xfrm>
          </p:grpSpPr>
          <p:sp>
            <p:nvSpPr>
              <p:cNvPr id="63" name="íṣ1îḍé">
                <a:extLst>
                  <a:ext uri="{FF2B5EF4-FFF2-40B4-BE49-F238E27FC236}">
                    <a16:creationId xmlns:a16="http://schemas.microsoft.com/office/drawing/2014/main" id="{5DF6090F-2719-48AE-B836-DBE34F5281B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iṥḷiḓê">
                <a:extLst>
                  <a:ext uri="{FF2B5EF4-FFF2-40B4-BE49-F238E27FC236}">
                    <a16:creationId xmlns:a16="http://schemas.microsoft.com/office/drawing/2014/main" id="{4BF7C3AD-C870-425E-82BF-987D51F6C6AE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íṩḷíḑè">
                <a:extLst>
                  <a:ext uri="{FF2B5EF4-FFF2-40B4-BE49-F238E27FC236}">
                    <a16:creationId xmlns:a16="http://schemas.microsoft.com/office/drawing/2014/main" id="{9AD7F9FC-A927-4044-AD36-AC66F7FE54F6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íśļiḍe">
                <a:extLst>
                  <a:ext uri="{FF2B5EF4-FFF2-40B4-BE49-F238E27FC236}">
                    <a16:creationId xmlns:a16="http://schemas.microsoft.com/office/drawing/2014/main" id="{C724A324-6750-4AE5-8849-779F91E7ACBF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ïṥḷïḓê">
                <a:extLst>
                  <a:ext uri="{FF2B5EF4-FFF2-40B4-BE49-F238E27FC236}">
                    <a16:creationId xmlns:a16="http://schemas.microsoft.com/office/drawing/2014/main" id="{F2490E63-B47A-4AF2-BD51-86950560D00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iṡlíďé">
                <a:extLst>
                  <a:ext uri="{FF2B5EF4-FFF2-40B4-BE49-F238E27FC236}">
                    <a16:creationId xmlns:a16="http://schemas.microsoft.com/office/drawing/2014/main" id="{DD089F4E-A6CD-4E6D-BEE3-1F070F509932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ïšḷiḋê">
                <a:extLst>
                  <a:ext uri="{FF2B5EF4-FFF2-40B4-BE49-F238E27FC236}">
                    <a16:creationId xmlns:a16="http://schemas.microsoft.com/office/drawing/2014/main" id="{6E807EFD-E9DA-4684-A20A-DE33E0F9CCAE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îṣļiďe">
                <a:extLst>
                  <a:ext uri="{FF2B5EF4-FFF2-40B4-BE49-F238E27FC236}">
                    <a16:creationId xmlns:a16="http://schemas.microsoft.com/office/drawing/2014/main" id="{7EA1149D-5AB5-4DEA-A55A-8576A0B58CB8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ïṩḻîḓe">
                <a:extLst>
                  <a:ext uri="{FF2B5EF4-FFF2-40B4-BE49-F238E27FC236}">
                    <a16:creationId xmlns:a16="http://schemas.microsoft.com/office/drawing/2014/main" id="{2505729A-19AF-4FE1-B635-7D07D5270FAC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isliḓê">
                <a:extLst>
                  <a:ext uri="{FF2B5EF4-FFF2-40B4-BE49-F238E27FC236}">
                    <a16:creationId xmlns:a16="http://schemas.microsoft.com/office/drawing/2014/main" id="{996B4420-2F61-4903-881F-255BA02795EA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śḷïďè">
                <a:extLst>
                  <a:ext uri="{FF2B5EF4-FFF2-40B4-BE49-F238E27FC236}">
                    <a16:creationId xmlns:a16="http://schemas.microsoft.com/office/drawing/2014/main" id="{A30F1DFE-A13D-431B-8839-3EBAAFDFCB8E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îsļiḍé">
                <a:extLst>
                  <a:ext uri="{FF2B5EF4-FFF2-40B4-BE49-F238E27FC236}">
                    <a16:creationId xmlns:a16="http://schemas.microsoft.com/office/drawing/2014/main" id="{36E294B8-1760-4BB0-8648-A7748B643F69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îṡ1îḍé">
                <a:extLst>
                  <a:ext uri="{FF2B5EF4-FFF2-40B4-BE49-F238E27FC236}">
                    <a16:creationId xmlns:a16="http://schemas.microsoft.com/office/drawing/2014/main" id="{60D60633-6F37-4AD1-BAF6-F2CF53DF56BC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ŝḷïďè">
                <a:extLst>
                  <a:ext uri="{FF2B5EF4-FFF2-40B4-BE49-F238E27FC236}">
                    <a16:creationId xmlns:a16="http://schemas.microsoft.com/office/drawing/2014/main" id="{DAD06979-D043-4BF3-A69B-AD069DC577A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ïṡļiḋê">
                <a:extLst>
                  <a:ext uri="{FF2B5EF4-FFF2-40B4-BE49-F238E27FC236}">
                    <a16:creationId xmlns:a16="http://schemas.microsoft.com/office/drawing/2014/main" id="{5AC5EADA-810D-4B55-A2E8-3F47B509A7C4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íš1ïde">
                <a:extLst>
                  <a:ext uri="{FF2B5EF4-FFF2-40B4-BE49-F238E27FC236}">
                    <a16:creationId xmlns:a16="http://schemas.microsoft.com/office/drawing/2014/main" id="{94684623-BE16-41B2-8D48-3EF687BD8A1B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íṣḷiḍé">
                <a:extLst>
                  <a:ext uri="{FF2B5EF4-FFF2-40B4-BE49-F238E27FC236}">
                    <a16:creationId xmlns:a16="http://schemas.microsoft.com/office/drawing/2014/main" id="{BB7C3AAD-DA67-40A5-9A32-94101C01C2AB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îṧ1ídè">
                <a:extLst>
                  <a:ext uri="{FF2B5EF4-FFF2-40B4-BE49-F238E27FC236}">
                    <a16:creationId xmlns:a16="http://schemas.microsoft.com/office/drawing/2014/main" id="{3A959610-0022-442A-996B-9EBC995605AD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ïṩļîḑe">
                <a:extLst>
                  <a:ext uri="{FF2B5EF4-FFF2-40B4-BE49-F238E27FC236}">
                    <a16:creationId xmlns:a16="http://schemas.microsoft.com/office/drawing/2014/main" id="{8FF25256-30CD-4D05-BA41-8C271BB9FFD0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isľíḋé">
                <a:extLst>
                  <a:ext uri="{FF2B5EF4-FFF2-40B4-BE49-F238E27FC236}">
                    <a16:creationId xmlns:a16="http://schemas.microsoft.com/office/drawing/2014/main" id="{7A9BCDB9-95C0-4A89-9E8E-79DE8B02855C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ïṩḻïḓé">
                <a:extLst>
                  <a:ext uri="{FF2B5EF4-FFF2-40B4-BE49-F238E27FC236}">
                    <a16:creationId xmlns:a16="http://schemas.microsoft.com/office/drawing/2014/main" id="{1831AC19-1BDC-4F03-9EF3-DEC62BE6130D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îṧlïḍê">
                <a:extLst>
                  <a:ext uri="{FF2B5EF4-FFF2-40B4-BE49-F238E27FC236}">
                    <a16:creationId xmlns:a16="http://schemas.microsoft.com/office/drawing/2014/main" id="{D6D5D273-842F-4251-986D-5B45E374F710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iṩlïḋe">
                <a:extLst>
                  <a:ext uri="{FF2B5EF4-FFF2-40B4-BE49-F238E27FC236}">
                    <a16:creationId xmlns:a16="http://schemas.microsoft.com/office/drawing/2014/main" id="{E8C2144F-181D-4A0B-9201-21FC9D8D4AF3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íṩliḋê">
                <a:extLst>
                  <a:ext uri="{FF2B5EF4-FFF2-40B4-BE49-F238E27FC236}">
                    <a16:creationId xmlns:a16="http://schemas.microsoft.com/office/drawing/2014/main" id="{0FE952E2-C2B5-4950-B1F4-30EB82CF07B6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išlïḑe">
                <a:extLst>
                  <a:ext uri="{FF2B5EF4-FFF2-40B4-BE49-F238E27FC236}">
                    <a16:creationId xmlns:a16="http://schemas.microsoft.com/office/drawing/2014/main" id="{82C7D141-D4D1-4C76-9C09-D1EEED6EA4BF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îšľiḋê">
                <a:extLst>
                  <a:ext uri="{FF2B5EF4-FFF2-40B4-BE49-F238E27FC236}">
                    <a16:creationId xmlns:a16="http://schemas.microsoft.com/office/drawing/2014/main" id="{B60A464A-3117-4837-B553-C90B09C3E35D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ïŝḻîḓe">
                <a:extLst>
                  <a:ext uri="{FF2B5EF4-FFF2-40B4-BE49-F238E27FC236}">
                    <a16:creationId xmlns:a16="http://schemas.microsoft.com/office/drawing/2014/main" id="{74C21FFB-E0D2-4A13-8F79-0922AFFEF9E9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iS1ïḍe">
                <a:extLst>
                  <a:ext uri="{FF2B5EF4-FFF2-40B4-BE49-F238E27FC236}">
                    <a16:creationId xmlns:a16="http://schemas.microsoft.com/office/drawing/2014/main" id="{B8C29401-B984-4E3A-AB4D-52032C62E143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ï$ḻidé">
                <a:extLst>
                  <a:ext uri="{FF2B5EF4-FFF2-40B4-BE49-F238E27FC236}">
                    <a16:creationId xmlns:a16="http://schemas.microsoft.com/office/drawing/2014/main" id="{AA1694D3-04DE-4BBA-BA62-ED7A44F53932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íṣliḑê">
                <a:extLst>
                  <a:ext uri="{FF2B5EF4-FFF2-40B4-BE49-F238E27FC236}">
                    <a16:creationId xmlns:a16="http://schemas.microsoft.com/office/drawing/2014/main" id="{0CE60CF3-5E81-4434-A5B3-04C8AB17941F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íṣliḋé">
                <a:extLst>
                  <a:ext uri="{FF2B5EF4-FFF2-40B4-BE49-F238E27FC236}">
                    <a16:creationId xmlns:a16="http://schemas.microsoft.com/office/drawing/2014/main" id="{64C120FF-F0F0-4562-9BB8-6A2D2EDE3BF1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íşlídé">
                <a:extLst>
                  <a:ext uri="{FF2B5EF4-FFF2-40B4-BE49-F238E27FC236}">
                    <a16:creationId xmlns:a16="http://schemas.microsoft.com/office/drawing/2014/main" id="{51811CC9-6ECC-480B-A112-3D612D5769DC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iṧḷide">
                <a:extLst>
                  <a:ext uri="{FF2B5EF4-FFF2-40B4-BE49-F238E27FC236}">
                    <a16:creationId xmlns:a16="http://schemas.microsoft.com/office/drawing/2014/main" id="{50F8EB68-D212-4709-AD8E-13162DAD0CA3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ïṡľidè">
                <a:extLst>
                  <a:ext uri="{FF2B5EF4-FFF2-40B4-BE49-F238E27FC236}">
                    <a16:creationId xmlns:a16="http://schemas.microsoft.com/office/drawing/2014/main" id="{E6D34087-870E-42F0-8E95-6E00BC1646BE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iṥḷîḓé">
                <a:extLst>
                  <a:ext uri="{FF2B5EF4-FFF2-40B4-BE49-F238E27FC236}">
                    <a16:creationId xmlns:a16="http://schemas.microsoft.com/office/drawing/2014/main" id="{08A3AE9E-D094-43A8-A6CA-EA6896B207BC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îš1ïḋe">
                <a:extLst>
                  <a:ext uri="{FF2B5EF4-FFF2-40B4-BE49-F238E27FC236}">
                    <a16:creationId xmlns:a16="http://schemas.microsoft.com/office/drawing/2014/main" id="{FC7C9977-4486-44A7-84E7-BDDA4F84E202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î$ľïḓè">
              <a:extLst>
                <a:ext uri="{FF2B5EF4-FFF2-40B4-BE49-F238E27FC236}">
                  <a16:creationId xmlns:a16="http://schemas.microsoft.com/office/drawing/2014/main" id="{DE4BF452-82FB-4972-852F-D4492DB60E69}"/>
                </a:ext>
              </a:extLst>
            </p:cNvPr>
            <p:cNvGrpSpPr/>
            <p:nvPr/>
          </p:nvGrpSpPr>
          <p:grpSpPr>
            <a:xfrm>
              <a:off x="9563763" y="2150173"/>
              <a:ext cx="1225881" cy="3340182"/>
              <a:chOff x="5922826" y="1796809"/>
              <a:chExt cx="1756953" cy="4787208"/>
            </a:xfrm>
          </p:grpSpPr>
          <p:sp>
            <p:nvSpPr>
              <p:cNvPr id="24" name="ïṩ1íďè">
                <a:extLst>
                  <a:ext uri="{FF2B5EF4-FFF2-40B4-BE49-F238E27FC236}">
                    <a16:creationId xmlns:a16="http://schemas.microsoft.com/office/drawing/2014/main" id="{C5462D69-87FA-4E9D-B162-70532043267F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ï$ļiḋè">
                <a:extLst>
                  <a:ext uri="{FF2B5EF4-FFF2-40B4-BE49-F238E27FC236}">
                    <a16:creationId xmlns:a16="http://schemas.microsoft.com/office/drawing/2014/main" id="{DCAA2F76-3C06-4F5A-8C28-8ABE2713F4B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î$ļîdê">
                <a:extLst>
                  <a:ext uri="{FF2B5EF4-FFF2-40B4-BE49-F238E27FC236}">
                    <a16:creationId xmlns:a16="http://schemas.microsoft.com/office/drawing/2014/main" id="{682D1A4B-A2B3-4061-A176-1EE74B170CE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ṣlîḑè">
                <a:extLst>
                  <a:ext uri="{FF2B5EF4-FFF2-40B4-BE49-F238E27FC236}">
                    <a16:creationId xmlns:a16="http://schemas.microsoft.com/office/drawing/2014/main" id="{F156F4F4-BE74-4FDB-AA1F-096ED65BCB14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í$ļîde">
                <a:extLst>
                  <a:ext uri="{FF2B5EF4-FFF2-40B4-BE49-F238E27FC236}">
                    <a16:creationId xmlns:a16="http://schemas.microsoft.com/office/drawing/2014/main" id="{7B9A964E-3C51-4856-AA4A-A2637C3002B6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îśḻïdé">
                <a:extLst>
                  <a:ext uri="{FF2B5EF4-FFF2-40B4-BE49-F238E27FC236}">
                    <a16:creationId xmlns:a16="http://schemas.microsoft.com/office/drawing/2014/main" id="{1904A621-EA27-43B7-BFAE-9E477DB295F7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íṧļíḓé">
                <a:extLst>
                  <a:ext uri="{FF2B5EF4-FFF2-40B4-BE49-F238E27FC236}">
                    <a16:creationId xmlns:a16="http://schemas.microsoft.com/office/drawing/2014/main" id="{F3DA0FC1-2538-4522-AECB-8CE4A549F72C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ïŝļîḍe">
                <a:extLst>
                  <a:ext uri="{FF2B5EF4-FFF2-40B4-BE49-F238E27FC236}">
                    <a16:creationId xmlns:a16="http://schemas.microsoft.com/office/drawing/2014/main" id="{DFC8A75F-D01D-4560-8A8A-B517EF1D697D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śḻïḓê">
                <a:extLst>
                  <a:ext uri="{FF2B5EF4-FFF2-40B4-BE49-F238E27FC236}">
                    <a16:creationId xmlns:a16="http://schemas.microsoft.com/office/drawing/2014/main" id="{ABA4ABDA-C227-45D2-9B28-879DA2A74EFC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$ḻïďé">
                <a:extLst>
                  <a:ext uri="{FF2B5EF4-FFF2-40B4-BE49-F238E27FC236}">
                    <a16:creationId xmlns:a16="http://schemas.microsoft.com/office/drawing/2014/main" id="{31C9DA85-6CA3-43C4-908F-DA21C81FDE6A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ï$1îḍê">
                <a:extLst>
                  <a:ext uri="{FF2B5EF4-FFF2-40B4-BE49-F238E27FC236}">
                    <a16:creationId xmlns:a16="http://schemas.microsoft.com/office/drawing/2014/main" id="{316057AF-A7F2-4297-8243-A0CE882185E7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íŝ1ïḍè">
                <a:extLst>
                  <a:ext uri="{FF2B5EF4-FFF2-40B4-BE49-F238E27FC236}">
                    <a16:creationId xmlns:a16="http://schemas.microsoft.com/office/drawing/2014/main" id="{5A45D58C-20DD-4C90-ABBB-22FE45AF19F9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iṡḻîḓê">
                <a:extLst>
                  <a:ext uri="{FF2B5EF4-FFF2-40B4-BE49-F238E27FC236}">
                    <a16:creationId xmlns:a16="http://schemas.microsoft.com/office/drawing/2014/main" id="{D4708BD5-E5B9-42C1-A6B3-D6D7074F75FA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ŝḷîḋê">
                <a:extLst>
                  <a:ext uri="{FF2B5EF4-FFF2-40B4-BE49-F238E27FC236}">
                    <a16:creationId xmlns:a16="http://schemas.microsoft.com/office/drawing/2014/main" id="{CA5BCD57-0285-4C9F-A027-B9F247BB4F2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ṣļiḑê">
                <a:extLst>
                  <a:ext uri="{FF2B5EF4-FFF2-40B4-BE49-F238E27FC236}">
                    <a16:creationId xmlns:a16="http://schemas.microsoft.com/office/drawing/2014/main" id="{3F93BC30-53F9-4F70-9C34-24D9C1FF85E0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ïṩḻïḑé">
                <a:extLst>
                  <a:ext uri="{FF2B5EF4-FFF2-40B4-BE49-F238E27FC236}">
                    <a16:creationId xmlns:a16="http://schemas.microsoft.com/office/drawing/2014/main" id="{EE9648B0-ABAA-4E1F-A104-10C2FF8CA9EF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íṡlîḍé">
                <a:extLst>
                  <a:ext uri="{FF2B5EF4-FFF2-40B4-BE49-F238E27FC236}">
                    <a16:creationId xmlns:a16="http://schemas.microsoft.com/office/drawing/2014/main" id="{F15565DF-5BAD-4CE5-8748-770C4B06E7DA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ïŝḻîḓè">
                <a:extLst>
                  <a:ext uri="{FF2B5EF4-FFF2-40B4-BE49-F238E27FC236}">
                    <a16:creationId xmlns:a16="http://schemas.microsoft.com/office/drawing/2014/main" id="{282BBFB6-4804-4D51-B51B-658CA7EB38EE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ïṣľïḋe">
                <a:extLst>
                  <a:ext uri="{FF2B5EF4-FFF2-40B4-BE49-F238E27FC236}">
                    <a16:creationId xmlns:a16="http://schemas.microsoft.com/office/drawing/2014/main" id="{008685B3-812D-4DC1-9434-E488F8953DC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ś1íḍê">
                <a:extLst>
                  <a:ext uri="{FF2B5EF4-FFF2-40B4-BE49-F238E27FC236}">
                    <a16:creationId xmlns:a16="http://schemas.microsoft.com/office/drawing/2014/main" id="{B460B70D-7781-4399-8137-5A634820CE5E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í$1idê">
                <a:extLst>
                  <a:ext uri="{FF2B5EF4-FFF2-40B4-BE49-F238E27FC236}">
                    <a16:creationId xmlns:a16="http://schemas.microsoft.com/office/drawing/2014/main" id="{89094976-43D1-4420-80B7-ECC7C185B359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í$ḷíḋè">
                <a:extLst>
                  <a:ext uri="{FF2B5EF4-FFF2-40B4-BE49-F238E27FC236}">
                    <a16:creationId xmlns:a16="http://schemas.microsoft.com/office/drawing/2014/main" id="{7A5D3E9A-6425-426D-8004-221103BDB163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şľiḑè">
                <a:extLst>
                  <a:ext uri="{FF2B5EF4-FFF2-40B4-BE49-F238E27FC236}">
                    <a16:creationId xmlns:a16="http://schemas.microsoft.com/office/drawing/2014/main" id="{78217CC2-2119-491D-9584-F51B9242F0B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ïṣḷiḋê">
                <a:extLst>
                  <a:ext uri="{FF2B5EF4-FFF2-40B4-BE49-F238E27FC236}">
                    <a16:creationId xmlns:a16="http://schemas.microsoft.com/office/drawing/2014/main" id="{5209A6BB-5E24-43BA-823E-78F854C781F4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íšlîdè">
                <a:extLst>
                  <a:ext uri="{FF2B5EF4-FFF2-40B4-BE49-F238E27FC236}">
                    <a16:creationId xmlns:a16="http://schemas.microsoft.com/office/drawing/2014/main" id="{A5E5A3CB-3466-4D2D-AA95-FFD9AA0B48D9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íSḻíḋe">
                <a:extLst>
                  <a:ext uri="{FF2B5EF4-FFF2-40B4-BE49-F238E27FC236}">
                    <a16:creationId xmlns:a16="http://schemas.microsoft.com/office/drawing/2014/main" id="{11BF536C-DCC1-41D9-8562-CCDE59720381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îṧļïdé">
                <a:extLst>
                  <a:ext uri="{FF2B5EF4-FFF2-40B4-BE49-F238E27FC236}">
                    <a16:creationId xmlns:a16="http://schemas.microsoft.com/office/drawing/2014/main" id="{F05BA2FD-43AD-4FC0-8B25-5F311D845790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îṥľiḋe">
                <a:extLst>
                  <a:ext uri="{FF2B5EF4-FFF2-40B4-BE49-F238E27FC236}">
                    <a16:creationId xmlns:a16="http://schemas.microsoft.com/office/drawing/2014/main" id="{09077AEC-AC59-41E5-9123-5609CC27EB5B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ïṧḷîḑê">
                <a:extLst>
                  <a:ext uri="{FF2B5EF4-FFF2-40B4-BE49-F238E27FC236}">
                    <a16:creationId xmlns:a16="http://schemas.microsoft.com/office/drawing/2014/main" id="{3FDBC66F-DF99-4895-9E11-A93BA7678B16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iśḻiḓe">
                <a:extLst>
                  <a:ext uri="{FF2B5EF4-FFF2-40B4-BE49-F238E27FC236}">
                    <a16:creationId xmlns:a16="http://schemas.microsoft.com/office/drawing/2014/main" id="{047CA624-85E1-43A3-A3C4-09094870B13F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îš1íďe">
                <a:extLst>
                  <a:ext uri="{FF2B5EF4-FFF2-40B4-BE49-F238E27FC236}">
                    <a16:creationId xmlns:a16="http://schemas.microsoft.com/office/drawing/2014/main" id="{4093A5D7-CB24-481F-9FCD-647EA3264D7B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íṡḷiḍê">
                <a:extLst>
                  <a:ext uri="{FF2B5EF4-FFF2-40B4-BE49-F238E27FC236}">
                    <a16:creationId xmlns:a16="http://schemas.microsoft.com/office/drawing/2014/main" id="{95F7D47C-18FE-4577-A5D4-2883C60E25D0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ïşľiḍé">
                <a:extLst>
                  <a:ext uri="{FF2B5EF4-FFF2-40B4-BE49-F238E27FC236}">
                    <a16:creationId xmlns:a16="http://schemas.microsoft.com/office/drawing/2014/main" id="{C1278B91-E83A-46AB-81F0-879E793DAC27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îṡļiḓè">
                <a:extLst>
                  <a:ext uri="{FF2B5EF4-FFF2-40B4-BE49-F238E27FC236}">
                    <a16:creationId xmlns:a16="http://schemas.microsoft.com/office/drawing/2014/main" id="{CA7156FE-5850-4BFC-B995-9FDF854DF816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îšļiḋê">
                <a:extLst>
                  <a:ext uri="{FF2B5EF4-FFF2-40B4-BE49-F238E27FC236}">
                    <a16:creationId xmlns:a16="http://schemas.microsoft.com/office/drawing/2014/main" id="{0E091523-7B94-4B05-A35B-67A66EC4782D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íṣ1íḋè">
                <a:extLst>
                  <a:ext uri="{FF2B5EF4-FFF2-40B4-BE49-F238E27FC236}">
                    <a16:creationId xmlns:a16="http://schemas.microsoft.com/office/drawing/2014/main" id="{512597BA-6CB3-4A00-B60E-F79FA5680978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íśḷíḑê">
                <a:extLst>
                  <a:ext uri="{FF2B5EF4-FFF2-40B4-BE49-F238E27FC236}">
                    <a16:creationId xmlns:a16="http://schemas.microsoft.com/office/drawing/2014/main" id="{E6B9E563-6F44-4F64-AD2D-E49478414C35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ŝľïḓé">
                <a:extLst>
                  <a:ext uri="{FF2B5EF4-FFF2-40B4-BE49-F238E27FC236}">
                    <a16:creationId xmlns:a16="http://schemas.microsoft.com/office/drawing/2014/main" id="{3FBBDF53-488F-4450-8999-98F490528EE5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íşḷiḑè">
                <a:extLst>
                  <a:ext uri="{FF2B5EF4-FFF2-40B4-BE49-F238E27FC236}">
                    <a16:creationId xmlns:a16="http://schemas.microsoft.com/office/drawing/2014/main" id="{94BD5EF0-7985-4DCE-B0BC-2CF274630A93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D603C57-827F-44C4-8FD5-89A931A64933}"/>
              </a:ext>
            </a:extLst>
          </p:cNvPr>
          <p:cNvGrpSpPr/>
          <p:nvPr/>
        </p:nvGrpSpPr>
        <p:grpSpPr>
          <a:xfrm>
            <a:off x="3888444" y="3333217"/>
            <a:ext cx="8055906" cy="2589708"/>
            <a:chOff x="-3914823" y="1656692"/>
            <a:chExt cx="25328590" cy="1109195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ABA4C0B-E989-459A-8046-252AA73BA3AF}"/>
                </a:ext>
              </a:extLst>
            </p:cNvPr>
            <p:cNvSpPr/>
            <p:nvPr/>
          </p:nvSpPr>
          <p:spPr>
            <a:xfrm>
              <a:off x="-3068255" y="1765849"/>
              <a:ext cx="23349318" cy="84367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	Nên tăng c</a:t>
              </a:r>
              <a:r>
                <a:rPr lang="vi-VN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ờng bón phân để cung cấp chất khoáng và khí </a:t>
              </a:r>
              <a:b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</a:b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các-bô-níc cho cây. Làm t</a:t>
              </a:r>
              <a:r>
                <a:rPr lang="vi-VN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ơ</a:t>
              </a:r>
              <a:r>
                <a:rPr lang="en-US" sz="3200">
                  <a:ln w="0"/>
                  <a:solidFill>
                    <a:srgbClr val="455C7B"/>
                  </a:solidFill>
                  <a:latin typeface="UTM Avo" panose="02040603050506020204" pitchFamily="18" charset="0"/>
                </a:rPr>
                <a:t>i xốp, thoáng khí đất trồng quanh gốc cây.</a:t>
              </a:r>
              <a:endParaRPr lang="en-US" sz="3200" cap="none" spc="0">
                <a:ln w="0"/>
                <a:solidFill>
                  <a:srgbClr val="455C7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E1D857A4-E53E-433C-9CAD-F9962B0C0FCB}"/>
                </a:ext>
              </a:extLst>
            </p:cNvPr>
            <p:cNvSpPr/>
            <p:nvPr/>
          </p:nvSpPr>
          <p:spPr>
            <a:xfrm>
              <a:off x="-3914823" y="1656692"/>
              <a:ext cx="25328590" cy="1109195"/>
            </a:xfrm>
            <a:prstGeom prst="roundRect">
              <a:avLst/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5C7B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5EAF4-4E11-4C74-ABE5-A1095439B57F}"/>
              </a:ext>
            </a:extLst>
          </p:cNvPr>
          <p:cNvGrpSpPr/>
          <p:nvPr/>
        </p:nvGrpSpPr>
        <p:grpSpPr>
          <a:xfrm>
            <a:off x="2409986" y="398901"/>
            <a:ext cx="8448513" cy="2589708"/>
            <a:chOff x="-3993582" y="1656692"/>
            <a:chExt cx="23500690" cy="110919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8857CCD-0EF3-4CA1-8D7D-44533F0567BE}"/>
                </a:ext>
              </a:extLst>
            </p:cNvPr>
            <p:cNvSpPr/>
            <p:nvPr/>
          </p:nvSpPr>
          <p:spPr>
            <a:xfrm>
              <a:off x="-3132794" y="1778439"/>
              <a:ext cx="21739071" cy="843670"/>
            </a:xfrm>
            <a:prstGeom prst="rect">
              <a:avLst/>
            </a:prstGeom>
            <a:no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just"/>
              <a:r>
                <a:rPr lang="en-US" sz="3200" cap="none" spc="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Mấy cây ăn quả nhà chúng mình c</a:t>
              </a:r>
              <a:r>
                <a:rPr lang="en-US" sz="3200">
                  <a:ln w="0"/>
                  <a:solidFill>
                    <a:srgbClr val="F16B6B"/>
                  </a:solidFill>
                  <a:latin typeface="UTM Avo" panose="02040603050506020204" pitchFamily="18" charset="0"/>
                </a:rPr>
                <a:t>ứ èo uột chậm lớn, ra quả ít, các bạn có cách nào giúp chúng mình tăng năng suất của cây không?</a:t>
              </a:r>
              <a:endParaRPr lang="en-US" sz="3200" cap="none" spc="0">
                <a:ln w="0"/>
                <a:solidFill>
                  <a:srgbClr val="F16B6B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59FF322A-B1F4-4759-AE77-29C18051BFA3}"/>
                </a:ext>
              </a:extLst>
            </p:cNvPr>
            <p:cNvSpPr/>
            <p:nvPr/>
          </p:nvSpPr>
          <p:spPr>
            <a:xfrm>
              <a:off x="-3993582" y="1656692"/>
              <a:ext cx="23500690" cy="1109195"/>
            </a:xfrm>
            <a:prstGeom prst="wedgeRoundRectCallout">
              <a:avLst>
                <a:gd name="adj1" fmla="val -36596"/>
                <a:gd name="adj2" fmla="val 59515"/>
                <a:gd name="adj3" fmla="val 16667"/>
              </a:avLst>
            </a:prstGeom>
            <a:no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2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14C88AE-A212-42F2-B5E1-31B9FE6CD1B9}"/>
              </a:ext>
            </a:extLst>
          </p:cNvPr>
          <p:cNvSpPr>
            <a:spLocks noChangeAspect="1"/>
          </p:cNvSpPr>
          <p:nvPr/>
        </p:nvSpPr>
        <p:spPr>
          <a:xfrm>
            <a:off x="968479" y="479268"/>
            <a:ext cx="3780501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Tưới đủ nước</a:t>
            </a:r>
          </a:p>
        </p:txBody>
      </p:sp>
    </p:spTree>
    <p:extLst>
      <p:ext uri="{BB962C8B-B14F-4D97-AF65-F5344CB8AC3E}">
        <p14:creationId xmlns:p14="http://schemas.microsoft.com/office/powerpoint/2010/main" val="3661887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9647D7F-8F6D-4687-BB9A-63E027EBEED6}"/>
              </a:ext>
            </a:extLst>
          </p:cNvPr>
          <p:cNvSpPr>
            <a:spLocks noChangeAspect="1"/>
          </p:cNvSpPr>
          <p:nvPr/>
        </p:nvSpPr>
        <p:spPr>
          <a:xfrm>
            <a:off x="968479" y="479268"/>
            <a:ext cx="4822721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Bón phân xanh</a:t>
            </a:r>
          </a:p>
        </p:txBody>
      </p:sp>
    </p:spTree>
    <p:extLst>
      <p:ext uri="{BB962C8B-B14F-4D97-AF65-F5344CB8AC3E}">
        <p14:creationId xmlns:p14="http://schemas.microsoft.com/office/powerpoint/2010/main" val="227033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98443485-5120-46CA-92E7-F8C22325C3FB}"/>
              </a:ext>
            </a:extLst>
          </p:cNvPr>
          <p:cNvSpPr>
            <a:spLocks noChangeAspect="1"/>
          </p:cNvSpPr>
          <p:nvPr/>
        </p:nvSpPr>
        <p:spPr>
          <a:xfrm>
            <a:off x="4984957" y="5552714"/>
            <a:ext cx="6931740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Bón phân chuồng đã ủ kĩ</a:t>
            </a:r>
          </a:p>
        </p:txBody>
      </p:sp>
    </p:spTree>
    <p:extLst>
      <p:ext uri="{BB962C8B-B14F-4D97-AF65-F5344CB8AC3E}">
        <p14:creationId xmlns:p14="http://schemas.microsoft.com/office/powerpoint/2010/main" val="333428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F67611C8-4667-444A-B659-784A0E7FDCBC}"/>
              </a:ext>
            </a:extLst>
          </p:cNvPr>
          <p:cNvSpPr>
            <a:spLocks noChangeAspect="1"/>
          </p:cNvSpPr>
          <p:nvPr/>
        </p:nvSpPr>
        <p:spPr>
          <a:xfrm>
            <a:off x="7177551" y="5405230"/>
            <a:ext cx="5014449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Làm đất tơi xốp</a:t>
            </a:r>
          </a:p>
        </p:txBody>
      </p:sp>
    </p:spTree>
    <p:extLst>
      <p:ext uri="{BB962C8B-B14F-4D97-AF65-F5344CB8AC3E}">
        <p14:creationId xmlns:p14="http://schemas.microsoft.com/office/powerpoint/2010/main" val="177844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42A44F18-A0C0-4C6B-9B58-87BE95EF432F}"/>
              </a:ext>
            </a:extLst>
          </p:cNvPr>
          <p:cNvSpPr>
            <a:spLocks noChangeAspect="1"/>
          </p:cNvSpPr>
          <p:nvPr/>
        </p:nvSpPr>
        <p:spPr>
          <a:xfrm>
            <a:off x="1573164" y="626753"/>
            <a:ext cx="6213984" cy="1016881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n w="0"/>
                <a:solidFill>
                  <a:srgbClr val="1C3400"/>
                </a:solidFill>
                <a:latin typeface="UTM Avo" panose="02040603050506020204" pitchFamily="18" charset="0"/>
              </a:rPr>
              <a:t>Làm đất thoáng khí</a:t>
            </a:r>
          </a:p>
        </p:txBody>
      </p:sp>
    </p:spTree>
    <p:extLst>
      <p:ext uri="{BB962C8B-B14F-4D97-AF65-F5344CB8AC3E}">
        <p14:creationId xmlns:p14="http://schemas.microsoft.com/office/powerpoint/2010/main" val="109702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4154610" y="2625953"/>
            <a:ext cx="3882794" cy="1606095"/>
            <a:chOff x="4154611" y="2705725"/>
            <a:chExt cx="3882794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4154611" y="2705725"/>
              <a:ext cx="3882794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3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87566F6-FDE5-4C08-AFA1-838B45AD7523}"/>
              </a:ext>
            </a:extLst>
          </p:cNvPr>
          <p:cNvGrpSpPr/>
          <p:nvPr/>
        </p:nvGrpSpPr>
        <p:grpSpPr>
          <a:xfrm>
            <a:off x="0" y="1622330"/>
            <a:ext cx="3610178" cy="3659579"/>
            <a:chOff x="1371601" y="2150671"/>
            <a:chExt cx="2905327" cy="3318660"/>
          </a:xfrm>
        </p:grpSpPr>
        <p:sp>
          <p:nvSpPr>
            <p:cNvPr id="3" name="MH_Other_10">
              <a:extLst>
                <a:ext uri="{FF2B5EF4-FFF2-40B4-BE49-F238E27FC236}">
                  <a16:creationId xmlns:a16="http://schemas.microsoft.com/office/drawing/2014/main" id="{3D224AA9-C1B8-468A-9CBB-382ED5F7568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431896" y="3208969"/>
              <a:ext cx="595043" cy="467248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MH_Other_11">
              <a:extLst>
                <a:ext uri="{FF2B5EF4-FFF2-40B4-BE49-F238E27FC236}">
                  <a16:creationId xmlns:a16="http://schemas.microsoft.com/office/drawing/2014/main" id="{9C1F375D-74B3-473C-B83F-8C92AA2400F2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2403941" y="3198984"/>
              <a:ext cx="642966" cy="481226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MH_Other_12">
              <a:extLst>
                <a:ext uri="{FF2B5EF4-FFF2-40B4-BE49-F238E27FC236}">
                  <a16:creationId xmlns:a16="http://schemas.microsoft.com/office/drawing/2014/main" id="{F8D4E3BE-0353-4BAF-84F0-D230A268B1C8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677499" y="3242914"/>
              <a:ext cx="225638" cy="229631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MH_Other_13">
              <a:extLst>
                <a:ext uri="{FF2B5EF4-FFF2-40B4-BE49-F238E27FC236}">
                  <a16:creationId xmlns:a16="http://schemas.microsoft.com/office/drawing/2014/main" id="{6141E0FA-FE24-4AAF-91A9-54C24F48F9D3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785327" y="3264878"/>
              <a:ext cx="147762" cy="175717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MH_Other_14">
              <a:extLst>
                <a:ext uri="{FF2B5EF4-FFF2-40B4-BE49-F238E27FC236}">
                  <a16:creationId xmlns:a16="http://schemas.microsoft.com/office/drawing/2014/main" id="{1A655C00-9127-40B4-8B47-57BAA5C99D69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649545" y="3230932"/>
              <a:ext cx="133785" cy="193689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MH_Other_15">
              <a:extLst>
                <a:ext uri="{FF2B5EF4-FFF2-40B4-BE49-F238E27FC236}">
                  <a16:creationId xmlns:a16="http://schemas.microsoft.com/office/drawing/2014/main" id="{29E5091B-92A8-47C3-BA6C-8F21DDE09F6C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2647548" y="3220949"/>
              <a:ext cx="293527" cy="247602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371601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91519D9C-6FC3-4C54-8752-19F3B5C2B41C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1505386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1" name="MH_Other_19">
              <a:extLst>
                <a:ext uri="{FF2B5EF4-FFF2-40B4-BE49-F238E27FC236}">
                  <a16:creationId xmlns:a16="http://schemas.microsoft.com/office/drawing/2014/main" id="{230430AD-58E5-43FC-A21D-89ED2A65F3DC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047" y="2150671"/>
              <a:ext cx="1855017" cy="139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E2587DB-A17C-41FE-883F-D9D09D79A750}"/>
              </a:ext>
            </a:extLst>
          </p:cNvPr>
          <p:cNvGrpSpPr/>
          <p:nvPr/>
        </p:nvGrpSpPr>
        <p:grpSpPr>
          <a:xfrm>
            <a:off x="4172421" y="1718178"/>
            <a:ext cx="3610178" cy="3553886"/>
            <a:chOff x="4642340" y="2246518"/>
            <a:chExt cx="2905327" cy="3222813"/>
          </a:xfrm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0653FD2E-0AA7-412C-BB0F-E56F47271AAC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660312" y="3432608"/>
              <a:ext cx="2869384" cy="179710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8C48F4C4-BD12-4E03-8991-6C3875413C4F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642340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MH_SubTitle_2">
              <a:extLst>
                <a:ext uri="{FF2B5EF4-FFF2-40B4-BE49-F238E27FC236}">
                  <a16:creationId xmlns:a16="http://schemas.microsoft.com/office/drawing/2014/main" id="{06EB1AB2-CC01-4AAA-8634-D18500B54386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776125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7" name="MH_Other_18">
              <a:extLst>
                <a:ext uri="{FF2B5EF4-FFF2-40B4-BE49-F238E27FC236}">
                  <a16:creationId xmlns:a16="http://schemas.microsoft.com/office/drawing/2014/main" id="{58B15A27-5044-4B37-81D1-754AF8449833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550" y="2246518"/>
              <a:ext cx="1795113" cy="131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16EB9EF-B1CE-4746-8B53-F63C2F03B585}"/>
              </a:ext>
            </a:extLst>
          </p:cNvPr>
          <p:cNvGrpSpPr/>
          <p:nvPr/>
        </p:nvGrpSpPr>
        <p:grpSpPr>
          <a:xfrm>
            <a:off x="8344841" y="1622330"/>
            <a:ext cx="3612658" cy="3613339"/>
            <a:chOff x="7913078" y="2192603"/>
            <a:chExt cx="2907323" cy="3276728"/>
          </a:xfrm>
        </p:grpSpPr>
        <p:sp>
          <p:nvSpPr>
            <p:cNvPr id="20" name="MH_Other_3">
              <a:extLst>
                <a:ext uri="{FF2B5EF4-FFF2-40B4-BE49-F238E27FC236}">
                  <a16:creationId xmlns:a16="http://schemas.microsoft.com/office/drawing/2014/main" id="{FDE4DCAF-4EC8-4DA7-95F8-A84BD9D2F92B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8949411" y="3220950"/>
              <a:ext cx="565090" cy="443287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MH_Other_4">
              <a:extLst>
                <a:ext uri="{FF2B5EF4-FFF2-40B4-BE49-F238E27FC236}">
                  <a16:creationId xmlns:a16="http://schemas.microsoft.com/office/drawing/2014/main" id="{28151DDC-3FA5-4D53-AE19-86AB5649C938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8931441" y="3210964"/>
              <a:ext cx="611017" cy="455267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MH_Other_5">
              <a:extLst>
                <a:ext uri="{FF2B5EF4-FFF2-40B4-BE49-F238E27FC236}">
                  <a16:creationId xmlns:a16="http://schemas.microsoft.com/office/drawing/2014/main" id="{AE4EF789-289F-43FC-A438-AEB9991B75A1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9067222" y="3252899"/>
              <a:ext cx="213657" cy="217649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MH_Other_6">
              <a:extLst>
                <a:ext uri="{FF2B5EF4-FFF2-40B4-BE49-F238E27FC236}">
                  <a16:creationId xmlns:a16="http://schemas.microsoft.com/office/drawing/2014/main" id="{BB4F828B-9A08-4B0A-895B-509A03FC7E7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9039267" y="3274863"/>
              <a:ext cx="139775" cy="165734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MH_Other_7">
              <a:extLst>
                <a:ext uri="{FF2B5EF4-FFF2-40B4-BE49-F238E27FC236}">
                  <a16:creationId xmlns:a16="http://schemas.microsoft.com/office/drawing/2014/main" id="{FAAE624E-513E-4217-8AA2-023A85930E53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9179041" y="3240918"/>
              <a:ext cx="129792" cy="185701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MH_Other_8">
              <a:extLst>
                <a:ext uri="{FF2B5EF4-FFF2-40B4-BE49-F238E27FC236}">
                  <a16:creationId xmlns:a16="http://schemas.microsoft.com/office/drawing/2014/main" id="{B1331E9C-DE64-4945-A5A8-E7237DCC22D6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031279" y="3230933"/>
              <a:ext cx="279550" cy="237618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MH_Other_9">
              <a:extLst>
                <a:ext uri="{FF2B5EF4-FFF2-40B4-BE49-F238E27FC236}">
                  <a16:creationId xmlns:a16="http://schemas.microsoft.com/office/drawing/2014/main" id="{F2C88B48-FE3A-49FB-8926-F076534418E5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7913078" y="3286842"/>
              <a:ext cx="2907323" cy="218248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7" name="MH_SubTitle_3">
              <a:extLst>
                <a:ext uri="{FF2B5EF4-FFF2-40B4-BE49-F238E27FC236}">
                  <a16:creationId xmlns:a16="http://schemas.microsoft.com/office/drawing/2014/main" id="{C8DFCA8D-29BE-4FA5-A61B-8D4BA20CB9C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8046864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8" name="MH_Other_17">
              <a:extLst>
                <a:ext uri="{FF2B5EF4-FFF2-40B4-BE49-F238E27FC236}">
                  <a16:creationId xmlns:a16="http://schemas.microsoft.com/office/drawing/2014/main" id="{7055A94B-06FF-4E18-A6D6-CB8D127DC23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0119" y="2192603"/>
              <a:ext cx="1673308" cy="133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778BCF0-1F61-429D-8659-5700E76E8021}"/>
              </a:ext>
            </a:extLst>
          </p:cNvPr>
          <p:cNvSpPr>
            <a:spLocks noChangeAspect="1"/>
          </p:cNvSpPr>
          <p:nvPr/>
        </p:nvSpPr>
        <p:spPr>
          <a:xfrm>
            <a:off x="461874" y="3511800"/>
            <a:ext cx="2848177" cy="8056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n w="0"/>
                <a:solidFill>
                  <a:srgbClr val="F26B43"/>
                </a:solidFill>
                <a:latin typeface="UTM Avo" panose="02040603050506020204" pitchFamily="18" charset="0"/>
              </a:rPr>
              <a:t>Xem lại bài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9AC28F8-851D-4882-BEB2-7F77D1888FB4}"/>
              </a:ext>
            </a:extLst>
          </p:cNvPr>
          <p:cNvSpPr>
            <a:spLocks noChangeAspect="1"/>
          </p:cNvSpPr>
          <p:nvPr/>
        </p:nvSpPr>
        <p:spPr>
          <a:xfrm>
            <a:off x="4553420" y="3213990"/>
            <a:ext cx="2848177" cy="16366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n w="0"/>
                <a:solidFill>
                  <a:srgbClr val="81C233"/>
                </a:solidFill>
                <a:latin typeface="UTM Avo" panose="02040603050506020204" pitchFamily="18" charset="0"/>
              </a:rPr>
              <a:t>Học thuộc Ghi nhớ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C1820B4-9E5B-4690-A1E6-24EB4198042E}"/>
              </a:ext>
            </a:extLst>
          </p:cNvPr>
          <p:cNvSpPr>
            <a:spLocks noChangeAspect="1"/>
          </p:cNvSpPr>
          <p:nvPr/>
        </p:nvSpPr>
        <p:spPr>
          <a:xfrm>
            <a:off x="8644476" y="3191711"/>
            <a:ext cx="3055759" cy="16366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n w="0"/>
                <a:solidFill>
                  <a:srgbClr val="29A2CD"/>
                </a:solidFill>
                <a:latin typeface="UTM Avo" panose="02040603050506020204" pitchFamily="18" charset="0"/>
              </a:rPr>
              <a:t>Chuẩn bị bài tiếp theo</a:t>
            </a:r>
          </a:p>
        </p:txBody>
      </p:sp>
      <p:grpSp>
        <p:nvGrpSpPr>
          <p:cNvPr id="198" name="组合 3">
            <a:extLst>
              <a:ext uri="{FF2B5EF4-FFF2-40B4-BE49-F238E27FC236}">
                <a16:creationId xmlns:a16="http://schemas.microsoft.com/office/drawing/2014/main" id="{01A6F246-3E91-472F-9976-BC71BA2F3F96}"/>
              </a:ext>
            </a:extLst>
          </p:cNvPr>
          <p:cNvGrpSpPr/>
          <p:nvPr/>
        </p:nvGrpSpPr>
        <p:grpSpPr>
          <a:xfrm>
            <a:off x="4154603" y="112083"/>
            <a:ext cx="3882794" cy="1606095"/>
            <a:chOff x="4154611" y="2705725"/>
            <a:chExt cx="3882794" cy="1606095"/>
          </a:xfrm>
        </p:grpSpPr>
        <p:sp>
          <p:nvSpPr>
            <p:cNvPr id="199" name="矩形 27">
              <a:extLst>
                <a:ext uri="{FF2B5EF4-FFF2-40B4-BE49-F238E27FC236}">
                  <a16:creationId xmlns:a16="http://schemas.microsoft.com/office/drawing/2014/main" id="{082EB138-9014-481F-A42F-83535ED11E7A}"/>
                </a:ext>
              </a:extLst>
            </p:cNvPr>
            <p:cNvSpPr/>
            <p:nvPr/>
          </p:nvSpPr>
          <p:spPr>
            <a:xfrm>
              <a:off x="4154611" y="2705725"/>
              <a:ext cx="3882794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DẶN DÒ</a:t>
              </a:r>
              <a:endParaRPr lang="zh-CN" altLang="en-US" sz="8800" dirty="0">
                <a:solidFill>
                  <a:srgbClr val="CF5353"/>
                </a:solidFill>
                <a:latin typeface="UTM Cookie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00" name="矩形 14">
              <a:extLst>
                <a:ext uri="{FF2B5EF4-FFF2-40B4-BE49-F238E27FC236}">
                  <a16:creationId xmlns:a16="http://schemas.microsoft.com/office/drawing/2014/main" id="{48E9EB07-1CD5-4C13-B04E-92D89FB75AAC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allAtOnce"/>
      <p:bldP spid="196" grpId="0" build="allAtOnce"/>
      <p:bldP spid="19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325851" y="2705725"/>
            <a:ext cx="5540299" cy="1606095"/>
            <a:chOff x="3325851" y="2705725"/>
            <a:chExt cx="5540299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325851" y="2705725"/>
              <a:ext cx="5540299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KHỞI ĐỘNG</a:t>
              </a:r>
              <a:endParaRPr lang="zh-CN" altLang="en-US" sz="88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24">
            <a:extLst>
              <a:ext uri="{FF2B5EF4-FFF2-40B4-BE49-F238E27FC236}">
                <a16:creationId xmlns:a16="http://schemas.microsoft.com/office/drawing/2014/main" id="{C9E54318-6A7C-4F12-B1A5-E66E568F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00" y="602799"/>
            <a:ext cx="5150769" cy="5314285"/>
          </a:xfrm>
          <a:prstGeom prst="rect">
            <a:avLst/>
          </a:prstGeom>
        </p:spPr>
      </p:pic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5689E892-AEF1-44B5-9FCC-85042067661A}"/>
              </a:ext>
            </a:extLst>
          </p:cNvPr>
          <p:cNvSpPr/>
          <p:nvPr/>
        </p:nvSpPr>
        <p:spPr>
          <a:xfrm>
            <a:off x="3846286" y="2921426"/>
            <a:ext cx="12192000" cy="1951355"/>
          </a:xfrm>
          <a:custGeom>
            <a:avLst/>
            <a:gdLst>
              <a:gd name="connsiteX0" fmla="*/ 0 w 12192000"/>
              <a:gd name="connsiteY0" fmla="*/ 842570 h 1951355"/>
              <a:gd name="connsiteX1" fmla="*/ 3715657 w 12192000"/>
              <a:gd name="connsiteY1" fmla="*/ 1931141 h 1951355"/>
              <a:gd name="connsiteX2" fmla="*/ 6763657 w 12192000"/>
              <a:gd name="connsiteY2" fmla="*/ 741 h 1951355"/>
              <a:gd name="connsiteX3" fmla="*/ 9187543 w 12192000"/>
              <a:gd name="connsiteY3" fmla="*/ 1684398 h 1951355"/>
              <a:gd name="connsiteX4" fmla="*/ 12192000 w 12192000"/>
              <a:gd name="connsiteY4" fmla="*/ 247484 h 19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51355">
                <a:moveTo>
                  <a:pt x="0" y="842570"/>
                </a:moveTo>
                <a:cubicBezTo>
                  <a:pt x="1294190" y="1457008"/>
                  <a:pt x="2588381" y="2071446"/>
                  <a:pt x="3715657" y="1931141"/>
                </a:cubicBezTo>
                <a:cubicBezTo>
                  <a:pt x="4842933" y="1790836"/>
                  <a:pt x="5851676" y="41865"/>
                  <a:pt x="6763657" y="741"/>
                </a:cubicBezTo>
                <a:cubicBezTo>
                  <a:pt x="7675638" y="-40383"/>
                  <a:pt x="8282819" y="1643274"/>
                  <a:pt x="9187543" y="1684398"/>
                </a:cubicBezTo>
                <a:cubicBezTo>
                  <a:pt x="10092267" y="1725522"/>
                  <a:pt x="11142133" y="986503"/>
                  <a:pt x="12192000" y="247484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BFC63B13-93FC-4497-98BF-8C86C214DF75}"/>
              </a:ext>
            </a:extLst>
          </p:cNvPr>
          <p:cNvGrpSpPr>
            <a:grpSpLocks/>
          </p:cNvGrpSpPr>
          <p:nvPr/>
        </p:nvGrpSpPr>
        <p:grpSpPr bwMode="auto">
          <a:xfrm>
            <a:off x="6383702" y="3727717"/>
            <a:ext cx="2953819" cy="1951355"/>
            <a:chOff x="0" y="0"/>
            <a:chExt cx="3087" cy="2039"/>
          </a:xfrm>
        </p:grpSpPr>
        <p:sp>
          <p:nvSpPr>
            <p:cNvPr id="5" name="Freeform: Shape 14">
              <a:extLst>
                <a:ext uri="{FF2B5EF4-FFF2-40B4-BE49-F238E27FC236}">
                  <a16:creationId xmlns:a16="http://schemas.microsoft.com/office/drawing/2014/main" id="{E1AFE882-A95D-4BD6-9426-0FADCF09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CF54E605-3DB7-4BFB-8A81-B2EEC363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8D746603-946A-4778-93C0-9D51D475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17">
              <a:extLst>
                <a:ext uri="{FF2B5EF4-FFF2-40B4-BE49-F238E27FC236}">
                  <a16:creationId xmlns:a16="http://schemas.microsoft.com/office/drawing/2014/main" id="{3F1019FA-24B8-4B58-A60E-98C98D7EA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矩形 27">
            <a:extLst>
              <a:ext uri="{FF2B5EF4-FFF2-40B4-BE49-F238E27FC236}">
                <a16:creationId xmlns:a16="http://schemas.microsoft.com/office/drawing/2014/main" id="{E88507BF-4718-4B10-91A6-F9D886FE84B2}"/>
              </a:ext>
            </a:extLst>
          </p:cNvPr>
          <p:cNvSpPr/>
          <p:nvPr/>
        </p:nvSpPr>
        <p:spPr>
          <a:xfrm>
            <a:off x="5779242" y="1096739"/>
            <a:ext cx="5150769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>
                <a:solidFill>
                  <a:srgbClr val="D93D0F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TẠM BIỆT!</a:t>
            </a:r>
            <a:endParaRPr lang="zh-CN" altLang="en-US" sz="8800" dirty="0">
              <a:solidFill>
                <a:srgbClr val="D93D0F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7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7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5F34B9D-787A-4421-8D39-3230EFB00D70}"/>
              </a:ext>
            </a:extLst>
          </p:cNvPr>
          <p:cNvSpPr/>
          <p:nvPr/>
        </p:nvSpPr>
        <p:spPr>
          <a:xfrm>
            <a:off x="1600200" y="2649342"/>
            <a:ext cx="8991600" cy="2036266"/>
          </a:xfrm>
          <a:prstGeom prst="ellipse">
            <a:avLst/>
          </a:prstGeom>
          <a:solidFill>
            <a:srgbClr val="776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6D8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5AEE0-44DC-4CB2-AB83-36F5EE6A6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87" y="-1598235"/>
            <a:ext cx="7515991" cy="75159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6A7003-2CF7-4015-BABD-EB248F41D0CA}"/>
              </a:ext>
            </a:extLst>
          </p:cNvPr>
          <p:cNvSpPr/>
          <p:nvPr/>
        </p:nvSpPr>
        <p:spPr>
          <a:xfrm>
            <a:off x="2015877" y="4840017"/>
            <a:ext cx="8160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>
                <a:ln w="0"/>
                <a:solidFill>
                  <a:srgbClr val="FFFFFF"/>
                </a:solidFill>
                <a:latin typeface="UTM Avo" panose="02040603050506020204" pitchFamily="18" charset="0"/>
              </a:rPr>
              <a:t>Nào ta cùng xem phim!</a:t>
            </a:r>
          </a:p>
        </p:txBody>
      </p:sp>
    </p:spTree>
    <p:extLst>
      <p:ext uri="{BB962C8B-B14F-4D97-AF65-F5344CB8AC3E}">
        <p14:creationId xmlns:p14="http://schemas.microsoft.com/office/powerpoint/2010/main" val="3268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4_Tuan30_NhuCauKhongKhiCuaThucVat_KTUTS">
            <a:hlinkClick r:id="" action="ppaction://media"/>
            <a:extLst>
              <a:ext uri="{FF2B5EF4-FFF2-40B4-BE49-F238E27FC236}">
                <a16:creationId xmlns:a16="http://schemas.microsoft.com/office/drawing/2014/main" id="{ECAFAD59-B6CC-45DE-ADDD-0D0FF8A00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3D6378-C9F0-42B3-8F68-B0DA4D8FACF2}"/>
              </a:ext>
            </a:extLst>
          </p:cNvPr>
          <p:cNvGrpSpPr/>
          <p:nvPr/>
        </p:nvGrpSpPr>
        <p:grpSpPr>
          <a:xfrm>
            <a:off x="3495769" y="2705725"/>
            <a:ext cx="5200462" cy="1606095"/>
            <a:chOff x="3495769" y="2705725"/>
            <a:chExt cx="5200462" cy="160609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4EA1D31-29AE-4C53-BAB3-6E3D932263BF}"/>
                </a:ext>
              </a:extLst>
            </p:cNvPr>
            <p:cNvSpPr/>
            <p:nvPr/>
          </p:nvSpPr>
          <p:spPr>
            <a:xfrm>
              <a:off x="3495769" y="2705725"/>
              <a:ext cx="5200462" cy="14465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>
                  <a:solidFill>
                    <a:srgbClr val="CF5353"/>
                  </a:solidFill>
                  <a:latin typeface="UTM Cookies" panose="02040603050506020204" pitchFamily="18" charset="0"/>
                  <a:ea typeface="微软雅黑" panose="020B0503020204020204" pitchFamily="34" charset="-122"/>
                </a:rPr>
                <a:t>KHÁM PHÁ</a:t>
              </a:r>
              <a:endParaRPr lang="zh-CN" altLang="en-US" sz="8800" dirty="0">
                <a:ln w="444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501FE40-5AD4-49A4-9147-CB17CCA9A168}"/>
                </a:ext>
              </a:extLst>
            </p:cNvPr>
            <p:cNvSpPr/>
            <p:nvPr/>
          </p:nvSpPr>
          <p:spPr>
            <a:xfrm>
              <a:off x="6086642" y="3111491"/>
              <a:ext cx="184730" cy="1200329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7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1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1136899" y="4191000"/>
            <a:ext cx="4101851" cy="1447800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9" y="933449"/>
            <a:ext cx="5302001" cy="530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4552950" y="0"/>
            <a:ext cx="7086600" cy="61482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Tìm hiểu về sự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trao đổi khí của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thực vật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trong quá trình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quang hợp</a:t>
            </a: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 </a:t>
            </a:r>
            <a:b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và </a:t>
            </a:r>
            <a:r>
              <a:rPr lang="en-US" sz="5400" b="1">
                <a:ln w="0"/>
                <a:solidFill>
                  <a:srgbClr val="142E0F"/>
                </a:solidFill>
                <a:latin typeface="UTM Avo" panose="02040603050506020204" pitchFamily="18" charset="0"/>
              </a:rPr>
              <a:t>hô hấp</a:t>
            </a:r>
            <a:endParaRPr lang="en-US" sz="5400" b="1" cap="none" spc="0">
              <a:ln w="0"/>
              <a:solidFill>
                <a:srgbClr val="142E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AA9D6C-87E3-486C-8655-B830D940B63B}"/>
              </a:ext>
            </a:extLst>
          </p:cNvPr>
          <p:cNvSpPr/>
          <p:nvPr/>
        </p:nvSpPr>
        <p:spPr>
          <a:xfrm>
            <a:off x="386530" y="952499"/>
            <a:ext cx="1466017" cy="517449"/>
          </a:xfrm>
          <a:prstGeom prst="ellipse">
            <a:avLst/>
          </a:prstGeom>
          <a:solidFill>
            <a:srgbClr val="30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8BB06-1741-4E3A-9FBD-A86195A02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" y="-162494"/>
            <a:ext cx="1822943" cy="1822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0BB84C-B6DC-44CB-94A4-719BE2CC6EFC}"/>
              </a:ext>
            </a:extLst>
          </p:cNvPr>
          <p:cNvSpPr/>
          <p:nvPr/>
        </p:nvSpPr>
        <p:spPr>
          <a:xfrm>
            <a:off x="1662047" y="148429"/>
            <a:ext cx="10060463" cy="493148"/>
          </a:xfrm>
          <a:prstGeom prst="rect">
            <a:avLst/>
          </a:prstGeom>
          <a:solidFill>
            <a:srgbClr val="DF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27645-8EC4-4D67-BEAC-A1949FF3EC6F}"/>
              </a:ext>
            </a:extLst>
          </p:cNvPr>
          <p:cNvSpPr/>
          <p:nvPr/>
        </p:nvSpPr>
        <p:spPr>
          <a:xfrm>
            <a:off x="1662047" y="148429"/>
            <a:ext cx="10060463" cy="4931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Tìm hiểu về sự trao đổi khí của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thực vật</a:t>
            </a: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 trong quá trình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quang hợp </a:t>
            </a:r>
            <a:r>
              <a:rPr lang="en-US" sz="2000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và </a:t>
            </a:r>
            <a:r>
              <a:rPr lang="en-US" sz="2000" b="1">
                <a:ln w="0"/>
                <a:solidFill>
                  <a:srgbClr val="2E6822"/>
                </a:solidFill>
                <a:latin typeface="UTM Avo" panose="02040603050506020204" pitchFamily="18" charset="0"/>
              </a:rPr>
              <a:t>hô hấp</a:t>
            </a:r>
            <a:endParaRPr lang="en-US" sz="2000" b="1" cap="none" spc="0">
              <a:ln w="0"/>
              <a:solidFill>
                <a:srgbClr val="2E6822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B28D6-1F19-4111-A6EC-9F92E22EE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831" y="2092718"/>
            <a:ext cx="4471755" cy="44717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B38417-C35C-4331-AD08-2E493490D74D}"/>
              </a:ext>
            </a:extLst>
          </p:cNvPr>
          <p:cNvSpPr>
            <a:spLocks noChangeAspect="1"/>
          </p:cNvSpPr>
          <p:nvPr/>
        </p:nvSpPr>
        <p:spPr>
          <a:xfrm>
            <a:off x="3283704" y="1382448"/>
            <a:ext cx="8408804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Không khí có những </a:t>
            </a:r>
            <a:r>
              <a:rPr lang="en-US" sz="3200" b="1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thành phần</a:t>
            </a:r>
            <a:r>
              <a:rPr lang="en-US" sz="3200" i="1">
                <a:ln w="0"/>
                <a:solidFill>
                  <a:srgbClr val="23476C"/>
                </a:solidFill>
                <a:latin typeface="UTM Avo" panose="02040603050506020204" pitchFamily="18" charset="0"/>
              </a:rPr>
              <a:t> nào?</a:t>
            </a:r>
            <a:endParaRPr lang="en-US" sz="3200" b="1" i="1" cap="none" spc="0">
              <a:ln w="0"/>
              <a:solidFill>
                <a:srgbClr val="23476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BCC9B0-56DA-4026-BB16-52B3277B5239}"/>
              </a:ext>
            </a:extLst>
          </p:cNvPr>
          <p:cNvSpPr/>
          <p:nvPr/>
        </p:nvSpPr>
        <p:spPr>
          <a:xfrm>
            <a:off x="2876551" y="1280469"/>
            <a:ext cx="8928920" cy="1094022"/>
          </a:xfrm>
          <a:prstGeom prst="roundRect">
            <a:avLst/>
          </a:prstGeom>
          <a:noFill/>
          <a:ln>
            <a:solidFill>
              <a:srgbClr val="2244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E483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02218-6472-4957-A000-975CC7EFC802}"/>
              </a:ext>
            </a:extLst>
          </p:cNvPr>
          <p:cNvSpPr>
            <a:spLocks noChangeAspect="1"/>
          </p:cNvSpPr>
          <p:nvPr/>
        </p:nvSpPr>
        <p:spPr>
          <a:xfrm>
            <a:off x="3897924" y="2689016"/>
            <a:ext cx="2614668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ô-xi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7FB17E-2094-48B1-84D5-2A1183320007}"/>
              </a:ext>
            </a:extLst>
          </p:cNvPr>
          <p:cNvSpPr>
            <a:spLocks noChangeAspect="1"/>
          </p:cNvSpPr>
          <p:nvPr/>
        </p:nvSpPr>
        <p:spPr>
          <a:xfrm>
            <a:off x="9041285" y="2693047"/>
            <a:ext cx="2431762" cy="8116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ni-tơ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4A8A6E-3724-4782-B3D0-3A4884513D08}"/>
              </a:ext>
            </a:extLst>
          </p:cNvPr>
          <p:cNvSpPr>
            <a:spLocks noChangeAspect="1"/>
          </p:cNvSpPr>
          <p:nvPr/>
        </p:nvSpPr>
        <p:spPr>
          <a:xfrm>
            <a:off x="3915249" y="5577531"/>
            <a:ext cx="7558716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các khí khác (có khí các-bô-níc)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A552AB-08E5-40C8-89B6-C61B3D652D67}"/>
              </a:ext>
            </a:extLst>
          </p:cNvPr>
          <p:cNvSpPr>
            <a:spLocks noChangeAspect="1"/>
          </p:cNvSpPr>
          <p:nvPr/>
        </p:nvSpPr>
        <p:spPr>
          <a:xfrm>
            <a:off x="6293733" y="4050220"/>
            <a:ext cx="2968254" cy="813344"/>
          </a:xfrm>
          <a:prstGeom prst="roundRect">
            <a:avLst/>
          </a:prstGeom>
          <a:solidFill>
            <a:srgbClr val="9DBCDF"/>
          </a:solidFill>
          <a:ln w="12700">
            <a:solidFill>
              <a:srgbClr val="2244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224468"/>
                </a:solidFill>
                <a:latin typeface="UTM Avo" panose="02040603050506020204" pitchFamily="18" charset="0"/>
              </a:rPr>
              <a:t>KHÔNG KHÍ</a:t>
            </a:r>
            <a:endParaRPr lang="en-US" sz="3200" b="1" cap="none" spc="0">
              <a:ln w="0"/>
              <a:solidFill>
                <a:srgbClr val="224468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0E0254-594A-4026-A141-357584862E5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777860" y="3129436"/>
            <a:ext cx="1263425" cy="920784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E1C04F-C179-4844-99DD-19540D0481E5}"/>
              </a:ext>
            </a:extLst>
          </p:cNvPr>
          <p:cNvCxnSpPr>
            <a:cxnSpLocks/>
            <a:stCxn id="17" idx="0"/>
            <a:endCxn id="14" idx="3"/>
          </p:cNvCxnSpPr>
          <p:nvPr/>
        </p:nvCxnSpPr>
        <p:spPr>
          <a:xfrm flipH="1" flipV="1">
            <a:off x="6512592" y="3095688"/>
            <a:ext cx="1265268" cy="954532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34539F-4E43-43AE-AEC9-B2F904389BB3}"/>
              </a:ext>
            </a:extLst>
          </p:cNvPr>
          <p:cNvCxnSpPr>
            <a:cxnSpLocks/>
          </p:cNvCxnSpPr>
          <p:nvPr/>
        </p:nvCxnSpPr>
        <p:spPr>
          <a:xfrm>
            <a:off x="7724672" y="4863564"/>
            <a:ext cx="0" cy="713967"/>
          </a:xfrm>
          <a:prstGeom prst="straightConnector1">
            <a:avLst/>
          </a:prstGeom>
          <a:ln w="38100">
            <a:solidFill>
              <a:srgbClr val="23476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A1F5F3-967E-4545-BCDE-B9E071D3FD0B}"/>
              </a:ext>
            </a:extLst>
          </p:cNvPr>
          <p:cNvSpPr>
            <a:spLocks noChangeAspect="1"/>
          </p:cNvSpPr>
          <p:nvPr/>
        </p:nvSpPr>
        <p:spPr>
          <a:xfrm>
            <a:off x="3011474" y="1400961"/>
            <a:ext cx="8755896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Khí nào quan trọng với đời sống </a:t>
            </a:r>
            <a:r>
              <a:rPr lang="en-US" sz="3200" b="1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thực vật</a:t>
            </a: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?</a:t>
            </a:r>
            <a:endParaRPr lang="en-US" sz="3200" b="1" i="1" cap="none" spc="0">
              <a:ln w="0"/>
              <a:solidFill>
                <a:srgbClr val="2B6027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3CF46-7307-4140-922E-F265B9B35CAB}"/>
              </a:ext>
            </a:extLst>
          </p:cNvPr>
          <p:cNvSpPr>
            <a:spLocks noChangeAspect="1"/>
          </p:cNvSpPr>
          <p:nvPr/>
        </p:nvSpPr>
        <p:spPr>
          <a:xfrm>
            <a:off x="7341011" y="2681786"/>
            <a:ext cx="4130283" cy="8133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khí các-bô-níc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710A912-3F80-491A-A90B-5307D0781DC7}"/>
              </a:ext>
            </a:extLst>
          </p:cNvPr>
          <p:cNvSpPr>
            <a:spLocks noChangeAspect="1"/>
          </p:cNvSpPr>
          <p:nvPr/>
        </p:nvSpPr>
        <p:spPr>
          <a:xfrm>
            <a:off x="2892625" y="1421659"/>
            <a:ext cx="8755896" cy="811641"/>
          </a:xfrm>
          <a:prstGeom prst="roundRect">
            <a:avLst/>
          </a:prstGeom>
          <a:solidFill>
            <a:srgbClr val="DFFAF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Nêu </a:t>
            </a:r>
            <a:r>
              <a:rPr lang="en-US" sz="3200" b="1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vai trò </a:t>
            </a:r>
            <a:r>
              <a:rPr lang="en-US" sz="3200" i="1">
                <a:ln w="0"/>
                <a:solidFill>
                  <a:srgbClr val="2B6027"/>
                </a:solidFill>
                <a:latin typeface="UTM Avo" panose="02040603050506020204" pitchFamily="18" charset="0"/>
              </a:rPr>
              <a:t>của không khí đối với thực vật.</a:t>
            </a:r>
            <a:endParaRPr lang="en-US" sz="3200" b="1" i="1" cap="none" spc="0">
              <a:ln w="0"/>
              <a:solidFill>
                <a:srgbClr val="2B6027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067BB04-E6C3-4C1F-A00F-05830F838006}"/>
              </a:ext>
            </a:extLst>
          </p:cNvPr>
          <p:cNvSpPr>
            <a:spLocks noChangeAspect="1"/>
          </p:cNvSpPr>
          <p:nvPr/>
        </p:nvSpPr>
        <p:spPr>
          <a:xfrm>
            <a:off x="5205258" y="3589958"/>
            <a:ext cx="6627944" cy="24478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Không khí giúp cho thực vật quang hợp và hô hấp.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ED127C"/>
                </a:solidFill>
                <a:latin typeface="UTM Avo" panose="02040603050506020204" pitchFamily="18" charset="0"/>
              </a:rPr>
              <a:t>Thiếu không khí cây sẽ chết.</a:t>
            </a:r>
            <a:endParaRPr lang="en-US" sz="3200" b="1" cap="none" spc="0">
              <a:ln w="0"/>
              <a:solidFill>
                <a:srgbClr val="ED127C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91ADE0-9796-48D6-868B-D8465DB18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38" y="2393004"/>
            <a:ext cx="4695249" cy="46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"/>
                            </p:stCondLst>
                            <p:childTnLst>
                              <p:par>
                                <p:cTn id="7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29779 -0.0027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13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0" animBg="1"/>
      <p:bldP spid="17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65E0-A5F7-4C6E-BD9E-2828520D1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6" y="190500"/>
            <a:ext cx="6181880" cy="60904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2A81C9-1CCE-4B25-BC8D-ABB6AAD5D10F}"/>
              </a:ext>
            </a:extLst>
          </p:cNvPr>
          <p:cNvSpPr>
            <a:spLocks noChangeAspect="1"/>
          </p:cNvSpPr>
          <p:nvPr/>
        </p:nvSpPr>
        <p:spPr>
          <a:xfrm>
            <a:off x="1258158" y="6184306"/>
            <a:ext cx="1066664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rgbClr val="02565A"/>
                </a:solidFill>
                <a:latin typeface="UTM Avo" panose="02040603050506020204" pitchFamily="18" charset="0"/>
              </a:rPr>
              <a:t>Sơ đồ sự trao đổi khí trong quá trình quang hợp của thực vật</a:t>
            </a:r>
            <a:endParaRPr lang="en-US" sz="2400" b="1" cap="none" spc="0">
              <a:ln w="0"/>
              <a:solidFill>
                <a:srgbClr val="02565A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A864E6-F279-4FB6-BEFE-F3C2CA467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69">
            <a:off x="7055541" y="4000031"/>
            <a:ext cx="3267244" cy="1813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A8011-B1F3-4760-99E3-17A84E9A1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773" flipH="1" flipV="1">
            <a:off x="7125857" y="2577978"/>
            <a:ext cx="3618946" cy="1813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B46C80-9696-431E-911A-72696CF82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515" flipV="1">
            <a:off x="1123022" y="2150994"/>
            <a:ext cx="3267244" cy="1813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76FFE-BB92-40D3-B914-83C56A09A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455" flipH="1">
            <a:off x="707488" y="3498738"/>
            <a:ext cx="3618946" cy="181312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B00B11-9A56-43E0-B21C-9974CB307381}"/>
              </a:ext>
            </a:extLst>
          </p:cNvPr>
          <p:cNvSpPr>
            <a:spLocks noChangeAspect="1"/>
          </p:cNvSpPr>
          <p:nvPr/>
        </p:nvSpPr>
        <p:spPr>
          <a:xfrm>
            <a:off x="8935330" y="2705256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2E74FA-F660-4BDE-AC93-1EBE293F0B53}"/>
              </a:ext>
            </a:extLst>
          </p:cNvPr>
          <p:cNvSpPr>
            <a:spLocks noChangeAspect="1"/>
          </p:cNvSpPr>
          <p:nvPr/>
        </p:nvSpPr>
        <p:spPr>
          <a:xfrm>
            <a:off x="9141184" y="4519552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3C7981-FD1F-4FC7-A8AA-66BB2FC9E106}"/>
              </a:ext>
            </a:extLst>
          </p:cNvPr>
          <p:cNvSpPr>
            <a:spLocks noChangeAspect="1"/>
          </p:cNvSpPr>
          <p:nvPr/>
        </p:nvSpPr>
        <p:spPr>
          <a:xfrm>
            <a:off x="-36143" y="2184465"/>
            <a:ext cx="3166389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các-bô-níc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510211-7952-4C69-A4B5-67164E35928C}"/>
              </a:ext>
            </a:extLst>
          </p:cNvPr>
          <p:cNvSpPr>
            <a:spLocks noChangeAspect="1"/>
          </p:cNvSpPr>
          <p:nvPr/>
        </p:nvSpPr>
        <p:spPr>
          <a:xfrm>
            <a:off x="273019" y="4505648"/>
            <a:ext cx="2461895" cy="635493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n w="0"/>
                <a:solidFill>
                  <a:srgbClr val="397331"/>
                </a:solidFill>
                <a:latin typeface="UTM Avo" panose="02040603050506020204" pitchFamily="18" charset="0"/>
              </a:rPr>
              <a:t>Khí ô-xi</a:t>
            </a:r>
            <a:endParaRPr lang="en-US" sz="2400" cap="none" spc="0">
              <a:ln w="0"/>
              <a:solidFill>
                <a:srgbClr val="39733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5B0EEB-1904-43AB-83FF-404E553F9B76}"/>
              </a:ext>
            </a:extLst>
          </p:cNvPr>
          <p:cNvSpPr>
            <a:spLocks noChangeAspect="1"/>
          </p:cNvSpPr>
          <p:nvPr/>
        </p:nvSpPr>
        <p:spPr>
          <a:xfrm>
            <a:off x="172940" y="417222"/>
            <a:ext cx="11846119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Trong quang hợp, thực vật hút khí gì và thải ra khí gì?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831EF3-CDF1-4FBB-80F5-54D839C7DF70}"/>
              </a:ext>
            </a:extLst>
          </p:cNvPr>
          <p:cNvSpPr>
            <a:spLocks noChangeAspect="1"/>
          </p:cNvSpPr>
          <p:nvPr/>
        </p:nvSpPr>
        <p:spPr>
          <a:xfrm>
            <a:off x="172940" y="8600"/>
            <a:ext cx="11846119" cy="1630589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Trong quang hợp, thực vật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hút khí các-bô-níc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và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thải ra khí ô-xi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D1FE17-E141-4BF1-9A8D-5403A2036BF8}"/>
              </a:ext>
            </a:extLst>
          </p:cNvPr>
          <p:cNvSpPr>
            <a:spLocks noChangeAspect="1"/>
          </p:cNvSpPr>
          <p:nvPr/>
        </p:nvSpPr>
        <p:spPr>
          <a:xfrm>
            <a:off x="1942243" y="143545"/>
            <a:ext cx="8472833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n w="0"/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	Quá trình quang hợp xảy ra khi nào?</a:t>
            </a:r>
            <a:endParaRPr lang="en-US" sz="3200" cap="none" spc="0">
              <a:ln w="0"/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C266FA-7555-4E65-9CC8-EF7D0C1BF361}"/>
              </a:ext>
            </a:extLst>
          </p:cNvPr>
          <p:cNvSpPr>
            <a:spLocks noChangeAspect="1"/>
          </p:cNvSpPr>
          <p:nvPr/>
        </p:nvSpPr>
        <p:spPr>
          <a:xfrm>
            <a:off x="255600" y="143545"/>
            <a:ext cx="11846119" cy="81334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Quá trình quang hợp xảy ra khi </a:t>
            </a:r>
            <a:r>
              <a:rPr lang="en-US" sz="3200" b="1">
                <a:ln w="0"/>
                <a:solidFill>
                  <a:srgbClr val="0070C0"/>
                </a:solidFill>
                <a:latin typeface="UTM Avo" panose="02040603050506020204" pitchFamily="18" charset="0"/>
              </a:rPr>
              <a:t>có ánh sáng mặt trời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b="1" cap="none" spc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6" presetClass="entr" presetSubtype="4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6" presetClass="entr" presetSubtype="4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21">
    <a:dk1>
      <a:srgbClr val="000000"/>
    </a:dk1>
    <a:lt1>
      <a:srgbClr val="FFFFFF"/>
    </a:lt1>
    <a:dk2>
      <a:srgbClr val="778495"/>
    </a:dk2>
    <a:lt2>
      <a:srgbClr val="F0F0F0"/>
    </a:lt2>
    <a:accent1>
      <a:srgbClr val="F26B43"/>
    </a:accent1>
    <a:accent2>
      <a:srgbClr val="81C233"/>
    </a:accent2>
    <a:accent3>
      <a:srgbClr val="F26B43"/>
    </a:accent3>
    <a:accent4>
      <a:srgbClr val="81C233"/>
    </a:accent4>
    <a:accent5>
      <a:srgbClr val="F26B43"/>
    </a:accent5>
    <a:accent6>
      <a:srgbClr val="81C233"/>
    </a:accent6>
    <a:hlink>
      <a:srgbClr val="F26B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1142</TotalTime>
  <Words>527</Words>
  <Application>Microsoft Office PowerPoint</Application>
  <PresentationFormat>Widescreen</PresentationFormat>
  <Paragraphs>98</Paragraphs>
  <Slides>30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等线</vt:lpstr>
      <vt:lpstr>微软雅黑</vt:lpstr>
      <vt:lpstr>Arial</vt:lpstr>
      <vt:lpstr>Calibri</vt:lpstr>
      <vt:lpstr>Times New Roman</vt:lpstr>
      <vt:lpstr>UTM Avo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KTUTS</cp:lastModifiedBy>
  <cp:revision>169</cp:revision>
  <dcterms:created xsi:type="dcterms:W3CDTF">2017-08-18T03:02:00Z</dcterms:created>
  <dcterms:modified xsi:type="dcterms:W3CDTF">2022-04-03T20:01:36Z</dcterms:modified>
  <cp:version>E37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