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0" r:id="rId2"/>
    <p:sldId id="259" r:id="rId3"/>
    <p:sldId id="314" r:id="rId4"/>
    <p:sldId id="320" r:id="rId5"/>
    <p:sldId id="321" r:id="rId6"/>
    <p:sldId id="322" r:id="rId7"/>
    <p:sldId id="318" r:id="rId8"/>
    <p:sldId id="319" r:id="rId9"/>
    <p:sldId id="323" r:id="rId10"/>
    <p:sldId id="340" r:id="rId11"/>
    <p:sldId id="264" r:id="rId12"/>
    <p:sldId id="339" r:id="rId13"/>
    <p:sldId id="266" r:id="rId14"/>
    <p:sldId id="257" r:id="rId15"/>
    <p:sldId id="331" r:id="rId16"/>
    <p:sldId id="327" r:id="rId17"/>
    <p:sldId id="328" r:id="rId18"/>
    <p:sldId id="329" r:id="rId19"/>
    <p:sldId id="338" r:id="rId20"/>
    <p:sldId id="332" r:id="rId21"/>
    <p:sldId id="333" r:id="rId22"/>
    <p:sldId id="334" r:id="rId23"/>
    <p:sldId id="337" r:id="rId24"/>
    <p:sldId id="310" r:id="rId25"/>
    <p:sldId id="33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3520"/>
    <a:srgbClr val="2E5C2D"/>
    <a:srgbClr val="DED9BE"/>
    <a:srgbClr val="3F7237"/>
    <a:srgbClr val="153716"/>
    <a:srgbClr val="D7CCAA"/>
    <a:srgbClr val="EDC8B6"/>
    <a:srgbClr val="FF0066"/>
    <a:srgbClr val="FF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76493" autoAdjust="0"/>
  </p:normalViewPr>
  <p:slideViewPr>
    <p:cSldViewPr snapToGrid="0" showGuides="1">
      <p:cViewPr varScale="1">
        <p:scale>
          <a:sx n="64" d="100"/>
          <a:sy n="64" d="100"/>
        </p:scale>
        <p:origin x="1603" y="58"/>
      </p:cViewPr>
      <p:guideLst>
        <p:guide orient="horz" pos="2160"/>
        <p:guide pos="6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E417A-CF06-41CF-A077-2DA8C815E058}"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15CD6-5408-481D-92AD-C199FCDD895B}" type="slidenum">
              <a:rPr lang="zh-CN" altLang="en-US" smtClean="0"/>
              <a:t>‹#›</a:t>
            </a:fld>
            <a:endParaRPr lang="zh-CN" altLang="en-US"/>
          </a:p>
        </p:txBody>
      </p:sp>
    </p:spTree>
    <p:extLst>
      <p:ext uri="{BB962C8B-B14F-4D97-AF65-F5344CB8AC3E}">
        <p14:creationId xmlns:p14="http://schemas.microsoft.com/office/powerpoint/2010/main" val="1598968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a:t>
            </a:fld>
            <a:endParaRPr lang="zh-CN" altLang="en-US"/>
          </a:p>
        </p:txBody>
      </p:sp>
    </p:spTree>
    <p:extLst>
      <p:ext uri="{BB962C8B-B14F-4D97-AF65-F5344CB8AC3E}">
        <p14:creationId xmlns:p14="http://schemas.microsoft.com/office/powerpoint/2010/main" val="365187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10</a:t>
            </a:fld>
            <a:endParaRPr lang="zh-CN" altLang="en-US"/>
          </a:p>
        </p:txBody>
      </p:sp>
    </p:spTree>
    <p:extLst>
      <p:ext uri="{BB962C8B-B14F-4D97-AF65-F5344CB8AC3E}">
        <p14:creationId xmlns:p14="http://schemas.microsoft.com/office/powerpoint/2010/main" val="297626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11</a:t>
            </a:fld>
            <a:endParaRPr lang="zh-CN" altLang="en-US"/>
          </a:p>
        </p:txBody>
      </p:sp>
    </p:spTree>
    <p:extLst>
      <p:ext uri="{BB962C8B-B14F-4D97-AF65-F5344CB8AC3E}">
        <p14:creationId xmlns:p14="http://schemas.microsoft.com/office/powerpoint/2010/main" val="27398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12</a:t>
            </a:fld>
            <a:endParaRPr lang="zh-CN" altLang="en-US"/>
          </a:p>
        </p:txBody>
      </p:sp>
    </p:spTree>
    <p:extLst>
      <p:ext uri="{BB962C8B-B14F-4D97-AF65-F5344CB8AC3E}">
        <p14:creationId xmlns:p14="http://schemas.microsoft.com/office/powerpoint/2010/main" val="83208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13</a:t>
            </a:fld>
            <a:endParaRPr lang="zh-CN" altLang="en-US"/>
          </a:p>
        </p:txBody>
      </p:sp>
    </p:spTree>
    <p:extLst>
      <p:ext uri="{BB962C8B-B14F-4D97-AF65-F5344CB8AC3E}">
        <p14:creationId xmlns:p14="http://schemas.microsoft.com/office/powerpoint/2010/main" val="2855047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14</a:t>
            </a:fld>
            <a:endParaRPr lang="zh-CN" altLang="en-US"/>
          </a:p>
        </p:txBody>
      </p:sp>
    </p:spTree>
    <p:extLst>
      <p:ext uri="{BB962C8B-B14F-4D97-AF65-F5344CB8AC3E}">
        <p14:creationId xmlns:p14="http://schemas.microsoft.com/office/powerpoint/2010/main" val="69514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15</a:t>
            </a:fld>
            <a:endParaRPr lang="zh-CN" altLang="en-US"/>
          </a:p>
        </p:txBody>
      </p:sp>
    </p:spTree>
    <p:extLst>
      <p:ext uri="{BB962C8B-B14F-4D97-AF65-F5344CB8AC3E}">
        <p14:creationId xmlns:p14="http://schemas.microsoft.com/office/powerpoint/2010/main" val="52969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16</a:t>
            </a:fld>
            <a:endParaRPr lang="zh-CN" altLang="en-US"/>
          </a:p>
        </p:txBody>
      </p:sp>
    </p:spTree>
    <p:extLst>
      <p:ext uri="{BB962C8B-B14F-4D97-AF65-F5344CB8AC3E}">
        <p14:creationId xmlns:p14="http://schemas.microsoft.com/office/powerpoint/2010/main" val="4140338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17</a:t>
            </a:fld>
            <a:endParaRPr lang="zh-CN" altLang="en-US"/>
          </a:p>
        </p:txBody>
      </p:sp>
    </p:spTree>
    <p:extLst>
      <p:ext uri="{BB962C8B-B14F-4D97-AF65-F5344CB8AC3E}">
        <p14:creationId xmlns:p14="http://schemas.microsoft.com/office/powerpoint/2010/main" val="3776090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18</a:t>
            </a:fld>
            <a:endParaRPr lang="zh-CN" altLang="en-US"/>
          </a:p>
        </p:txBody>
      </p:sp>
    </p:spTree>
    <p:extLst>
      <p:ext uri="{BB962C8B-B14F-4D97-AF65-F5344CB8AC3E}">
        <p14:creationId xmlns:p14="http://schemas.microsoft.com/office/powerpoint/2010/main" val="520954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19</a:t>
            </a:fld>
            <a:endParaRPr lang="zh-CN" altLang="en-US"/>
          </a:p>
        </p:txBody>
      </p:sp>
    </p:spTree>
    <p:extLst>
      <p:ext uri="{BB962C8B-B14F-4D97-AF65-F5344CB8AC3E}">
        <p14:creationId xmlns:p14="http://schemas.microsoft.com/office/powerpoint/2010/main" val="91001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a:t>
            </a:fld>
            <a:endParaRPr lang="zh-CN" altLang="en-US"/>
          </a:p>
        </p:txBody>
      </p:sp>
    </p:spTree>
    <p:extLst>
      <p:ext uri="{BB962C8B-B14F-4D97-AF65-F5344CB8AC3E}">
        <p14:creationId xmlns:p14="http://schemas.microsoft.com/office/powerpoint/2010/main" val="310155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20</a:t>
            </a:fld>
            <a:endParaRPr lang="zh-CN" altLang="en-US"/>
          </a:p>
        </p:txBody>
      </p:sp>
    </p:spTree>
    <p:extLst>
      <p:ext uri="{BB962C8B-B14F-4D97-AF65-F5344CB8AC3E}">
        <p14:creationId xmlns:p14="http://schemas.microsoft.com/office/powerpoint/2010/main" val="139635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21</a:t>
            </a:fld>
            <a:endParaRPr lang="zh-CN" altLang="en-US"/>
          </a:p>
        </p:txBody>
      </p:sp>
    </p:spTree>
    <p:extLst>
      <p:ext uri="{BB962C8B-B14F-4D97-AF65-F5344CB8AC3E}">
        <p14:creationId xmlns:p14="http://schemas.microsoft.com/office/powerpoint/2010/main" val="136751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22</a:t>
            </a:fld>
            <a:endParaRPr lang="zh-CN" altLang="en-US"/>
          </a:p>
        </p:txBody>
      </p:sp>
    </p:spTree>
    <p:extLst>
      <p:ext uri="{BB962C8B-B14F-4D97-AF65-F5344CB8AC3E}">
        <p14:creationId xmlns:p14="http://schemas.microsoft.com/office/powerpoint/2010/main" val="285466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23</a:t>
            </a:fld>
            <a:endParaRPr lang="zh-CN" altLang="en-US"/>
          </a:p>
        </p:txBody>
      </p:sp>
    </p:spTree>
    <p:extLst>
      <p:ext uri="{BB962C8B-B14F-4D97-AF65-F5344CB8AC3E}">
        <p14:creationId xmlns:p14="http://schemas.microsoft.com/office/powerpoint/2010/main" val="204728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24</a:t>
            </a:fld>
            <a:endParaRPr lang="zh-CN" altLang="en-US"/>
          </a:p>
        </p:txBody>
      </p:sp>
    </p:spTree>
    <p:extLst>
      <p:ext uri="{BB962C8B-B14F-4D97-AF65-F5344CB8AC3E}">
        <p14:creationId xmlns:p14="http://schemas.microsoft.com/office/powerpoint/2010/main" val="1763636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25</a:t>
            </a:fld>
            <a:endParaRPr lang="zh-CN" altLang="en-US"/>
          </a:p>
        </p:txBody>
      </p:sp>
    </p:spTree>
    <p:extLst>
      <p:ext uri="{BB962C8B-B14F-4D97-AF65-F5344CB8AC3E}">
        <p14:creationId xmlns:p14="http://schemas.microsoft.com/office/powerpoint/2010/main" val="374162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a:p>
        </p:txBody>
      </p:sp>
      <p:sp>
        <p:nvSpPr>
          <p:cNvPr id="4" name="灯片编号占位符 3"/>
          <p:cNvSpPr>
            <a:spLocks noGrp="1"/>
          </p:cNvSpPr>
          <p:nvPr>
            <p:ph type="sldNum" sz="quarter" idx="5"/>
          </p:nvPr>
        </p:nvSpPr>
        <p:spPr/>
        <p:txBody>
          <a:bodyPr/>
          <a:lstStyle/>
          <a:p>
            <a:fld id="{BD315CD6-5408-481D-92AD-C199FCDD895B}" type="slidenum">
              <a:rPr lang="zh-CN" altLang="en-US" smtClean="0"/>
              <a:t>3</a:t>
            </a:fld>
            <a:endParaRPr lang="zh-CN" altLang="en-US"/>
          </a:p>
        </p:txBody>
      </p:sp>
    </p:spTree>
    <p:extLst>
      <p:ext uri="{BB962C8B-B14F-4D97-AF65-F5344CB8AC3E}">
        <p14:creationId xmlns:p14="http://schemas.microsoft.com/office/powerpoint/2010/main" val="367791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4</a:t>
            </a:fld>
            <a:endParaRPr lang="zh-CN" altLang="en-US"/>
          </a:p>
        </p:txBody>
      </p:sp>
    </p:spTree>
    <p:extLst>
      <p:ext uri="{BB962C8B-B14F-4D97-AF65-F5344CB8AC3E}">
        <p14:creationId xmlns:p14="http://schemas.microsoft.com/office/powerpoint/2010/main" val="270774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5</a:t>
            </a:fld>
            <a:endParaRPr lang="zh-CN" altLang="en-US"/>
          </a:p>
        </p:txBody>
      </p:sp>
    </p:spTree>
    <p:extLst>
      <p:ext uri="{BB962C8B-B14F-4D97-AF65-F5344CB8AC3E}">
        <p14:creationId xmlns:p14="http://schemas.microsoft.com/office/powerpoint/2010/main" val="380184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6</a:t>
            </a:fld>
            <a:endParaRPr lang="zh-CN" altLang="en-US"/>
          </a:p>
        </p:txBody>
      </p:sp>
    </p:spTree>
    <p:extLst>
      <p:ext uri="{BB962C8B-B14F-4D97-AF65-F5344CB8AC3E}">
        <p14:creationId xmlns:p14="http://schemas.microsoft.com/office/powerpoint/2010/main" val="3995183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7</a:t>
            </a:fld>
            <a:endParaRPr lang="zh-CN" altLang="en-US"/>
          </a:p>
        </p:txBody>
      </p:sp>
    </p:spTree>
    <p:extLst>
      <p:ext uri="{BB962C8B-B14F-4D97-AF65-F5344CB8AC3E}">
        <p14:creationId xmlns:p14="http://schemas.microsoft.com/office/powerpoint/2010/main" val="184229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8</a:t>
            </a:fld>
            <a:endParaRPr lang="zh-CN" altLang="en-US"/>
          </a:p>
        </p:txBody>
      </p:sp>
    </p:spTree>
    <p:extLst>
      <p:ext uri="{BB962C8B-B14F-4D97-AF65-F5344CB8AC3E}">
        <p14:creationId xmlns:p14="http://schemas.microsoft.com/office/powerpoint/2010/main" val="367728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mtClean="0"/>
              <a:t>Cây</a:t>
            </a:r>
            <a:r>
              <a:rPr lang="en-US" altLang="zh-CN" baseline="0" smtClean="0"/>
              <a:t> chuối tiêu (còn gọi là cây hương tiêu) là cây sống lâu năm. Đây l</a:t>
            </a:r>
            <a:r>
              <a:rPr lang="vi-VN" altLang="zh-CN" baseline="0" smtClean="0"/>
              <a:t>à cây thân thảo chứa nhiều nước, dáng thẳng, tròn, mềm, có nhiều bẹ lá. Bẹ già thì khô dần và bong ra khỏi thân cây. Kích thước: Cây có chiều cao trung bình khoảng 4m, có giống cây cao hơn có thể đến 5 – 6m.</a:t>
            </a:r>
          </a:p>
          <a:p>
            <a:r>
              <a:rPr lang="vi-VN" altLang="zh-CN" baseline="0" smtClean="0"/>
              <a:t>Hoa: Hoa ra theo buồng, mỗi cánh hoa nở là mỗi tầng quả xuất hiện (gọi là nải chuối, bẹ chuối). Mỗi buồng hoa có khoảng 8 – 10 cánh sẽ cho ra 8 – 10 nải chuối.</a:t>
            </a:r>
          </a:p>
          <a:p>
            <a:r>
              <a:rPr lang="vi-VN" altLang="zh-CN" baseline="0" smtClean="0"/>
              <a:t>Lá: Lá chuối tiêu có cuống to và ngắn, hình tròn có khuyết rãnh (giống như cái máng nước tròn), lá rộng khoảng 50cm, dài khoảng 2 – 3m, lá to bản có đường rãnh lõm ở mặt trên lá và gân to nổi ở mặt dưới của lá. Ở 2 bên mặt lá có các nếp lằn ngang cách nhau khoảng 1 – 2cm tùy thuộc vào lá to hay lá nhỏ.</a:t>
            </a:r>
          </a:p>
          <a:p>
            <a:r>
              <a:rPr lang="vi-VN" altLang="zh-CN" baseline="0" smtClean="0"/>
              <a:t>Quả: Chuối tiêu thuôn dài và hơi cong, khi non có 5 đường gân nổi lên (quả chuối có 5 cạnh),ở đuôi quả có rốn màu đen, quả có cuống dài khoảng 1 – 2cm.  Khi quả già các đường gân này mất đi và rốn cũng rụng theo. Khi chín quả có màu vàng tươi, khi quả chín nẫu (chín mềm quá) sẽ có những nốt chấm màu đen giống màu trứng cuốc. Hàm lượng dinh dưỡng trong chuối tiêu rất dồi dào nên chuối tiêu thích hợp với mọi lứa tuổi và nên ăn chuối tiêu hàng ngày vì những giá trị dinh dưỡng mà loại quả này mang lại cho sức khỏe con người. Một quả chuối có chứa hàm lượng các Vitamin và các khoáng chất như: Sắt, canxi, đường, kali, magiê, natri…</a:t>
            </a:r>
            <a:endParaRPr lang="zh-CN" altLang="en-US" smtClean="0"/>
          </a:p>
          <a:p>
            <a:endParaRPr lang="en-US" smtClean="0"/>
          </a:p>
          <a:p>
            <a:endParaRPr lang="en-US"/>
          </a:p>
        </p:txBody>
      </p:sp>
      <p:sp>
        <p:nvSpPr>
          <p:cNvPr id="4" name="Slide Number Placeholder 3"/>
          <p:cNvSpPr>
            <a:spLocks noGrp="1"/>
          </p:cNvSpPr>
          <p:nvPr>
            <p:ph type="sldNum" sz="quarter" idx="10"/>
          </p:nvPr>
        </p:nvSpPr>
        <p:spPr/>
        <p:txBody>
          <a:bodyPr/>
          <a:lstStyle/>
          <a:p>
            <a:fld id="{BD315CD6-5408-481D-92AD-C199FCDD895B}" type="slidenum">
              <a:rPr lang="zh-CN" altLang="en-US" smtClean="0"/>
              <a:t>9</a:t>
            </a:fld>
            <a:endParaRPr lang="zh-CN" altLang="en-US"/>
          </a:p>
        </p:txBody>
      </p:sp>
    </p:spTree>
    <p:extLst>
      <p:ext uri="{BB962C8B-B14F-4D97-AF65-F5344CB8AC3E}">
        <p14:creationId xmlns:p14="http://schemas.microsoft.com/office/powerpoint/2010/main" val="316606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0466F1-8BA2-43F7-9372-34547A51B789}"/>
              </a:ext>
            </a:extLst>
          </p:cNvPr>
          <p:cNvSpPr>
            <a:spLocks noGrp="1"/>
          </p:cNvSpPr>
          <p:nvPr>
            <p:ph type="dt" sz="half" idx="10"/>
          </p:nvPr>
        </p:nvSpPr>
        <p:spPr/>
        <p:txBody>
          <a:bodyPr/>
          <a:lstStyle/>
          <a:p>
            <a:fld id="{81DC589D-D29F-474E-AE4E-880B04A85F2A}"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25A1C319-8A5B-45BE-A275-22FD1927172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086A866-0F92-4F91-887F-FF957DA05A8B}"/>
              </a:ext>
            </a:extLst>
          </p:cNvPr>
          <p:cNvSpPr>
            <a:spLocks noGrp="1"/>
          </p:cNvSpPr>
          <p:nvPr>
            <p:ph type="sldNum" sz="quarter" idx="12"/>
          </p:nvPr>
        </p:nvSpPr>
        <p:spPr/>
        <p:txBody>
          <a:bodyPr/>
          <a:lstStyle/>
          <a:p>
            <a:fld id="{7B4E26CD-143C-4F54-AED7-82DA51A443EC}" type="slidenum">
              <a:rPr lang="zh-CN" altLang="en-US" smtClean="0"/>
              <a:t>‹#›</a:t>
            </a:fld>
            <a:endParaRPr lang="zh-CN" altLang="en-US"/>
          </a:p>
        </p:txBody>
      </p:sp>
    </p:spTree>
    <p:extLst>
      <p:ext uri="{BB962C8B-B14F-4D97-AF65-F5344CB8AC3E}">
        <p14:creationId xmlns:p14="http://schemas.microsoft.com/office/powerpoint/2010/main" val="3375112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927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049721E-1663-43D6-BD9B-FDCE999EC51F}"/>
              </a:ext>
            </a:extLst>
          </p:cNvPr>
          <p:cNvSpPr>
            <a:spLocks/>
          </p:cNvSpPr>
          <p:nvPr userDrawn="1"/>
        </p:nvSpPr>
        <p:spPr bwMode="auto">
          <a:xfrm>
            <a:off x="6616789" y="0"/>
            <a:ext cx="3407617" cy="6858000"/>
          </a:xfrm>
          <a:custGeom>
            <a:avLst/>
            <a:gdLst>
              <a:gd name="connsiteX0" fmla="*/ 1169845 w 3407617"/>
              <a:gd name="connsiteY0" fmla="*/ 0 h 6858000"/>
              <a:gd name="connsiteX1" fmla="*/ 2873743 w 3407617"/>
              <a:gd name="connsiteY1" fmla="*/ 0 h 6858000"/>
              <a:gd name="connsiteX2" fmla="*/ 2965049 w 3407617"/>
              <a:gd name="connsiteY2" fmla="*/ 252690 h 6858000"/>
              <a:gd name="connsiteX3" fmla="*/ 3165328 w 3407617"/>
              <a:gd name="connsiteY3" fmla="*/ 864603 h 6858000"/>
              <a:gd name="connsiteX4" fmla="*/ 2181698 w 3407617"/>
              <a:gd name="connsiteY4" fmla="*/ 4660211 h 6858000"/>
              <a:gd name="connsiteX5" fmla="*/ 2020268 w 3407617"/>
              <a:gd name="connsiteY5" fmla="*/ 6807809 h 6858000"/>
              <a:gd name="connsiteX6" fmla="*/ 2057394 w 3407617"/>
              <a:gd name="connsiteY6" fmla="*/ 6858000 h 6858000"/>
              <a:gd name="connsiteX7" fmla="*/ 1951470 w 3407617"/>
              <a:gd name="connsiteY7" fmla="*/ 6858000 h 6858000"/>
              <a:gd name="connsiteX8" fmla="*/ 1929179 w 3407617"/>
              <a:gd name="connsiteY8" fmla="*/ 6849378 h 6858000"/>
              <a:gd name="connsiteX9" fmla="*/ 88 w 3407617"/>
              <a:gd name="connsiteY9" fmla="*/ 6103208 h 6858000"/>
              <a:gd name="connsiteX10" fmla="*/ 1074221 w 3407617"/>
              <a:gd name="connsiteY10" fmla="*/ 3107679 h 6858000"/>
              <a:gd name="connsiteX11" fmla="*/ 1241186 w 3407617"/>
              <a:gd name="connsiteY11" fmla="*/ 226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7617" h="6858000">
                <a:moveTo>
                  <a:pt x="1169845" y="0"/>
                </a:moveTo>
                <a:lnTo>
                  <a:pt x="2873743" y="0"/>
                </a:lnTo>
                <a:lnTo>
                  <a:pt x="2965049" y="252690"/>
                </a:lnTo>
                <a:cubicBezTo>
                  <a:pt x="3028568" y="436288"/>
                  <a:pt x="3094176" y="639879"/>
                  <a:pt x="3165328" y="864603"/>
                </a:cubicBezTo>
                <a:cubicBezTo>
                  <a:pt x="3734547" y="2662397"/>
                  <a:pt x="3258213" y="3507718"/>
                  <a:pt x="2181698" y="4660211"/>
                </a:cubicBezTo>
                <a:cubicBezTo>
                  <a:pt x="1307030" y="5594677"/>
                  <a:pt x="1803385" y="6500848"/>
                  <a:pt x="2020268" y="6807809"/>
                </a:cubicBezTo>
                <a:lnTo>
                  <a:pt x="2057394" y="6858000"/>
                </a:lnTo>
                <a:lnTo>
                  <a:pt x="1951470" y="6858000"/>
                </a:lnTo>
                <a:lnTo>
                  <a:pt x="1929179" y="6849378"/>
                </a:lnTo>
                <a:cubicBezTo>
                  <a:pt x="1702499" y="6761699"/>
                  <a:pt x="1184374" y="6561289"/>
                  <a:pt x="88" y="6103208"/>
                </a:cubicBezTo>
                <a:cubicBezTo>
                  <a:pt x="88" y="6103208"/>
                  <a:pt x="-30874" y="4381612"/>
                  <a:pt x="1074221" y="3107679"/>
                </a:cubicBezTo>
                <a:cubicBezTo>
                  <a:pt x="1697177" y="2389752"/>
                  <a:pt x="1517575" y="1162512"/>
                  <a:pt x="1241186" y="226093"/>
                </a:cubicBezTo>
                <a:close/>
              </a:path>
            </a:pathLst>
          </a:custGeom>
          <a:gradFill flip="none" rotWithShape="1">
            <a:gsLst>
              <a:gs pos="0">
                <a:schemeClr val="accent1"/>
              </a:gs>
              <a:gs pos="100000">
                <a:schemeClr val="accent4"/>
              </a:gs>
            </a:gsLst>
            <a:lin ang="5400000" scaled="1"/>
            <a:tileRect/>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Picture Placeholder 7">
            <a:extLst>
              <a:ext uri="{FF2B5EF4-FFF2-40B4-BE49-F238E27FC236}">
                <a16:creationId xmlns:a16="http://schemas.microsoft.com/office/drawing/2014/main" id="{CC137890-A370-4260-A308-C0BBF778E4E8}"/>
              </a:ext>
            </a:extLst>
          </p:cNvPr>
          <p:cNvSpPr>
            <a:spLocks noGrp="1"/>
          </p:cNvSpPr>
          <p:nvPr>
            <p:ph type="pic" sz="quarter" idx="10" hasCustomPrompt="1"/>
          </p:nvPr>
        </p:nvSpPr>
        <p:spPr>
          <a:xfrm>
            <a:off x="1" y="1"/>
            <a:ext cx="10064927" cy="6858001"/>
          </a:xfrm>
          <a:custGeom>
            <a:avLst/>
            <a:gdLst>
              <a:gd name="connsiteX0" fmla="*/ 8232482 w 10064927"/>
              <a:gd name="connsiteY0" fmla="*/ 0 h 6858001"/>
              <a:gd name="connsiteX1" fmla="*/ 10064927 w 10064927"/>
              <a:gd name="connsiteY1" fmla="*/ 0 h 6858001"/>
              <a:gd name="connsiteX2" fmla="*/ 10051437 w 10064927"/>
              <a:gd name="connsiteY2" fmla="*/ 27923 h 6858001"/>
              <a:gd name="connsiteX3" fmla="*/ 9965420 w 10064927"/>
              <a:gd name="connsiteY3" fmla="*/ 971933 h 6858001"/>
              <a:gd name="connsiteX4" fmla="*/ 8812983 w 10064927"/>
              <a:gd name="connsiteY4" fmla="*/ 4444182 h 6858001"/>
              <a:gd name="connsiteX5" fmla="*/ 8652261 w 10064927"/>
              <a:gd name="connsiteY5" fmla="*/ 6780113 h 6858001"/>
              <a:gd name="connsiteX6" fmla="*/ 8714683 w 10064927"/>
              <a:gd name="connsiteY6" fmla="*/ 6858001 h 6858001"/>
              <a:gd name="connsiteX7" fmla="*/ 0 w 10064927"/>
              <a:gd name="connsiteY7" fmla="*/ 6858001 h 6858001"/>
              <a:gd name="connsiteX8" fmla="*/ 0 w 10064927"/>
              <a:gd name="connsiteY8" fmla="*/ 5557019 h 6858001"/>
              <a:gd name="connsiteX9" fmla="*/ 192025 w 10064927"/>
              <a:gd name="connsiteY9" fmla="*/ 5347669 h 6858001"/>
              <a:gd name="connsiteX10" fmla="*/ 3222233 w 10064927"/>
              <a:gd name="connsiteY10" fmla="*/ 3767831 h 6858001"/>
              <a:gd name="connsiteX11" fmla="*/ 8277242 w 10064927"/>
              <a:gd name="connsiteY11" fmla="*/ 219374 h 6858001"/>
              <a:gd name="connsiteX12" fmla="*/ 8240898 w 10064927"/>
              <a:gd name="connsiteY12" fmla="*/ 4486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64927" h="6858001">
                <a:moveTo>
                  <a:pt x="8232482" y="0"/>
                </a:moveTo>
                <a:lnTo>
                  <a:pt x="10064927" y="0"/>
                </a:lnTo>
                <a:lnTo>
                  <a:pt x="10051437" y="27923"/>
                </a:lnTo>
                <a:cubicBezTo>
                  <a:pt x="9958575" y="261795"/>
                  <a:pt x="9915418" y="568862"/>
                  <a:pt x="9965420" y="971933"/>
                </a:cubicBezTo>
                <a:cubicBezTo>
                  <a:pt x="10165430" y="2586600"/>
                  <a:pt x="10058282" y="3231991"/>
                  <a:pt x="8812983" y="4444182"/>
                </a:cubicBezTo>
                <a:cubicBezTo>
                  <a:pt x="7880795" y="5355111"/>
                  <a:pt x="8208937" y="6196381"/>
                  <a:pt x="8652261" y="6780113"/>
                </a:cubicBezTo>
                <a:lnTo>
                  <a:pt x="8714683" y="6858001"/>
                </a:lnTo>
                <a:lnTo>
                  <a:pt x="0" y="6858001"/>
                </a:lnTo>
                <a:lnTo>
                  <a:pt x="0" y="5557019"/>
                </a:lnTo>
                <a:lnTo>
                  <a:pt x="192025" y="5347669"/>
                </a:lnTo>
                <a:cubicBezTo>
                  <a:pt x="871523" y="4644824"/>
                  <a:pt x="1885263" y="3907150"/>
                  <a:pt x="3222233" y="3767831"/>
                </a:cubicBezTo>
                <a:cubicBezTo>
                  <a:pt x="5896174" y="3491576"/>
                  <a:pt x="9105854" y="4029798"/>
                  <a:pt x="8277242" y="219374"/>
                </a:cubicBezTo>
                <a:cubicBezTo>
                  <a:pt x="8264258" y="159836"/>
                  <a:pt x="8252151" y="101675"/>
                  <a:pt x="8240898" y="44862"/>
                </a:cubicBezTo>
                <a:close/>
              </a:path>
            </a:pathLst>
          </a:custGeom>
          <a:solidFill>
            <a:schemeClr val="tx2">
              <a:lumMod val="50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Tree>
    <p:extLst>
      <p:ext uri="{BB962C8B-B14F-4D97-AF65-F5344CB8AC3E}">
        <p14:creationId xmlns:p14="http://schemas.microsoft.com/office/powerpoint/2010/main" val="35817554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E049-039E-474D-967A-A53CD0DD0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88D8043-A7F1-4FD2-A581-2207F00BB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8D9491-252D-4EE7-877B-AF0E7E5E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C589D-D29F-474E-AE4E-880B04A85F2A}"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B283198D-811B-4919-9250-5CF0D1479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96EE958-E26A-4AB1-B5E8-BA3321B8D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E26CD-143C-4F54-AED7-82DA51A443EC}" type="slidenum">
              <a:rPr lang="zh-CN" altLang="en-US" smtClean="0"/>
              <a:t>‹#›</a:t>
            </a:fld>
            <a:endParaRPr lang="zh-CN" altLang="en-US"/>
          </a:p>
        </p:txBody>
      </p:sp>
      <p:sp>
        <p:nvSpPr>
          <p:cNvPr id="7" name="Rectangle 6"/>
          <p:cNvSpPr/>
          <p:nvPr userDrawn="1"/>
        </p:nvSpPr>
        <p:spPr>
          <a:xfrm>
            <a:off x="11263540" y="6457890"/>
            <a:ext cx="843500" cy="338554"/>
          </a:xfrm>
          <a:prstGeom prst="rect">
            <a:avLst/>
          </a:prstGeom>
          <a:noFill/>
        </p:spPr>
        <p:txBody>
          <a:bodyPr wrap="none" lIns="91440" tIns="45720" rIns="91440" bIns="45720">
            <a:spAutoFit/>
          </a:bodyPr>
          <a:lstStyle/>
          <a:p>
            <a:pPr algn="ctr"/>
            <a:r>
              <a:rPr lang="en-US" sz="1600" b="0" cap="none" spc="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endPar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590508" y="-3413759"/>
            <a:ext cx="1518856" cy="1310638"/>
          </a:xfrm>
          <a:prstGeom prst="rect">
            <a:avLst/>
          </a:prstGeom>
        </p:spPr>
      </p:pic>
      <p:pic>
        <p:nvPicPr>
          <p:cNvPr id="12" name="Picture 11"/>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3413759"/>
            <a:ext cx="1518856" cy="1310638"/>
          </a:xfrm>
          <a:prstGeom prst="rect">
            <a:avLst/>
          </a:prstGeom>
        </p:spPr>
      </p:pic>
      <p:pic>
        <p:nvPicPr>
          <p:cNvPr id="13" name="Picture 1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5379732" y="9540241"/>
            <a:ext cx="1518856" cy="1310638"/>
          </a:xfrm>
          <a:prstGeom prst="rect">
            <a:avLst/>
          </a:prstGeom>
        </p:spPr>
      </p:pic>
      <p:pic>
        <p:nvPicPr>
          <p:cNvPr id="14" name="Picture 1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017228" y="9540241"/>
            <a:ext cx="1518856" cy="1310638"/>
          </a:xfrm>
          <a:prstGeom prst="rect">
            <a:avLst/>
          </a:prstGeom>
        </p:spPr>
      </p:pic>
      <p:sp>
        <p:nvSpPr>
          <p:cNvPr id="17" name="Rectangle 16"/>
          <p:cNvSpPr/>
          <p:nvPr userDrawn="1"/>
        </p:nvSpPr>
        <p:spPr>
          <a:xfrm>
            <a:off x="87540" y="60911"/>
            <a:ext cx="843500" cy="338554"/>
          </a:xfrm>
          <a:prstGeom prst="rect">
            <a:avLst/>
          </a:prstGeom>
          <a:noFill/>
        </p:spPr>
        <p:txBody>
          <a:bodyPr wrap="none" lIns="91440" tIns="45720" rIns="91440" bIns="45720">
            <a:spAutoFit/>
          </a:bodyPr>
          <a:lstStyle/>
          <a:p>
            <a:pPr algn="ctr"/>
            <a:r>
              <a:rPr lang="en-US" sz="1600" b="0" cap="none" spc="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KTUTS</a:t>
            </a:r>
            <a:endParaRPr lang="en-US" sz="1600" b="0"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274165"/>
      </p:ext>
    </p:extLst>
  </p:cSld>
  <p:clrMap bg1="lt1" tx1="dk1" bg2="lt2" tx2="dk2" accent1="accent1" accent2="accent2" accent3="accent3" accent4="accent4" accent5="accent5" accent6="accent6" hlink="hlink" folHlink="folHlink"/>
  <p:sldLayoutIdLst>
    <p:sldLayoutId id="2147483655" r:id="rId1"/>
    <p:sldLayoutId id="2147483698" r:id="rId2"/>
    <p:sldLayoutId id="2147483700"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4.png"/><Relationship Id="rId5" Type="http://schemas.openxmlformats.org/officeDocument/2006/relationships/image" Target="../media/image18.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colorTemperature colorTemp="6256"/>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9432A8F-2B1F-436B-A349-F937AE7A65E1}"/>
              </a:ext>
            </a:extLst>
          </p:cNvPr>
          <p:cNvGrpSpPr/>
          <p:nvPr/>
        </p:nvGrpSpPr>
        <p:grpSpPr>
          <a:xfrm>
            <a:off x="3005212" y="0"/>
            <a:ext cx="6468979" cy="6858000"/>
            <a:chOff x="2887579" y="0"/>
            <a:chExt cx="6468979" cy="6858000"/>
          </a:xfrm>
          <a:effectLst>
            <a:outerShdw blurRad="63500" sx="102000" sy="102000" algn="ctr" rotWithShape="0">
              <a:prstClr val="black">
                <a:alpha val="40000"/>
              </a:prstClr>
            </a:outerShdw>
          </a:effectLst>
        </p:grpSpPr>
        <p:pic>
          <p:nvPicPr>
            <p:cNvPr id="3" name="图片 2">
              <a:extLst>
                <a:ext uri="{FF2B5EF4-FFF2-40B4-BE49-F238E27FC236}">
                  <a16:creationId xmlns:a16="http://schemas.microsoft.com/office/drawing/2014/main" id="{68F0BBA4-2E81-4C17-AA07-F396DAEFDE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4004" y="0"/>
              <a:ext cx="6123992" cy="6858000"/>
            </a:xfrm>
            <a:prstGeom prst="rect">
              <a:avLst/>
            </a:prstGeom>
          </p:spPr>
        </p:pic>
        <p:sp>
          <p:nvSpPr>
            <p:cNvPr id="4" name="矩形 3">
              <a:extLst>
                <a:ext uri="{FF2B5EF4-FFF2-40B4-BE49-F238E27FC236}">
                  <a16:creationId xmlns:a16="http://schemas.microsoft.com/office/drawing/2014/main" id="{9D91BB8D-3FC7-46C1-AED3-3613EDD1BC6F}"/>
                </a:ext>
              </a:extLst>
            </p:cNvPr>
            <p:cNvSpPr/>
            <p:nvPr/>
          </p:nvSpPr>
          <p:spPr>
            <a:xfrm>
              <a:off x="2887579"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AB80BE4-6D4E-44E1-A37A-32948DE7D214}"/>
                </a:ext>
              </a:extLst>
            </p:cNvPr>
            <p:cNvSpPr/>
            <p:nvPr/>
          </p:nvSpPr>
          <p:spPr>
            <a:xfrm>
              <a:off x="9103895" y="0"/>
              <a:ext cx="252663" cy="6858000"/>
            </a:xfrm>
            <a:prstGeom prst="rect">
              <a:avLst/>
            </a:prstGeom>
            <a:solidFill>
              <a:srgbClr val="607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197" y="-109907"/>
            <a:ext cx="6370872" cy="4121253"/>
          </a:xfrm>
          <a:prstGeom prst="rect">
            <a:avLst/>
          </a:prstGeom>
        </p:spPr>
      </p:pic>
    </p:spTree>
    <p:extLst>
      <p:ext uri="{BB962C8B-B14F-4D97-AF65-F5344CB8AC3E}">
        <p14:creationId xmlns:p14="http://schemas.microsoft.com/office/powerpoint/2010/main" val="232042638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806" y="1950721"/>
            <a:ext cx="6398707" cy="2364868"/>
          </a:xfrm>
          <a:prstGeom prst="rect">
            <a:avLst/>
          </a:prstGeom>
        </p:spPr>
      </p:pic>
    </p:spTree>
    <p:extLst>
      <p:ext uri="{BB962C8B-B14F-4D97-AF65-F5344CB8AC3E}">
        <p14:creationId xmlns:p14="http://schemas.microsoft.com/office/powerpoint/2010/main" val="2714321966"/>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8" name="组合 42">
            <a:extLst>
              <a:ext uri="{FF2B5EF4-FFF2-40B4-BE49-F238E27FC236}">
                <a16:creationId xmlns:a16="http://schemas.microsoft.com/office/drawing/2014/main" id="{90130209-8476-45D9-8B7F-D2376210A6F2}"/>
              </a:ext>
            </a:extLst>
          </p:cNvPr>
          <p:cNvGrpSpPr/>
          <p:nvPr/>
        </p:nvGrpSpPr>
        <p:grpSpPr>
          <a:xfrm>
            <a:off x="615750" y="0"/>
            <a:ext cx="10960500" cy="6858000"/>
            <a:chOff x="615750" y="0"/>
            <a:chExt cx="10960500" cy="6858000"/>
          </a:xfrm>
        </p:grpSpPr>
        <p:pic>
          <p:nvPicPr>
            <p:cNvPr id="39" name="图片 43">
              <a:extLst>
                <a:ext uri="{FF2B5EF4-FFF2-40B4-BE49-F238E27FC236}">
                  <a16:creationId xmlns:a16="http://schemas.microsoft.com/office/drawing/2014/main" id="{A8E7B648-94F0-4280-8ACA-A58E17302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40" name="矩形 44">
              <a:extLst>
                <a:ext uri="{FF2B5EF4-FFF2-40B4-BE49-F238E27FC236}">
                  <a16:creationId xmlns:a16="http://schemas.microsoft.com/office/drawing/2014/main" id="{8A32B442-A291-41B5-9AF6-A883FA96211D}"/>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Rectangle 1"/>
          <p:cNvSpPr/>
          <p:nvPr/>
        </p:nvSpPr>
        <p:spPr>
          <a:xfrm>
            <a:off x="847073" y="328760"/>
            <a:ext cx="10137301" cy="5909310"/>
          </a:xfrm>
          <a:prstGeom prst="rect">
            <a:avLst/>
          </a:prstGeom>
        </p:spPr>
        <p:txBody>
          <a:bodyPr wrap="square">
            <a:spAutoFit/>
          </a:bodyPr>
          <a:lstStyle/>
          <a:p>
            <a:pPr>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1. Đọc </a:t>
            </a:r>
            <a:r>
              <a:rPr lang="en-US" sz="3600" b="1">
                <a:solidFill>
                  <a:srgbClr val="2E5C2D"/>
                </a:solidFill>
                <a:latin typeface="Times New Roman" panose="02020603050405020304" pitchFamily="18" charset="0"/>
                <a:cs typeface="Times New Roman" panose="02020603050405020304" pitchFamily="18" charset="0"/>
              </a:rPr>
              <a:t>dàn ý bài văn tả cây chuối </a:t>
            </a:r>
            <a:r>
              <a:rPr lang="en-US" sz="3600" b="1" smtClean="0">
                <a:solidFill>
                  <a:srgbClr val="2E5C2D"/>
                </a:solidFill>
                <a:latin typeface="Times New Roman" panose="02020603050405020304" pitchFamily="18" charset="0"/>
                <a:cs typeface="Times New Roman" panose="02020603050405020304" pitchFamily="18" charset="0"/>
              </a:rPr>
              <a:t>tiêu dưới đây:</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a:t>
            </a:r>
            <a:r>
              <a:rPr lang="en-US" sz="3600" b="1">
                <a:solidFill>
                  <a:srgbClr val="2E5C2D"/>
                </a:solidFill>
                <a:latin typeface="Times New Roman" panose="02020603050405020304" pitchFamily="18" charset="0"/>
                <a:cs typeface="Times New Roman" panose="02020603050405020304" pitchFamily="18" charset="0"/>
              </a:rPr>
              <a:t>Giới thiệu cây chuối </a:t>
            </a:r>
            <a:r>
              <a:rPr lang="en-US" sz="3600" b="1" smtClean="0">
                <a:solidFill>
                  <a:srgbClr val="2E5C2D"/>
                </a:solidFill>
                <a:latin typeface="Times New Roman" panose="02020603050405020304" pitchFamily="18" charset="0"/>
                <a:cs typeface="Times New Roman" panose="02020603050405020304" pitchFamily="18" charset="0"/>
              </a:rPr>
              <a:t>tiêu.</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a:t>
            </a:r>
            <a:r>
              <a:rPr lang="en-US" sz="3600" b="1">
                <a:solidFill>
                  <a:srgbClr val="2E5C2D"/>
                </a:solidFill>
                <a:latin typeface="Times New Roman" panose="02020603050405020304" pitchFamily="18" charset="0"/>
                <a:cs typeface="Times New Roman" panose="02020603050405020304" pitchFamily="18" charset="0"/>
              </a:rPr>
              <a:t>Tả bao quát cây chuối </a:t>
            </a:r>
            <a:r>
              <a:rPr lang="en-US" sz="3600" b="1" smtClean="0">
                <a:solidFill>
                  <a:srgbClr val="2E5C2D"/>
                </a:solidFill>
                <a:latin typeface="Times New Roman" panose="02020603050405020304" pitchFamily="18" charset="0"/>
                <a:cs typeface="Times New Roman" panose="02020603050405020304" pitchFamily="18" charset="0"/>
              </a:rPr>
              <a:t>tiêu.</a:t>
            </a:r>
            <a:endParaRPr lang="en-US" sz="3600" b="1">
              <a:solidFill>
                <a:srgbClr val="2E5C2D"/>
              </a:solidFill>
              <a:latin typeface="Times New Roman" panose="02020603050405020304" pitchFamily="18" charset="0"/>
              <a:cs typeface="Times New Roman" panose="02020603050405020304" pitchFamily="18" charset="0"/>
            </a:endParaRP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Tả </a:t>
            </a:r>
            <a:r>
              <a:rPr lang="en-US" sz="3600" b="1">
                <a:solidFill>
                  <a:srgbClr val="2E5C2D"/>
                </a:solidFill>
                <a:latin typeface="Times New Roman" panose="02020603050405020304" pitchFamily="18" charset="0"/>
                <a:cs typeface="Times New Roman" panose="02020603050405020304" pitchFamily="18" charset="0"/>
              </a:rPr>
              <a:t>các bộ phận của cây chuối tiêu </a:t>
            </a:r>
            <a:r>
              <a:rPr lang="en-US" sz="3600" b="1" smtClean="0">
                <a:solidFill>
                  <a:srgbClr val="2E5C2D"/>
                </a:solidFill>
                <a:latin typeface="Times New Roman" panose="02020603050405020304" pitchFamily="18" charset="0"/>
                <a:cs typeface="Times New Roman" panose="02020603050405020304" pitchFamily="18" charset="0"/>
              </a:rPr>
              <a:t/>
            </a:r>
            <a:br>
              <a:rPr lang="en-US" sz="3600" b="1" smtClean="0">
                <a:solidFill>
                  <a:srgbClr val="2E5C2D"/>
                </a:solidFill>
                <a:latin typeface="Times New Roman" panose="02020603050405020304" pitchFamily="18" charset="0"/>
                <a:cs typeface="Times New Roman" panose="02020603050405020304" pitchFamily="18" charset="0"/>
              </a:rPr>
            </a:br>
            <a:r>
              <a:rPr lang="en-US" sz="3600" b="1" smtClean="0">
                <a:solidFill>
                  <a:srgbClr val="2E5C2D"/>
                </a:solidFill>
                <a:latin typeface="Times New Roman" panose="02020603050405020304" pitchFamily="18" charset="0"/>
                <a:cs typeface="Times New Roman" panose="02020603050405020304" pitchFamily="18" charset="0"/>
              </a:rPr>
              <a:t>(</a:t>
            </a:r>
            <a:r>
              <a:rPr lang="en-US" sz="3600" b="1">
                <a:solidFill>
                  <a:srgbClr val="2E5C2D"/>
                </a:solidFill>
                <a:latin typeface="Times New Roman" panose="02020603050405020304" pitchFamily="18" charset="0"/>
                <a:cs typeface="Times New Roman" panose="02020603050405020304" pitchFamily="18" charset="0"/>
              </a:rPr>
              <a:t>tàu lá, buồng chuối, nải chuối, </a:t>
            </a:r>
            <a:r>
              <a:rPr lang="en-US" sz="3600" b="1" smtClean="0">
                <a:solidFill>
                  <a:srgbClr val="2E5C2D"/>
                </a:solidFill>
                <a:latin typeface="Times New Roman" panose="02020603050405020304" pitchFamily="18" charset="0"/>
                <a:cs typeface="Times New Roman" panose="02020603050405020304" pitchFamily="18" charset="0"/>
              </a:rPr>
              <a:t/>
            </a:r>
            <a:br>
              <a:rPr lang="en-US" sz="3600" b="1" smtClean="0">
                <a:solidFill>
                  <a:srgbClr val="2E5C2D"/>
                </a:solidFill>
                <a:latin typeface="Times New Roman" panose="02020603050405020304" pitchFamily="18" charset="0"/>
                <a:cs typeface="Times New Roman" panose="02020603050405020304" pitchFamily="18" charset="0"/>
              </a:rPr>
            </a:br>
            <a:r>
              <a:rPr lang="en-US" sz="3600" b="1" smtClean="0">
                <a:solidFill>
                  <a:srgbClr val="2E5C2D"/>
                </a:solidFill>
                <a:latin typeface="Times New Roman" panose="02020603050405020304" pitchFamily="18" charset="0"/>
                <a:cs typeface="Times New Roman" panose="02020603050405020304" pitchFamily="18" charset="0"/>
              </a:rPr>
              <a:t>quả </a:t>
            </a:r>
            <a:r>
              <a:rPr lang="en-US" sz="3600" b="1">
                <a:solidFill>
                  <a:srgbClr val="2E5C2D"/>
                </a:solidFill>
                <a:latin typeface="Times New Roman" panose="02020603050405020304" pitchFamily="18" charset="0"/>
                <a:cs typeface="Times New Roman" panose="02020603050405020304" pitchFamily="18" charset="0"/>
              </a:rPr>
              <a:t>chuối</a:t>
            </a:r>
            <a:r>
              <a:rPr lang="en-US" sz="3600" b="1" smtClean="0">
                <a:solidFill>
                  <a:srgbClr val="2E5C2D"/>
                </a:solidFill>
                <a:latin typeface="Times New Roman" panose="02020603050405020304" pitchFamily="18" charset="0"/>
                <a:cs typeface="Times New Roman" panose="02020603050405020304" pitchFamily="18" charset="0"/>
              </a:rPr>
              <a:t>, ...).</a:t>
            </a:r>
          </a:p>
          <a:p>
            <a:pPr lvl="1">
              <a:lnSpc>
                <a:spcPct val="150000"/>
              </a:lnSpc>
            </a:pPr>
            <a:r>
              <a:rPr lang="en-US" sz="3600" b="1" smtClean="0">
                <a:solidFill>
                  <a:srgbClr val="2E5C2D"/>
                </a:solidFill>
                <a:latin typeface="Times New Roman" panose="02020603050405020304" pitchFamily="18" charset="0"/>
                <a:cs typeface="Times New Roman" panose="02020603050405020304" pitchFamily="18" charset="0"/>
              </a:rPr>
              <a:t>- Nêu </a:t>
            </a:r>
            <a:r>
              <a:rPr lang="en-US" sz="3600" b="1">
                <a:solidFill>
                  <a:srgbClr val="2E5C2D"/>
                </a:solidFill>
                <a:latin typeface="Times New Roman" panose="02020603050405020304" pitchFamily="18" charset="0"/>
                <a:cs typeface="Times New Roman" panose="02020603050405020304" pitchFamily="18" charset="0"/>
              </a:rPr>
              <a:t>lợi ích của cây chuối tiêu.</a:t>
            </a:r>
          </a:p>
        </p:txBody>
      </p:sp>
      <p:sp>
        <p:nvSpPr>
          <p:cNvPr id="3" name="Rectangle 2"/>
          <p:cNvSpPr/>
          <p:nvPr/>
        </p:nvSpPr>
        <p:spPr>
          <a:xfrm>
            <a:off x="6255012" y="1106614"/>
            <a:ext cx="4312399" cy="923330"/>
          </a:xfrm>
          <a:prstGeom prst="rect">
            <a:avLst/>
          </a:prstGeom>
        </p:spPr>
        <p:txBody>
          <a:bodyPr wrap="none">
            <a:spAutoFit/>
          </a:bodyPr>
          <a:lstStyle/>
          <a:p>
            <a:pPr lvl="1">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Đoạn 1: Mở bài</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7606334" y="2601027"/>
            <a:ext cx="3702286" cy="1754326"/>
          </a:xfrm>
          <a:prstGeom prst="rect">
            <a:avLst/>
          </a:prstGeom>
        </p:spPr>
        <p:txBody>
          <a:bodyPr wrap="square">
            <a:spAutoFit/>
          </a:bodyPr>
          <a:lstStyle/>
          <a:p>
            <a:pPr lvl="1"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Đoạn 2, 3:</a:t>
            </a:r>
          </a:p>
          <a:p>
            <a:pPr lvl="1"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Thân bài</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157668" y="2259234"/>
            <a:ext cx="532435" cy="2891500"/>
          </a:xfrm>
          <a:prstGeom prst="rightBrace">
            <a:avLst>
              <a:gd name="adj1" fmla="val 45588"/>
              <a:gd name="adj2" fmla="val 49122"/>
            </a:avLst>
          </a:pr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4" name="Rectangle 43"/>
          <p:cNvSpPr/>
          <p:nvPr/>
        </p:nvSpPr>
        <p:spPr>
          <a:xfrm>
            <a:off x="7007443" y="5318992"/>
            <a:ext cx="4301177" cy="923330"/>
          </a:xfrm>
          <a:prstGeom prst="rect">
            <a:avLst/>
          </a:prstGeom>
        </p:spPr>
        <p:txBody>
          <a:bodyPr wrap="none">
            <a:spAutoFit/>
          </a:bodyPr>
          <a:lstStyle/>
          <a:p>
            <a:pPr lvl="1">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 Đoạn 4: Kết bài</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090899"/>
      </p:ext>
    </p:extLst>
  </p:cSld>
  <p:clrMapOvr>
    <a:masterClrMapping/>
  </p:clrMapOvr>
  <mc:AlternateContent xmlns:mc="http://schemas.openxmlformats.org/markup-compatibility/2006" xmlns:p14="http://schemas.microsoft.com/office/powerpoint/2010/main">
    <mc:Choice Requires="p14">
      <p:transition spd="slow" advClick="0" advTm="0">
        <p14:window dir="vert"/>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14:presetBounceEnd="60000">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14:bounceEnd="60000">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14:bounceEnd="60000">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14:presetBounceEnd="60000">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14:bounceEnd="60000">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14:bounceEnd="60000">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14:presetBounceEnd="60000">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14:bounceEnd="60000">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14:presetBounceEnd="60000">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14:bounceEnd="60000">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14:bounceEnd="60000">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64000" fill="hold" nodeType="clickEffect">
                                      <p:stCondLst>
                                        <p:cond delay="0"/>
                                      </p:stCondLst>
                                      <p:iterate type="wd">
                                        <p:tmPct val="10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64000" fill="hold" nodeType="clickEffect">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64000" fill="hold" nodeType="clickEffect">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accel="64000" fill="hold" nodeType="clickEffect">
                                      <p:stCondLst>
                                        <p:cond delay="0"/>
                                      </p:stCondLst>
                                      <p:iterate type="wd">
                                        <p:tmPct val="10000"/>
                                      </p:iterate>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iterate type="wd">
                                        <p:tmPct val="10000"/>
                                      </p:iterate>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iterate type="wd">
                                        <p:tmPct val="10000"/>
                                      </p:iterate>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barn(inVertical)">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animBg="1"/>
          <p:bldP spid="4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625" y="1950721"/>
            <a:ext cx="6723069" cy="2364868"/>
          </a:xfrm>
          <a:prstGeom prst="rect">
            <a:avLst/>
          </a:prstGeom>
        </p:spPr>
      </p:pic>
    </p:spTree>
    <p:extLst>
      <p:ext uri="{BB962C8B-B14F-4D97-AF65-F5344CB8AC3E}">
        <p14:creationId xmlns:p14="http://schemas.microsoft.com/office/powerpoint/2010/main" val="408279145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矩形 48">
            <a:extLst>
              <a:ext uri="{FF2B5EF4-FFF2-40B4-BE49-F238E27FC236}">
                <a16:creationId xmlns:a16="http://schemas.microsoft.com/office/drawing/2014/main" id="{0F2C8E0C-413B-4EF5-A133-2CB608125033}"/>
              </a:ext>
            </a:extLst>
          </p:cNvPr>
          <p:cNvSpPr/>
          <p:nvPr/>
        </p:nvSpPr>
        <p:spPr>
          <a:xfrm>
            <a:off x="0" y="1"/>
            <a:ext cx="12192000" cy="6857999"/>
          </a:xfrm>
          <a:prstGeom prst="rect">
            <a:avLst/>
          </a:prstGeom>
          <a:solidFill>
            <a:srgbClr val="607662">
              <a:alpha val="5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Segoe UI"/>
              <a:ea typeface="+mn-ea"/>
              <a:cs typeface="+mn-cs"/>
            </a:endParaRPr>
          </a:p>
        </p:txBody>
      </p:sp>
      <p:pic>
        <p:nvPicPr>
          <p:cNvPr id="37" name="图片占位符 10">
            <a:extLst>
              <a:ext uri="{FF2B5EF4-FFF2-40B4-BE49-F238E27FC236}">
                <a16:creationId xmlns:a16="http://schemas.microsoft.com/office/drawing/2014/main" id="{977C005F-2115-4AD7-8578-4F7C006E24B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814286"/>
            <a:ext cx="12192000" cy="3908087"/>
          </a:xfrm>
          <a:prstGeom prst="rect">
            <a:avLst/>
          </a:prstGeom>
        </p:spPr>
      </p:pic>
      <p:sp>
        <p:nvSpPr>
          <p:cNvPr id="38" name="Rectangle 12">
            <a:extLst>
              <a:ext uri="{FF2B5EF4-FFF2-40B4-BE49-F238E27FC236}">
                <a16:creationId xmlns:a16="http://schemas.microsoft.com/office/drawing/2014/main" id="{456CE561-E6E6-4624-9C0C-620752F01C3E}"/>
              </a:ext>
            </a:extLst>
          </p:cNvPr>
          <p:cNvSpPr/>
          <p:nvPr/>
        </p:nvSpPr>
        <p:spPr>
          <a:xfrm>
            <a:off x="1" y="1814286"/>
            <a:ext cx="12192000" cy="3908087"/>
          </a:xfrm>
          <a:prstGeom prst="rect">
            <a:avLst/>
          </a:prstGeom>
          <a:solidFill>
            <a:srgbClr val="5163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mn-cs"/>
            </a:endParaRPr>
          </a:p>
        </p:txBody>
      </p:sp>
      <p:grpSp>
        <p:nvGrpSpPr>
          <p:cNvPr id="45" name="Group 1">
            <a:extLst>
              <a:ext uri="{FF2B5EF4-FFF2-40B4-BE49-F238E27FC236}">
                <a16:creationId xmlns:a16="http://schemas.microsoft.com/office/drawing/2014/main" id="{4925424E-947C-4D23-B663-9DF58CB0A04A}"/>
              </a:ext>
            </a:extLst>
          </p:cNvPr>
          <p:cNvGrpSpPr/>
          <p:nvPr/>
        </p:nvGrpSpPr>
        <p:grpSpPr>
          <a:xfrm>
            <a:off x="10205896" y="1246965"/>
            <a:ext cx="875043" cy="977101"/>
            <a:chOff x="10205896" y="1246965"/>
            <a:chExt cx="875043" cy="977101"/>
          </a:xfrm>
        </p:grpSpPr>
        <p:sp>
          <p:nvSpPr>
            <p:cNvPr id="46" name="Freeform 5">
              <a:extLst>
                <a:ext uri="{FF2B5EF4-FFF2-40B4-BE49-F238E27FC236}">
                  <a16:creationId xmlns:a16="http://schemas.microsoft.com/office/drawing/2014/main" id="{8F4DC56E-CB02-4B8E-BA16-D903389A6051}"/>
                </a:ext>
              </a:extLst>
            </p:cNvPr>
            <p:cNvSpPr>
              <a:spLocks/>
            </p:cNvSpPr>
            <p:nvPr/>
          </p:nvSpPr>
          <p:spPr bwMode="auto">
            <a:xfrm rot="900000">
              <a:off x="10205896" y="1246965"/>
              <a:ext cx="875043" cy="977101"/>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bg1"/>
            </a:solidFill>
            <a:ln>
              <a:noFill/>
            </a:ln>
            <a:effectLst>
              <a:outerShdw blurRad="406400" dist="38100" dir="5400000" algn="t" rotWithShape="0">
                <a:srgbClr val="00C6FB">
                  <a:lumMod val="75000"/>
                  <a:alpha val="70000"/>
                </a:srgb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sp>
          <p:nvSpPr>
            <p:cNvPr id="47" name="Freeform 31">
              <a:extLst>
                <a:ext uri="{FF2B5EF4-FFF2-40B4-BE49-F238E27FC236}">
                  <a16:creationId xmlns:a16="http://schemas.microsoft.com/office/drawing/2014/main" id="{34E9E5AE-2252-429E-A6B2-39625461F068}"/>
                </a:ext>
              </a:extLst>
            </p:cNvPr>
            <p:cNvSpPr>
              <a:spLocks noEditPoints="1"/>
            </p:cNvSpPr>
            <p:nvPr/>
          </p:nvSpPr>
          <p:spPr bwMode="auto">
            <a:xfrm>
              <a:off x="10409737" y="1573938"/>
              <a:ext cx="254000" cy="255588"/>
            </a:xfrm>
            <a:custGeom>
              <a:avLst/>
              <a:gdLst>
                <a:gd name="T0" fmla="*/ 160 w 160"/>
                <a:gd name="T1" fmla="*/ 155 h 161"/>
                <a:gd name="T2" fmla="*/ 114 w 160"/>
                <a:gd name="T3" fmla="*/ 109 h 161"/>
                <a:gd name="T4" fmla="*/ 153 w 160"/>
                <a:gd name="T5" fmla="*/ 70 h 161"/>
                <a:gd name="T6" fmla="*/ 126 w 160"/>
                <a:gd name="T7" fmla="*/ 44 h 161"/>
                <a:gd name="T8" fmla="*/ 101 w 160"/>
                <a:gd name="T9" fmla="*/ 70 h 161"/>
                <a:gd name="T10" fmla="*/ 59 w 160"/>
                <a:gd name="T11" fmla="*/ 28 h 161"/>
                <a:gd name="T12" fmla="*/ 70 w 160"/>
                <a:gd name="T13" fmla="*/ 18 h 161"/>
                <a:gd name="T14" fmla="*/ 52 w 160"/>
                <a:gd name="T15" fmla="*/ 0 h 161"/>
                <a:gd name="T16" fmla="*/ 0 w 160"/>
                <a:gd name="T17" fmla="*/ 52 h 161"/>
                <a:gd name="T18" fmla="*/ 18 w 160"/>
                <a:gd name="T19" fmla="*/ 70 h 161"/>
                <a:gd name="T20" fmla="*/ 28 w 160"/>
                <a:gd name="T21" fmla="*/ 59 h 161"/>
                <a:gd name="T22" fmla="*/ 70 w 160"/>
                <a:gd name="T23" fmla="*/ 101 h 161"/>
                <a:gd name="T24" fmla="*/ 43 w 160"/>
                <a:gd name="T25" fmla="*/ 127 h 161"/>
                <a:gd name="T26" fmla="*/ 70 w 160"/>
                <a:gd name="T27" fmla="*/ 153 h 161"/>
                <a:gd name="T28" fmla="*/ 108 w 160"/>
                <a:gd name="T29" fmla="*/ 114 h 161"/>
                <a:gd name="T30" fmla="*/ 155 w 160"/>
                <a:gd name="T31" fmla="*/ 161 h 161"/>
                <a:gd name="T32" fmla="*/ 160 w 160"/>
                <a:gd name="T33" fmla="*/ 155 h 161"/>
                <a:gd name="T34" fmla="*/ 18 w 160"/>
                <a:gd name="T35" fmla="*/ 59 h 161"/>
                <a:gd name="T36" fmla="*/ 10 w 160"/>
                <a:gd name="T37" fmla="*/ 52 h 161"/>
                <a:gd name="T38" fmla="*/ 52 w 160"/>
                <a:gd name="T39" fmla="*/ 10 h 161"/>
                <a:gd name="T40" fmla="*/ 59 w 160"/>
                <a:gd name="T41" fmla="*/ 18 h 161"/>
                <a:gd name="T42" fmla="*/ 38 w 160"/>
                <a:gd name="T43" fmla="*/ 39 h 161"/>
                <a:gd name="T44" fmla="*/ 23 w 160"/>
                <a:gd name="T45" fmla="*/ 55 h 161"/>
                <a:gd name="T46" fmla="*/ 23 w 160"/>
                <a:gd name="T47" fmla="*/ 55 h 161"/>
                <a:gd name="T48" fmla="*/ 18 w 160"/>
                <a:gd name="T49" fmla="*/ 59 h 161"/>
                <a:gd name="T50" fmla="*/ 33 w 160"/>
                <a:gd name="T51" fmla="*/ 55 h 161"/>
                <a:gd name="T52" fmla="*/ 54 w 160"/>
                <a:gd name="T53" fmla="*/ 34 h 161"/>
                <a:gd name="T54" fmla="*/ 95 w 160"/>
                <a:gd name="T55" fmla="*/ 75 h 161"/>
                <a:gd name="T56" fmla="*/ 79 w 160"/>
                <a:gd name="T57" fmla="*/ 91 h 161"/>
                <a:gd name="T58" fmla="*/ 74 w 160"/>
                <a:gd name="T59" fmla="*/ 96 h 161"/>
                <a:gd name="T60" fmla="*/ 33 w 160"/>
                <a:gd name="T61" fmla="*/ 55 h 161"/>
                <a:gd name="T62" fmla="*/ 54 w 160"/>
                <a:gd name="T63" fmla="*/ 127 h 161"/>
                <a:gd name="T64" fmla="*/ 74 w 160"/>
                <a:gd name="T65" fmla="*/ 106 h 161"/>
                <a:gd name="T66" fmla="*/ 74 w 160"/>
                <a:gd name="T67" fmla="*/ 106 h 161"/>
                <a:gd name="T68" fmla="*/ 92 w 160"/>
                <a:gd name="T69" fmla="*/ 89 h 161"/>
                <a:gd name="T70" fmla="*/ 126 w 160"/>
                <a:gd name="T71" fmla="*/ 55 h 161"/>
                <a:gd name="T72" fmla="*/ 142 w 160"/>
                <a:gd name="T73" fmla="*/ 70 h 161"/>
                <a:gd name="T74" fmla="*/ 70 w 160"/>
                <a:gd name="T75" fmla="*/ 142 h 161"/>
                <a:gd name="T76" fmla="*/ 54 w 160"/>
                <a:gd name="T77" fmla="*/ 12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61">
                  <a:moveTo>
                    <a:pt x="160" y="155"/>
                  </a:moveTo>
                  <a:lnTo>
                    <a:pt x="114" y="109"/>
                  </a:lnTo>
                  <a:lnTo>
                    <a:pt x="153" y="70"/>
                  </a:lnTo>
                  <a:lnTo>
                    <a:pt x="126" y="44"/>
                  </a:lnTo>
                  <a:lnTo>
                    <a:pt x="101" y="70"/>
                  </a:lnTo>
                  <a:lnTo>
                    <a:pt x="59" y="28"/>
                  </a:lnTo>
                  <a:lnTo>
                    <a:pt x="70" y="18"/>
                  </a:lnTo>
                  <a:lnTo>
                    <a:pt x="52" y="0"/>
                  </a:lnTo>
                  <a:lnTo>
                    <a:pt x="0" y="52"/>
                  </a:lnTo>
                  <a:lnTo>
                    <a:pt x="18" y="70"/>
                  </a:lnTo>
                  <a:lnTo>
                    <a:pt x="28" y="59"/>
                  </a:lnTo>
                  <a:lnTo>
                    <a:pt x="70" y="101"/>
                  </a:lnTo>
                  <a:lnTo>
                    <a:pt x="43" y="127"/>
                  </a:lnTo>
                  <a:lnTo>
                    <a:pt x="70" y="153"/>
                  </a:lnTo>
                  <a:lnTo>
                    <a:pt x="108" y="114"/>
                  </a:lnTo>
                  <a:lnTo>
                    <a:pt x="155" y="161"/>
                  </a:lnTo>
                  <a:lnTo>
                    <a:pt x="160" y="155"/>
                  </a:lnTo>
                  <a:close/>
                  <a:moveTo>
                    <a:pt x="18" y="59"/>
                  </a:moveTo>
                  <a:lnTo>
                    <a:pt x="10" y="52"/>
                  </a:lnTo>
                  <a:lnTo>
                    <a:pt x="52" y="10"/>
                  </a:lnTo>
                  <a:lnTo>
                    <a:pt x="59" y="18"/>
                  </a:lnTo>
                  <a:lnTo>
                    <a:pt x="38" y="39"/>
                  </a:lnTo>
                  <a:lnTo>
                    <a:pt x="23" y="55"/>
                  </a:lnTo>
                  <a:lnTo>
                    <a:pt x="23" y="55"/>
                  </a:lnTo>
                  <a:lnTo>
                    <a:pt x="18" y="59"/>
                  </a:lnTo>
                  <a:close/>
                  <a:moveTo>
                    <a:pt x="33" y="55"/>
                  </a:moveTo>
                  <a:lnTo>
                    <a:pt x="54" y="34"/>
                  </a:lnTo>
                  <a:lnTo>
                    <a:pt x="95" y="75"/>
                  </a:lnTo>
                  <a:lnTo>
                    <a:pt x="79" y="91"/>
                  </a:lnTo>
                  <a:lnTo>
                    <a:pt x="74" y="96"/>
                  </a:lnTo>
                  <a:lnTo>
                    <a:pt x="33" y="55"/>
                  </a:lnTo>
                  <a:close/>
                  <a:moveTo>
                    <a:pt x="54" y="127"/>
                  </a:moveTo>
                  <a:lnTo>
                    <a:pt x="74" y="106"/>
                  </a:lnTo>
                  <a:lnTo>
                    <a:pt x="74" y="106"/>
                  </a:lnTo>
                  <a:lnTo>
                    <a:pt x="92" y="89"/>
                  </a:lnTo>
                  <a:lnTo>
                    <a:pt x="126" y="55"/>
                  </a:lnTo>
                  <a:lnTo>
                    <a:pt x="142" y="70"/>
                  </a:lnTo>
                  <a:lnTo>
                    <a:pt x="70" y="142"/>
                  </a:lnTo>
                  <a:lnTo>
                    <a:pt x="54" y="127"/>
                  </a:ln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grpSp>
      <p:pic>
        <p:nvPicPr>
          <p:cNvPr id="48" name="图片占位符 14">
            <a:extLst>
              <a:ext uri="{FF2B5EF4-FFF2-40B4-BE49-F238E27FC236}">
                <a16:creationId xmlns:a16="http://schemas.microsoft.com/office/drawing/2014/main" id="{9F57BDA7-C2EA-4AD4-9276-4BCE0E7D880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a:off x="802464" y="1889311"/>
            <a:ext cx="4764914" cy="3704199"/>
          </a:xfrm>
          <a:custGeom>
            <a:avLst/>
            <a:gdLst>
              <a:gd name="connsiteX0" fmla="*/ 0 w 3642851"/>
              <a:gd name="connsiteY0" fmla="*/ 0 h 4572000"/>
              <a:gd name="connsiteX1" fmla="*/ 3642851 w 3642851"/>
              <a:gd name="connsiteY1" fmla="*/ 0 h 4572000"/>
              <a:gd name="connsiteX2" fmla="*/ 3642851 w 3642851"/>
              <a:gd name="connsiteY2" fmla="*/ 4572000 h 4572000"/>
              <a:gd name="connsiteX3" fmla="*/ 0 w 364285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642851" h="4572000">
                <a:moveTo>
                  <a:pt x="0" y="0"/>
                </a:moveTo>
                <a:lnTo>
                  <a:pt x="3642851" y="0"/>
                </a:lnTo>
                <a:lnTo>
                  <a:pt x="3642851" y="4572000"/>
                </a:lnTo>
                <a:lnTo>
                  <a:pt x="0" y="4572000"/>
                </a:lnTo>
                <a:close/>
              </a:path>
            </a:pathLst>
          </a:custGeom>
          <a:noFill/>
          <a:effectLst>
            <a:outerShdw blurRad="698500" dist="127000" dir="16200000" rotWithShape="0">
              <a:prstClr val="black">
                <a:alpha val="36000"/>
              </a:prstClr>
            </a:outerShdw>
          </a:effectLst>
        </p:spPr>
      </p:pic>
      <p:sp>
        <p:nvSpPr>
          <p:cNvPr id="2" name="Rectangle 1"/>
          <p:cNvSpPr/>
          <p:nvPr/>
        </p:nvSpPr>
        <p:spPr>
          <a:xfrm>
            <a:off x="5386085" y="2079868"/>
            <a:ext cx="6582137" cy="3416320"/>
          </a:xfrm>
          <a:prstGeom prst="rect">
            <a:avLst/>
          </a:prstGeom>
        </p:spPr>
        <p:txBody>
          <a:bodyPr wrap="square">
            <a:spAutoFit/>
          </a:bodyPr>
          <a:lstStyle/>
          <a:p>
            <a:pPr algn="just"/>
            <a:r>
              <a:rPr lang="en-US" sz="3600" b="1" smtClean="0">
                <a:solidFill>
                  <a:srgbClr val="DED9BE"/>
                </a:solidFill>
                <a:latin typeface="Times New Roman" panose="02020603050405020304" pitchFamily="18" charset="0"/>
                <a:cs typeface="Times New Roman" panose="02020603050405020304" pitchFamily="18" charset="0"/>
              </a:rPr>
              <a:t>2. </a:t>
            </a:r>
            <a:r>
              <a:rPr lang="vi-VN" sz="3600" b="1" smtClean="0">
                <a:solidFill>
                  <a:srgbClr val="DED9BE"/>
                </a:solidFill>
                <a:latin typeface="Times New Roman" panose="02020603050405020304" pitchFamily="18" charset="0"/>
                <a:cs typeface="Times New Roman" panose="02020603050405020304" pitchFamily="18" charset="0"/>
              </a:rPr>
              <a:t>Dựa </a:t>
            </a:r>
            <a:r>
              <a:rPr lang="vi-VN" sz="3600" b="1">
                <a:solidFill>
                  <a:srgbClr val="DED9BE"/>
                </a:solidFill>
                <a:latin typeface="Times New Roman" panose="02020603050405020304" pitchFamily="18" charset="0"/>
                <a:cs typeface="Times New Roman" panose="02020603050405020304" pitchFamily="18" charset="0"/>
              </a:rPr>
              <a:t>vào dàn ý trên, bạn </a:t>
            </a:r>
            <a:r>
              <a:rPr lang="en-US" sz="3600" b="1" smtClean="0">
                <a:solidFill>
                  <a:srgbClr val="DED9BE"/>
                </a:solidFill>
                <a:latin typeface="Times New Roman" panose="02020603050405020304" pitchFamily="18" charset="0"/>
                <a:cs typeface="Times New Roman" panose="02020603050405020304" pitchFamily="18" charset="0"/>
              </a:rPr>
              <a:t/>
            </a:r>
            <a:br>
              <a:rPr lang="en-US" sz="3600" b="1" smtClean="0">
                <a:solidFill>
                  <a:srgbClr val="DED9BE"/>
                </a:solidFill>
                <a:latin typeface="Times New Roman" panose="02020603050405020304" pitchFamily="18" charset="0"/>
                <a:cs typeface="Times New Roman" panose="02020603050405020304" pitchFamily="18" charset="0"/>
              </a:rPr>
            </a:br>
            <a:r>
              <a:rPr lang="vi-VN" sz="3600" b="1" smtClean="0">
                <a:solidFill>
                  <a:srgbClr val="DED9BE"/>
                </a:solidFill>
                <a:latin typeface="Times New Roman" panose="02020603050405020304" pitchFamily="18" charset="0"/>
                <a:cs typeface="Times New Roman" panose="02020603050405020304" pitchFamily="18" charset="0"/>
              </a:rPr>
              <a:t>Hồng </a:t>
            </a:r>
            <a:r>
              <a:rPr lang="vi-VN" sz="3600" b="1">
                <a:solidFill>
                  <a:srgbClr val="DED9BE"/>
                </a:solidFill>
                <a:latin typeface="Times New Roman" panose="02020603050405020304" pitchFamily="18" charset="0"/>
                <a:cs typeface="Times New Roman" panose="02020603050405020304" pitchFamily="18" charset="0"/>
              </a:rPr>
              <a:t>Nhung dự kiến viết 4 đoạn </a:t>
            </a:r>
            <a:r>
              <a:rPr lang="vi-VN" sz="3600" b="1" smtClean="0">
                <a:solidFill>
                  <a:srgbClr val="DED9BE"/>
                </a:solidFill>
                <a:latin typeface="Times New Roman" panose="02020603050405020304" pitchFamily="18" charset="0"/>
                <a:cs typeface="Times New Roman" panose="02020603050405020304" pitchFamily="18" charset="0"/>
              </a:rPr>
              <a:t>văn</a:t>
            </a:r>
            <a:r>
              <a:rPr lang="vi-VN" sz="3600" b="1">
                <a:solidFill>
                  <a:srgbClr val="DED9BE"/>
                </a:solidFill>
                <a:latin typeface="Times New Roman" panose="02020603050405020304" pitchFamily="18" charset="0"/>
                <a:cs typeface="Times New Roman" panose="02020603050405020304" pitchFamily="18" charset="0"/>
              </a:rPr>
              <a:t>, nhưng chưa </a:t>
            </a:r>
            <a:r>
              <a:rPr lang="en-US" sz="3600" b="1" smtClean="0">
                <a:solidFill>
                  <a:srgbClr val="DED9BE"/>
                </a:solidFill>
                <a:latin typeface="Times New Roman" panose="02020603050405020304" pitchFamily="18" charset="0"/>
                <a:cs typeface="Times New Roman" panose="02020603050405020304" pitchFamily="18" charset="0"/>
              </a:rPr>
              <a:t>v</a:t>
            </a:r>
            <a:r>
              <a:rPr lang="vi-VN" sz="3600" b="1" smtClean="0">
                <a:solidFill>
                  <a:srgbClr val="DED9BE"/>
                </a:solidFill>
                <a:latin typeface="Times New Roman" panose="02020603050405020304" pitchFamily="18" charset="0"/>
                <a:cs typeface="Times New Roman" panose="02020603050405020304" pitchFamily="18" charset="0"/>
              </a:rPr>
              <a:t>iết </a:t>
            </a:r>
            <a:r>
              <a:rPr lang="en-US" sz="3600" b="1" smtClean="0">
                <a:solidFill>
                  <a:srgbClr val="DED9BE"/>
                </a:solidFill>
                <a:latin typeface="Times New Roman" panose="02020603050405020304" pitchFamily="18" charset="0"/>
                <a:cs typeface="Times New Roman" panose="02020603050405020304" pitchFamily="18" charset="0"/>
              </a:rPr>
              <a:t>được đoạn nào </a:t>
            </a:r>
            <a:r>
              <a:rPr lang="vi-VN" sz="3600" b="1" smtClean="0">
                <a:solidFill>
                  <a:srgbClr val="DED9BE"/>
                </a:solidFill>
                <a:latin typeface="Times New Roman" panose="02020603050405020304" pitchFamily="18" charset="0"/>
                <a:cs typeface="Times New Roman" panose="02020603050405020304" pitchFamily="18" charset="0"/>
              </a:rPr>
              <a:t>hoàn </a:t>
            </a:r>
            <a:r>
              <a:rPr lang="vi-VN" sz="3600" b="1">
                <a:solidFill>
                  <a:srgbClr val="DED9BE"/>
                </a:solidFill>
                <a:latin typeface="Times New Roman" panose="02020603050405020304" pitchFamily="18" charset="0"/>
                <a:cs typeface="Times New Roman" panose="02020603050405020304" pitchFamily="18" charset="0"/>
              </a:rPr>
              <a:t>chỉnh. Em hãy giúp bạn viết hoàn chỉnh 4 đoạn văn </a:t>
            </a:r>
            <a:r>
              <a:rPr lang="vi-VN" sz="3600" b="1" smtClean="0">
                <a:solidFill>
                  <a:srgbClr val="DED9BE"/>
                </a:solidFill>
                <a:latin typeface="Times New Roman" panose="02020603050405020304" pitchFamily="18" charset="0"/>
                <a:cs typeface="Times New Roman" panose="02020603050405020304" pitchFamily="18" charset="0"/>
              </a:rPr>
              <a:t>này</a:t>
            </a:r>
            <a:r>
              <a:rPr lang="en-US" sz="3600" b="1">
                <a:solidFill>
                  <a:srgbClr val="DED9BE"/>
                </a:solidFill>
                <a:latin typeface="Times New Roman" panose="02020603050405020304" pitchFamily="18" charset="0"/>
                <a:cs typeface="Times New Roman" panose="02020603050405020304" pitchFamily="18" charset="0"/>
              </a:rPr>
              <a:t> </a:t>
            </a:r>
            <a:r>
              <a:rPr lang="en-US" sz="3600" b="1" smtClean="0">
                <a:solidFill>
                  <a:srgbClr val="DED9BE"/>
                </a:solidFill>
                <a:latin typeface="Times New Roman" panose="02020603050405020304" pitchFamily="18" charset="0"/>
                <a:cs typeface="Times New Roman" panose="02020603050405020304" pitchFamily="18" charset="0"/>
              </a:rPr>
              <a:t>(viết vào chỗ có dấu […])</a:t>
            </a:r>
            <a:endParaRPr lang="en-US" sz="3600" b="1">
              <a:solidFill>
                <a:srgbClr val="DED9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550274"/>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14:presetBounceEnd="36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36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1754326"/>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Em </a:t>
            </a:r>
            <a:r>
              <a:rPr lang="vi-VN" sz="3600" b="1">
                <a:solidFill>
                  <a:srgbClr val="2E5C2D"/>
                </a:solidFill>
                <a:latin typeface="Times New Roman" panose="02020603050405020304" pitchFamily="18" charset="0"/>
                <a:cs typeface="Times New Roman" panose="02020603050405020304" pitchFamily="18" charset="0"/>
              </a:rPr>
              <a:t>thích nhất một cây chuối tiêu sai quả trong bụi chuối ở góc vườn</a:t>
            </a:r>
            <a:r>
              <a:rPr lang="vi-VN" sz="3600" b="1" smtClean="0">
                <a:solidFill>
                  <a:srgbClr val="2E5C2D"/>
                </a:solidFill>
                <a:latin typeface="Times New Roman" panose="02020603050405020304" pitchFamily="18" charset="0"/>
                <a:cs typeface="Times New Roman" panose="02020603050405020304" pitchFamily="18" charset="0"/>
              </a:rPr>
              <a:t>.</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097038"/>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2862322"/>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Trong </a:t>
            </a:r>
            <a:r>
              <a:rPr lang="vi-VN" sz="3600" b="1">
                <a:solidFill>
                  <a:srgbClr val="2E5C2D"/>
                </a:solidFill>
                <a:latin typeface="Times New Roman" panose="02020603050405020304" pitchFamily="18" charset="0"/>
                <a:cs typeface="Times New Roman" panose="02020603050405020304" pitchFamily="18" charset="0"/>
              </a:rPr>
              <a:t>vườn nhà em, bà em trồng nhiều loại cây ăn quả khác nhau. Em thích nhất một cây chuối tiêu sai quả trong bụi chuối ở góc vườn</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1</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277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100" y="1799480"/>
            <a:ext cx="6759906" cy="3416320"/>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Nhìn </a:t>
            </a:r>
            <a:r>
              <a:rPr lang="vi-VN" sz="3600" b="1">
                <a:solidFill>
                  <a:srgbClr val="2E5C2D"/>
                </a:solidFill>
                <a:latin typeface="Times New Roman" panose="02020603050405020304" pitchFamily="18" charset="0"/>
                <a:cs typeface="Times New Roman" panose="02020603050405020304" pitchFamily="18" charset="0"/>
              </a:rPr>
              <a:t>từ xa, cây chuối như một chiếc ô xanh mát rượi. Thân cây cao hơn đầu người, mọc thẳng, không có cành, chung quanh là mấy cây con đứng sát lại thành </a:t>
            </a:r>
            <a:r>
              <a:rPr lang="vi-VN" sz="3600" b="1" smtClean="0">
                <a:solidFill>
                  <a:srgbClr val="2E5C2D"/>
                </a:solidFill>
                <a:latin typeface="Times New Roman" panose="02020603050405020304" pitchFamily="18" charset="0"/>
                <a:cs typeface="Times New Roman" panose="02020603050405020304" pitchFamily="18" charset="0"/>
              </a:rPr>
              <a:t>bụi</a:t>
            </a:r>
            <a:r>
              <a:rPr lang="en-US" sz="3600" b="1" smtClean="0">
                <a:solidFill>
                  <a:srgbClr val="2E5C2D"/>
                </a:solidFill>
                <a:latin typeface="Times New Roman" panose="02020603050405020304" pitchFamily="18" charset="0"/>
                <a:cs typeface="Times New Roman" panose="02020603050405020304" pitchFamily="18" charset="0"/>
              </a:rPr>
              <a:t> […].</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54875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038995"/>
            <a:ext cx="6759906" cy="4524315"/>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Cây </a:t>
            </a:r>
            <a:r>
              <a:rPr lang="vi-VN" sz="3600" b="1">
                <a:solidFill>
                  <a:srgbClr val="2E5C2D"/>
                </a:solidFill>
                <a:latin typeface="Times New Roman" panose="02020603050405020304" pitchFamily="18" charset="0"/>
                <a:cs typeface="Times New Roman" panose="02020603050405020304" pitchFamily="18" charset="0"/>
              </a:rPr>
              <a:t>chuối có nhiều tàu lá, có tàu đã già khô, bị gió đánh rách ngang và rũ xuống gốc. Các tàu lá còn xanh thì liền tấm to như cái máng nước úp sấp. Những tàu lá ở dưới màu xanh thẫm. Những tàu ở trên màu xanh </a:t>
            </a:r>
            <a:r>
              <a:rPr lang="en-US" sz="3600" b="1" smtClean="0">
                <a:solidFill>
                  <a:srgbClr val="2E5C2D"/>
                </a:solidFill>
                <a:latin typeface="Times New Roman" panose="02020603050405020304" pitchFamily="18" charset="0"/>
                <a:cs typeface="Times New Roman" panose="02020603050405020304" pitchFamily="18" charset="0"/>
              </a:rPr>
              <a:t>mát, nhạt dần. […].</a:t>
            </a:r>
            <a:endParaRPr lang="en-US"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631413"/>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1777659"/>
            <a:ext cx="6759906" cy="1754326"/>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 </a:t>
            </a:r>
            <a:r>
              <a:rPr lang="vi-VN" sz="3600" b="1" smtClean="0">
                <a:solidFill>
                  <a:srgbClr val="2E5C2D"/>
                </a:solidFill>
                <a:latin typeface="Times New Roman" panose="02020603050405020304" pitchFamily="18" charset="0"/>
                <a:cs typeface="Times New Roman" panose="02020603050405020304" pitchFamily="18" charset="0"/>
              </a:rPr>
              <a:t>Chuối </a:t>
            </a:r>
            <a:r>
              <a:rPr lang="vi-VN" sz="3600" b="1">
                <a:solidFill>
                  <a:srgbClr val="2E5C2D"/>
                </a:solidFill>
                <a:latin typeface="Times New Roman" panose="02020603050405020304" pitchFamily="18" charset="0"/>
                <a:cs typeface="Times New Roman" panose="02020603050405020304" pitchFamily="18" charset="0"/>
              </a:rPr>
              <a:t>có ích như thế nên bà em thường xuyên chăm bón cho chuối </a:t>
            </a:r>
            <a:r>
              <a:rPr lang="vi-VN" sz="3600" b="1" smtClean="0">
                <a:solidFill>
                  <a:srgbClr val="2E5C2D"/>
                </a:solidFill>
                <a:latin typeface="Times New Roman" panose="02020603050405020304" pitchFamily="18" charset="0"/>
                <a:cs typeface="Times New Roman" panose="02020603050405020304" pitchFamily="18" charset="0"/>
              </a:rPr>
              <a:t>tốt</a:t>
            </a:r>
            <a:r>
              <a:rPr lang="en-US" sz="3600" b="1" smtClean="0">
                <a:solidFill>
                  <a:srgbClr val="2E5C2D"/>
                </a:solidFill>
                <a:latin typeface="Times New Roman" panose="02020603050405020304" pitchFamily="18" charset="0"/>
                <a:cs typeface="Times New Roman" panose="02020603050405020304" pitchFamily="18" charset="0"/>
              </a:rPr>
              <a:t> tươi</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4559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831" y="1556229"/>
            <a:ext cx="5070338" cy="3064645"/>
          </a:xfrm>
          <a:prstGeom prst="rect">
            <a:avLst/>
          </a:prstGeom>
        </p:spPr>
      </p:pic>
    </p:spTree>
    <p:extLst>
      <p:ext uri="{BB962C8B-B14F-4D97-AF65-F5344CB8AC3E}">
        <p14:creationId xmlns:p14="http://schemas.microsoft.com/office/powerpoint/2010/main" val="125082506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523" y="2206646"/>
            <a:ext cx="6754953" cy="2444708"/>
          </a:xfrm>
          <a:prstGeom prst="rect">
            <a:avLst/>
          </a:prstGeom>
        </p:spPr>
      </p:pic>
    </p:spTree>
    <p:extLst>
      <p:ext uri="{BB962C8B-B14F-4D97-AF65-F5344CB8AC3E}">
        <p14:creationId xmlns:p14="http://schemas.microsoft.com/office/powerpoint/2010/main" val="122807616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0" y="281303"/>
            <a:ext cx="1219200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432715" y="1471766"/>
            <a:ext cx="3860996" cy="3347434"/>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6" y="1413710"/>
              <a:ext cx="4054642" cy="4030580"/>
              <a:chOff x="4030578"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8" y="1431759"/>
                <a:ext cx="4054642" cy="4006515"/>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26" name="Rectangle 25"/>
          <p:cNvSpPr/>
          <p:nvPr/>
        </p:nvSpPr>
        <p:spPr>
          <a:xfrm>
            <a:off x="841621" y="2846286"/>
            <a:ext cx="1422561" cy="461665"/>
          </a:xfrm>
          <a:prstGeom prst="rect">
            <a:avLst/>
          </a:prstGeom>
        </p:spPr>
        <p:txBody>
          <a:bodyPr wrap="square">
            <a:spAutoFit/>
          </a:bodyPr>
          <a:lstStyle/>
          <a:p>
            <a:r>
              <a:rPr lang="en-US" sz="24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2</a:t>
            </a:r>
            <a:endParaRPr lang="en-US" sz="24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972619" y="451943"/>
            <a:ext cx="9219381" cy="6124754"/>
          </a:xfrm>
          <a:prstGeom prst="rect">
            <a:avLst/>
          </a:prstGeom>
        </p:spPr>
        <p:txBody>
          <a:bodyPr wrap="square">
            <a:spAutoFit/>
          </a:bodyPr>
          <a:lstStyle/>
          <a:p>
            <a:pPr algn="just"/>
            <a:r>
              <a:rPr lang="en-US" sz="2800" b="1" smtClean="0">
                <a:solidFill>
                  <a:srgbClr val="2E5C2D"/>
                </a:solidFill>
                <a:latin typeface="Times New Roman" panose="02020603050405020304" pitchFamily="18" charset="0"/>
                <a:cs typeface="Times New Roman" panose="02020603050405020304" pitchFamily="18" charset="0"/>
              </a:rPr>
              <a:t>	</a:t>
            </a:r>
            <a:r>
              <a:rPr lang="vi-VN" sz="2800" b="1" smtClean="0">
                <a:solidFill>
                  <a:srgbClr val="2E5C2D"/>
                </a:solidFill>
                <a:latin typeface="Times New Roman" panose="02020603050405020304" pitchFamily="18" charset="0"/>
                <a:cs typeface="Times New Roman" panose="02020603050405020304" pitchFamily="18" charset="0"/>
              </a:rPr>
              <a:t>Nhìn </a:t>
            </a:r>
            <a:r>
              <a:rPr lang="vi-VN" sz="2800" b="1">
                <a:solidFill>
                  <a:srgbClr val="2E5C2D"/>
                </a:solidFill>
                <a:latin typeface="Times New Roman" panose="02020603050405020304" pitchFamily="18" charset="0"/>
                <a:cs typeface="Times New Roman" panose="02020603050405020304" pitchFamily="18" charset="0"/>
              </a:rPr>
              <a:t>từ xa, cây chuối như một chiếc ô xanh mát rượi. Thân cây cao hơn đầu người, mọc thẳng, không có cành, chung quanh là mấy cây con đứng sát lại thành bụi. Cây chuối lớn nhất bụi này chính là cây mẹ, mấy cây nhỏ đứng quanh nó chính là các cây con. Ở một bụi chuối bao giờ cũng chỉ có cây mẹ trổ hoa, ra buồng. Buồng chuối dài có tới mười nải. Buồng chuối nặng khiến cuống của nó cong xuống. Những nải ở đầu buồng chuối có quả nhỏ hơn, càng lên phía trên, về phía cuống chuối các quả chuối càng lớn hơn. Sợ buồng chuối nặng làm cây </a:t>
            </a:r>
            <a:r>
              <a:rPr lang="vi-VN" sz="2800" b="1" smtClean="0">
                <a:solidFill>
                  <a:srgbClr val="2E5C2D"/>
                </a:solidFill>
                <a:latin typeface="Times New Roman" panose="02020603050405020304" pitchFamily="18" charset="0"/>
                <a:cs typeface="Times New Roman" panose="02020603050405020304" pitchFamily="18" charset="0"/>
              </a:rPr>
              <a:t>g</a:t>
            </a:r>
            <a:r>
              <a:rPr lang="en-US" sz="2800" b="1" smtClean="0">
                <a:solidFill>
                  <a:srgbClr val="2E5C2D"/>
                </a:solidFill>
                <a:latin typeface="Times New Roman" panose="02020603050405020304" pitchFamily="18" charset="0"/>
                <a:cs typeface="Times New Roman" panose="02020603050405020304" pitchFamily="18" charset="0"/>
              </a:rPr>
              <a:t>ã</a:t>
            </a:r>
            <a:r>
              <a:rPr lang="vi-VN" sz="2800" b="1" smtClean="0">
                <a:solidFill>
                  <a:srgbClr val="2E5C2D"/>
                </a:solidFill>
                <a:latin typeface="Times New Roman" panose="02020603050405020304" pitchFamily="18" charset="0"/>
                <a:cs typeface="Times New Roman" panose="02020603050405020304" pitchFamily="18" charset="0"/>
              </a:rPr>
              <a:t>y</a:t>
            </a:r>
            <a:r>
              <a:rPr lang="vi-VN" sz="2800" b="1">
                <a:solidFill>
                  <a:srgbClr val="2E5C2D"/>
                </a:solidFill>
                <a:latin typeface="Times New Roman" panose="02020603050405020304" pitchFamily="18" charset="0"/>
                <a:cs typeface="Times New Roman" panose="02020603050405020304" pitchFamily="18" charset="0"/>
              </a:rPr>
              <a:t>, bố em phải làm một chiếc nạng tre chống nó lên. Khi chuối đã già, bố em chặt cuống đem cả buồng về rồi lại cắt ra thành từng nải đặt vào vại ủ lá giấm cho chín.</a:t>
            </a:r>
          </a:p>
          <a:p>
            <a:pPr algn="just"/>
            <a:endParaRPr lang="vi-VN" sz="2800" b="1">
              <a:solidFill>
                <a:srgbClr val="2E5C2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508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652538" y="582067"/>
            <a:ext cx="7219421" cy="5693866"/>
          </a:xfrm>
          <a:prstGeom prst="rect">
            <a:avLst/>
          </a:prstGeom>
        </p:spPr>
        <p:txBody>
          <a:bodyPr wrap="square">
            <a:spAutoFit/>
          </a:bodyPr>
          <a:lstStyle/>
          <a:p>
            <a:pPr algn="just"/>
            <a:r>
              <a:rPr lang="en-US" sz="2800" b="1" smtClean="0">
                <a:solidFill>
                  <a:srgbClr val="2E5C2D"/>
                </a:solidFill>
                <a:latin typeface="Times New Roman" panose="02020603050405020304" pitchFamily="18" charset="0"/>
                <a:cs typeface="Times New Roman" panose="02020603050405020304" pitchFamily="18" charset="0"/>
              </a:rPr>
              <a:t>	</a:t>
            </a:r>
            <a:r>
              <a:rPr lang="vi-VN" sz="2800" b="1" smtClean="0">
                <a:solidFill>
                  <a:srgbClr val="2E5C2D"/>
                </a:solidFill>
                <a:latin typeface="Times New Roman" panose="02020603050405020304" pitchFamily="18" charset="0"/>
                <a:cs typeface="Times New Roman" panose="02020603050405020304" pitchFamily="18" charset="0"/>
              </a:rPr>
              <a:t>Cây </a:t>
            </a:r>
            <a:r>
              <a:rPr lang="vi-VN" sz="2800" b="1">
                <a:solidFill>
                  <a:srgbClr val="2E5C2D"/>
                </a:solidFill>
                <a:latin typeface="Times New Roman" panose="02020603050405020304" pitchFamily="18" charset="0"/>
                <a:cs typeface="Times New Roman" panose="02020603050405020304" pitchFamily="18" charset="0"/>
              </a:rPr>
              <a:t>chuối có nhiều tàu lá, có tàu đã già khô, bị gió đánh rách ngang và rũ xuống gốc. Các tàu lá còn xanh thì liền tấm to như cái máng nước úp sấp. Những tàu lá ở dưới màu xanh thẫm. Những tàu ở trên màu </a:t>
            </a:r>
            <a:r>
              <a:rPr lang="vi-VN" sz="2800" b="1" smtClean="0">
                <a:solidFill>
                  <a:srgbClr val="2E5C2D"/>
                </a:solidFill>
                <a:latin typeface="Times New Roman" panose="02020603050405020304" pitchFamily="18" charset="0"/>
                <a:cs typeface="Times New Roman" panose="02020603050405020304" pitchFamily="18" charset="0"/>
              </a:rPr>
              <a:t>xanh</a:t>
            </a:r>
            <a:r>
              <a:rPr lang="en-US" sz="2800" b="1" smtClean="0">
                <a:solidFill>
                  <a:srgbClr val="2E5C2D"/>
                </a:solidFill>
                <a:latin typeface="Times New Roman" panose="02020603050405020304" pitchFamily="18" charset="0"/>
                <a:cs typeface="Times New Roman" panose="02020603050405020304" pitchFamily="18" charset="0"/>
              </a:rPr>
              <a:t> mát, nhạt dần</a:t>
            </a:r>
            <a:r>
              <a:rPr lang="vi-VN" sz="2800" b="1" smtClean="0">
                <a:solidFill>
                  <a:srgbClr val="2E5C2D"/>
                </a:solidFill>
                <a:latin typeface="Times New Roman" panose="02020603050405020304" pitchFamily="18" charset="0"/>
                <a:cs typeface="Times New Roman" panose="02020603050405020304" pitchFamily="18" charset="0"/>
              </a:rPr>
              <a:t>. </a:t>
            </a:r>
            <a:r>
              <a:rPr lang="vi-VN" sz="2800" b="1">
                <a:solidFill>
                  <a:srgbClr val="2E5C2D"/>
                </a:solidFill>
                <a:latin typeface="Times New Roman" panose="02020603050405020304" pitchFamily="18" charset="0"/>
                <a:cs typeface="Times New Roman" panose="02020603050405020304" pitchFamily="18" charset="0"/>
              </a:rPr>
              <a:t>Tuy nhiên cây chuối đã chật buồng để lại cũng chẳng có ích gì, vì mỗi cây chuối chỉ trổ buồng có một lần. Bởi thế bố em đã chặt cây chuối già xuống lấy thân của nó đem về băm nhỏ ra cho vào nồi cám heo. Có làm như thế thì các cây con mới có thể mọc lên xanh tốt và khỏe mạnh và năm sau sẽ lại có một cây con trưởng thành trổ hoa ra buồng</a:t>
            </a:r>
            <a:r>
              <a:rPr lang="vi-VN" sz="2800" b="1" smtClean="0">
                <a:solidFill>
                  <a:srgbClr val="2E5C2D"/>
                </a:solidFill>
                <a:latin typeface="Times New Roman" panose="02020603050405020304" pitchFamily="18" charset="0"/>
                <a:cs typeface="Times New Roman" panose="02020603050405020304" pitchFamily="18" charset="0"/>
              </a:rPr>
              <a:t>.</a:t>
            </a:r>
            <a:endParaRPr lang="en-US" sz="28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3</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78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8" name="组合 24">
            <a:extLst>
              <a:ext uri="{FF2B5EF4-FFF2-40B4-BE49-F238E27FC236}">
                <a16:creationId xmlns:a16="http://schemas.microsoft.com/office/drawing/2014/main" id="{51EA38BD-DFFD-4939-806B-5BBABCEE0FE3}"/>
              </a:ext>
            </a:extLst>
          </p:cNvPr>
          <p:cNvGrpSpPr/>
          <p:nvPr/>
        </p:nvGrpSpPr>
        <p:grpSpPr>
          <a:xfrm>
            <a:off x="2130660" y="281303"/>
            <a:ext cx="10061340" cy="6295394"/>
            <a:chOff x="615750" y="0"/>
            <a:chExt cx="10960500" cy="6858000"/>
          </a:xfrm>
        </p:grpSpPr>
        <p:pic>
          <p:nvPicPr>
            <p:cNvPr id="19" name="图片 22">
              <a:extLst>
                <a:ext uri="{FF2B5EF4-FFF2-40B4-BE49-F238E27FC236}">
                  <a16:creationId xmlns:a16="http://schemas.microsoft.com/office/drawing/2014/main" id="{52E314DA-D7EF-4AC3-8840-3284AE436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750" y="0"/>
              <a:ext cx="10960500" cy="6858000"/>
            </a:xfrm>
            <a:prstGeom prst="rect">
              <a:avLst/>
            </a:prstGeom>
          </p:spPr>
        </p:pic>
        <p:sp>
          <p:nvSpPr>
            <p:cNvPr id="20" name="矩形 23">
              <a:extLst>
                <a:ext uri="{FF2B5EF4-FFF2-40B4-BE49-F238E27FC236}">
                  <a16:creationId xmlns:a16="http://schemas.microsoft.com/office/drawing/2014/main" id="{F7061E39-3128-4D3D-A2DC-AFB4453F7DA7}"/>
                </a:ext>
              </a:extLst>
            </p:cNvPr>
            <p:cNvSpPr/>
            <p:nvPr/>
          </p:nvSpPr>
          <p:spPr>
            <a:xfrm>
              <a:off x="615750" y="0"/>
              <a:ext cx="109605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8">
            <a:extLst>
              <a:ext uri="{FF2B5EF4-FFF2-40B4-BE49-F238E27FC236}">
                <a16:creationId xmlns:a16="http://schemas.microsoft.com/office/drawing/2014/main" id="{F7BD7BDE-99CF-4734-B56A-53CAD952A916}"/>
              </a:ext>
            </a:extLst>
          </p:cNvPr>
          <p:cNvGrpSpPr/>
          <p:nvPr/>
        </p:nvGrpSpPr>
        <p:grpSpPr>
          <a:xfrm>
            <a:off x="0" y="802704"/>
            <a:ext cx="5099038" cy="4420800"/>
            <a:chOff x="2422849" y="0"/>
            <a:chExt cx="7346302" cy="6858000"/>
          </a:xfrm>
        </p:grpSpPr>
        <p:pic>
          <p:nvPicPr>
            <p:cNvPr id="22" name="图片 4">
              <a:extLst>
                <a:ext uri="{FF2B5EF4-FFF2-40B4-BE49-F238E27FC236}">
                  <a16:creationId xmlns:a16="http://schemas.microsoft.com/office/drawing/2014/main" id="{FDAF4A43-5F40-4EA0-934A-440298D97B20}"/>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862" b="96508" l="0" r="95428">
                          <a14:foregroundMark x1="8933" y1="25442" x2="4869" y2="22268"/>
                          <a14:foregroundMark x1="13040" y1="24717" x2="14987" y2="21769"/>
                          <a14:foregroundMark x1="10584" y1="48254" x2="7621" y2="44036"/>
                          <a14:foregroundMark x1="31880" y1="12472" x2="29086" y2="9478"/>
                          <a14:foregroundMark x1="34335" y1="12971" x2="33997" y2="10023"/>
                          <a14:foregroundMark x1="47925" y1="12290" x2="48730" y2="9660"/>
                          <a14:foregroundMark x1="84293" y1="46122" x2="85436" y2="42268"/>
                          <a14:foregroundMark x1="68544" y1="62812" x2="69390" y2="70340"/>
                          <a14:foregroundMark x1="62320" y1="62993" x2="73328" y2="77370"/>
                          <a14:foregroundMark x1="50042" y1="65986" x2="49238" y2="86667"/>
                          <a14:foregroundMark x1="41363" y1="62812" x2="38908" y2="66485"/>
                          <a14:foregroundMark x1="33658" y1="55102" x2="20068" y2="48073"/>
                          <a14:foregroundMark x1="26461" y1="57551" x2="21888" y2="57370"/>
                          <a14:foregroundMark x1="28450" y1="35283" x2="25487" y2="25442"/>
                          <a14:foregroundMark x1="28747" y1="8435" x2="28747" y2="6667"/>
                          <a14:foregroundMark x1="31541" y1="8435" x2="31710" y2="7347"/>
                          <a14:foregroundMark x1="33997" y1="9841" x2="33997" y2="7710"/>
                          <a14:foregroundMark x1="42506" y1="22993" x2="56774" y2="22449"/>
                          <a14:foregroundMark x1="65114" y1="25805" x2="71169" y2="27710"/>
                          <a14:foregroundMark x1="66427" y1="21043" x2="66765" y2="20000"/>
                          <a14:backgroundMark x1="31075" y1="9116" x2="30398" y2="7528"/>
                          <a14:backgroundMark x1="33192" y1="12109" x2="33531" y2="8435"/>
                          <a14:backgroundMark x1="81837" y1="42630" x2="83446" y2="40862"/>
                        </a14:backgroundRemoval>
                      </a14:imgEffect>
                    </a14:imgLayer>
                  </a14:imgProps>
                </a:ext>
                <a:ext uri="{28A0092B-C50C-407E-A947-70E740481C1C}">
                  <a14:useLocalDpi xmlns:a14="http://schemas.microsoft.com/office/drawing/2010/main"/>
                </a:ext>
              </a:extLst>
            </a:blip>
            <a:stretch>
              <a:fillRect/>
            </a:stretch>
          </p:blipFill>
          <p:spPr>
            <a:xfrm>
              <a:off x="2422849" y="0"/>
              <a:ext cx="7346302" cy="6858000"/>
            </a:xfrm>
            <a:prstGeom prst="rect">
              <a:avLst/>
            </a:prstGeom>
            <a:effectLst>
              <a:outerShdw blurRad="63500" sx="102000" sy="102000" algn="ctr" rotWithShape="0">
                <a:prstClr val="black">
                  <a:alpha val="40000"/>
                </a:prstClr>
              </a:outerShdw>
            </a:effectLst>
          </p:spPr>
        </p:pic>
        <p:grpSp>
          <p:nvGrpSpPr>
            <p:cNvPr id="23" name="组合 7">
              <a:extLst>
                <a:ext uri="{FF2B5EF4-FFF2-40B4-BE49-F238E27FC236}">
                  <a16:creationId xmlns:a16="http://schemas.microsoft.com/office/drawing/2014/main" id="{C802E35C-1C5F-4FA6-9EE7-E72A9D051E68}"/>
                </a:ext>
              </a:extLst>
            </p:cNvPr>
            <p:cNvGrpSpPr/>
            <p:nvPr/>
          </p:nvGrpSpPr>
          <p:grpSpPr>
            <a:xfrm>
              <a:off x="4056647" y="1413710"/>
              <a:ext cx="4054642" cy="4030580"/>
              <a:chOff x="4030579" y="1431757"/>
              <a:chExt cx="4054642" cy="4006517"/>
            </a:xfrm>
          </p:grpSpPr>
          <p:sp>
            <p:nvSpPr>
              <p:cNvPr id="24" name="任意多边形: 形状 5">
                <a:extLst>
                  <a:ext uri="{FF2B5EF4-FFF2-40B4-BE49-F238E27FC236}">
                    <a16:creationId xmlns:a16="http://schemas.microsoft.com/office/drawing/2014/main" id="{C8781927-EDD4-48B7-ACFF-6601AEE633FC}"/>
                  </a:ext>
                </a:extLst>
              </p:cNvPr>
              <p:cNvSpPr/>
              <p:nvPr/>
            </p:nvSpPr>
            <p:spPr>
              <a:xfrm>
                <a:off x="4030579" y="1431758"/>
                <a:ext cx="4054642" cy="4006516"/>
              </a:xfrm>
              <a:custGeom>
                <a:avLst/>
                <a:gdLst>
                  <a:gd name="connsiteX0" fmla="*/ 1479884 w 4054642"/>
                  <a:gd name="connsiteY0" fmla="*/ 637674 h 4006516"/>
                  <a:gd name="connsiteX1" fmla="*/ 2021305 w 4054642"/>
                  <a:gd name="connsiteY1" fmla="*/ 36095 h 4006516"/>
                  <a:gd name="connsiteX2" fmla="*/ 2610853 w 4054642"/>
                  <a:gd name="connsiteY2" fmla="*/ 649705 h 4006516"/>
                  <a:gd name="connsiteX3" fmla="*/ 3489158 w 4054642"/>
                  <a:gd name="connsiteY3" fmla="*/ 565484 h 4006516"/>
                  <a:gd name="connsiteX4" fmla="*/ 3356810 w 4054642"/>
                  <a:gd name="connsiteY4" fmla="*/ 1383631 h 4006516"/>
                  <a:gd name="connsiteX5" fmla="*/ 4054642 w 4054642"/>
                  <a:gd name="connsiteY5" fmla="*/ 2009274 h 4006516"/>
                  <a:gd name="connsiteX6" fmla="*/ 3392905 w 4054642"/>
                  <a:gd name="connsiteY6" fmla="*/ 2526631 h 4006516"/>
                  <a:gd name="connsiteX7" fmla="*/ 3465095 w 4054642"/>
                  <a:gd name="connsiteY7" fmla="*/ 3477126 h 4006516"/>
                  <a:gd name="connsiteX8" fmla="*/ 2598821 w 4054642"/>
                  <a:gd name="connsiteY8" fmla="*/ 3356810 h 4006516"/>
                  <a:gd name="connsiteX9" fmla="*/ 2021305 w 4054642"/>
                  <a:gd name="connsiteY9" fmla="*/ 4006516 h 4006516"/>
                  <a:gd name="connsiteX10" fmla="*/ 1443789 w 4054642"/>
                  <a:gd name="connsiteY10" fmla="*/ 3429000 h 4006516"/>
                  <a:gd name="connsiteX11" fmla="*/ 613610 w 4054642"/>
                  <a:gd name="connsiteY11" fmla="*/ 3416968 h 4006516"/>
                  <a:gd name="connsiteX12" fmla="*/ 649705 w 4054642"/>
                  <a:gd name="connsiteY12" fmla="*/ 2598821 h 4006516"/>
                  <a:gd name="connsiteX13" fmla="*/ 0 w 4054642"/>
                  <a:gd name="connsiteY13" fmla="*/ 2057400 h 4006516"/>
                  <a:gd name="connsiteX14" fmla="*/ 613610 w 4054642"/>
                  <a:gd name="connsiteY14" fmla="*/ 1431758 h 4006516"/>
                  <a:gd name="connsiteX15" fmla="*/ 589547 w 4054642"/>
                  <a:gd name="connsiteY15" fmla="*/ 565484 h 4006516"/>
                  <a:gd name="connsiteX16" fmla="*/ 1419726 w 4054642"/>
                  <a:gd name="connsiteY16" fmla="*/ 613610 h 4006516"/>
                  <a:gd name="connsiteX17" fmla="*/ 2033337 w 4054642"/>
                  <a:gd name="connsiteY17" fmla="*/ 0 h 4006516"/>
                  <a:gd name="connsiteX18" fmla="*/ 2574758 w 4054642"/>
                  <a:gd name="connsiteY18" fmla="*/ 613610 h 4006516"/>
                  <a:gd name="connsiteX19" fmla="*/ 2586789 w 4054642"/>
                  <a:gd name="connsiteY19" fmla="*/ 637674 h 40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4642" h="4006516">
                    <a:moveTo>
                      <a:pt x="1479884" y="637674"/>
                    </a:moveTo>
                    <a:lnTo>
                      <a:pt x="2021305" y="36095"/>
                    </a:lnTo>
                    <a:lnTo>
                      <a:pt x="2610853" y="649705"/>
                    </a:lnTo>
                    <a:lnTo>
                      <a:pt x="3489158" y="565484"/>
                    </a:lnTo>
                    <a:lnTo>
                      <a:pt x="3356810" y="1383631"/>
                    </a:lnTo>
                    <a:lnTo>
                      <a:pt x="4054642" y="2009274"/>
                    </a:lnTo>
                    <a:lnTo>
                      <a:pt x="3392905" y="2526631"/>
                    </a:lnTo>
                    <a:lnTo>
                      <a:pt x="3465095" y="3477126"/>
                    </a:lnTo>
                    <a:lnTo>
                      <a:pt x="2598821" y="3356810"/>
                    </a:lnTo>
                    <a:lnTo>
                      <a:pt x="2021305" y="4006516"/>
                    </a:lnTo>
                    <a:lnTo>
                      <a:pt x="1443789" y="3429000"/>
                    </a:lnTo>
                    <a:lnTo>
                      <a:pt x="613610" y="3416968"/>
                    </a:lnTo>
                    <a:lnTo>
                      <a:pt x="649705" y="2598821"/>
                    </a:lnTo>
                    <a:lnTo>
                      <a:pt x="0" y="2057400"/>
                    </a:lnTo>
                    <a:lnTo>
                      <a:pt x="613610" y="1431758"/>
                    </a:lnTo>
                    <a:lnTo>
                      <a:pt x="589547" y="565484"/>
                    </a:lnTo>
                    <a:lnTo>
                      <a:pt x="1419726" y="613610"/>
                    </a:lnTo>
                    <a:lnTo>
                      <a:pt x="2033337" y="0"/>
                    </a:lnTo>
                    <a:lnTo>
                      <a:pt x="2574758" y="613610"/>
                    </a:lnTo>
                    <a:lnTo>
                      <a:pt x="2586789" y="63767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 name="任意多边形: 形状 6">
                <a:extLst>
                  <a:ext uri="{FF2B5EF4-FFF2-40B4-BE49-F238E27FC236}">
                    <a16:creationId xmlns:a16="http://schemas.microsoft.com/office/drawing/2014/main" id="{0F041862-9A66-471D-9CF7-7337D10EBF93}"/>
                  </a:ext>
                </a:extLst>
              </p:cNvPr>
              <p:cNvSpPr/>
              <p:nvPr/>
            </p:nvSpPr>
            <p:spPr>
              <a:xfrm>
                <a:off x="5462337" y="1431757"/>
                <a:ext cx="1181099" cy="661737"/>
              </a:xfrm>
              <a:custGeom>
                <a:avLst/>
                <a:gdLst>
                  <a:gd name="connsiteX0" fmla="*/ 0 w 1094873"/>
                  <a:gd name="connsiteY0" fmla="*/ 553453 h 577516"/>
                  <a:gd name="connsiteX1" fmla="*/ 529389 w 1094873"/>
                  <a:gd name="connsiteY1" fmla="*/ 0 h 577516"/>
                  <a:gd name="connsiteX2" fmla="*/ 1094873 w 1094873"/>
                  <a:gd name="connsiteY2" fmla="*/ 553453 h 577516"/>
                  <a:gd name="connsiteX3" fmla="*/ 72189 w 1094873"/>
                  <a:gd name="connsiteY3" fmla="*/ 577516 h 577516"/>
                </a:gdLst>
                <a:ahLst/>
                <a:cxnLst>
                  <a:cxn ang="0">
                    <a:pos x="connsiteX0" y="connsiteY0"/>
                  </a:cxn>
                  <a:cxn ang="0">
                    <a:pos x="connsiteX1" y="connsiteY1"/>
                  </a:cxn>
                  <a:cxn ang="0">
                    <a:pos x="connsiteX2" y="connsiteY2"/>
                  </a:cxn>
                  <a:cxn ang="0">
                    <a:pos x="connsiteX3" y="connsiteY3"/>
                  </a:cxn>
                </a:cxnLst>
                <a:rect l="l" t="t" r="r" b="b"/>
                <a:pathLst>
                  <a:path w="1094873" h="577516">
                    <a:moveTo>
                      <a:pt x="0" y="553453"/>
                    </a:moveTo>
                    <a:lnTo>
                      <a:pt x="529389" y="0"/>
                    </a:lnTo>
                    <a:lnTo>
                      <a:pt x="1094873" y="553453"/>
                    </a:lnTo>
                    <a:lnTo>
                      <a:pt x="72189" y="57751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sp>
        <p:nvSpPr>
          <p:cNvPr id="4" name="Rectangle 3"/>
          <p:cNvSpPr/>
          <p:nvPr/>
        </p:nvSpPr>
        <p:spPr>
          <a:xfrm>
            <a:off x="4942099" y="512739"/>
            <a:ext cx="6759906" cy="6186309"/>
          </a:xfrm>
          <a:prstGeom prst="rect">
            <a:avLst/>
          </a:prstGeom>
        </p:spPr>
        <p:txBody>
          <a:bodyPr wrap="square">
            <a:spAutoFit/>
          </a:bodyPr>
          <a:lstStyle/>
          <a:p>
            <a:pPr algn="just"/>
            <a:r>
              <a:rPr lang="en-US" sz="3600" b="1" smtClean="0">
                <a:solidFill>
                  <a:srgbClr val="2E5C2D"/>
                </a:solidFill>
                <a:latin typeface="Times New Roman" panose="02020603050405020304" pitchFamily="18" charset="0"/>
                <a:cs typeface="Times New Roman" panose="02020603050405020304" pitchFamily="18" charset="0"/>
              </a:rPr>
              <a:t>	</a:t>
            </a:r>
            <a:r>
              <a:rPr lang="vi-VN" sz="3600" b="1" smtClean="0">
                <a:solidFill>
                  <a:srgbClr val="2E5C2D"/>
                </a:solidFill>
                <a:latin typeface="Times New Roman" panose="02020603050405020304" pitchFamily="18" charset="0"/>
                <a:cs typeface="Times New Roman" panose="02020603050405020304" pitchFamily="18" charset="0"/>
              </a:rPr>
              <a:t>Chuối </a:t>
            </a:r>
            <a:r>
              <a:rPr lang="vi-VN" sz="3600" b="1">
                <a:solidFill>
                  <a:srgbClr val="2E5C2D"/>
                </a:solidFill>
                <a:latin typeface="Times New Roman" panose="02020603050405020304" pitchFamily="18" charset="0"/>
                <a:cs typeface="Times New Roman" panose="02020603050405020304" pitchFamily="18" charset="0"/>
              </a:rPr>
              <a:t>chín là một loại trái cây ăn rất thơm ngon lại chứa nhiều chất dinh dưỡng tốt cho cơ thể. Nếu nhiều chuối chín, người ta có thể đem phơi khô hoặc sấy ăn cũng rất ngon. Chuối còn có thể xuất khẩu ra nước ngoài thu về ngoại tệ. Chuối có ích như thế nên bà em thường xuyên chăm bón cho chuối tốt </a:t>
            </a:r>
            <a:r>
              <a:rPr lang="en-US" sz="3600" b="1" smtClean="0">
                <a:solidFill>
                  <a:srgbClr val="2E5C2D"/>
                </a:solidFill>
                <a:latin typeface="Times New Roman" panose="02020603050405020304" pitchFamily="18" charset="0"/>
                <a:cs typeface="Times New Roman" panose="02020603050405020304" pitchFamily="18" charset="0"/>
              </a:rPr>
              <a:t>tươi</a:t>
            </a:r>
            <a:r>
              <a:rPr lang="vi-VN" sz="3600" b="1" smtClean="0">
                <a:solidFill>
                  <a:srgbClr val="2E5C2D"/>
                </a:solidFill>
                <a:latin typeface="Times New Roman" panose="02020603050405020304" pitchFamily="18" charset="0"/>
                <a:cs typeface="Times New Roman" panose="02020603050405020304" pitchFamily="18" charset="0"/>
              </a:rPr>
              <a:t>.</a:t>
            </a:r>
            <a:endParaRPr lang="vi-VN" sz="3600" b="1">
              <a:solidFill>
                <a:srgbClr val="2E5C2D"/>
              </a:solidFill>
              <a:latin typeface="Times New Roman" panose="02020603050405020304" pitchFamily="18" charset="0"/>
              <a:cs typeface="Times New Roman" panose="02020603050405020304" pitchFamily="18" charset="0"/>
            </a:endParaRPr>
          </a:p>
          <a:p>
            <a:pPr algn="just"/>
            <a:endParaRPr lang="vi-VN" sz="3600" b="1">
              <a:solidFill>
                <a:srgbClr val="2E5C2D"/>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16843" y="2654822"/>
            <a:ext cx="1878712" cy="646331"/>
          </a:xfrm>
          <a:prstGeom prst="rect">
            <a:avLst/>
          </a:prstGeom>
        </p:spPr>
        <p:txBody>
          <a:bodyPr wrap="square">
            <a:spAutoFit/>
          </a:bodyPr>
          <a:lstStyle/>
          <a:p>
            <a:r>
              <a:rPr lang="en-US" sz="3600" b="1" smtClean="0">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 4</a:t>
            </a:r>
            <a:endParaRPr lang="en-US" sz="3600" b="1">
              <a:solidFill>
                <a:srgbClr val="5B352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14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circle(i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797" y="2206646"/>
            <a:ext cx="5096404" cy="2444708"/>
          </a:xfrm>
          <a:prstGeom prst="rect">
            <a:avLst/>
          </a:prstGeom>
        </p:spPr>
      </p:pic>
    </p:spTree>
    <p:extLst>
      <p:ext uri="{BB962C8B-B14F-4D97-AF65-F5344CB8AC3E}">
        <p14:creationId xmlns:p14="http://schemas.microsoft.com/office/powerpoint/2010/main" val="41359430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grpSp>
        <p:nvGrpSpPr>
          <p:cNvPr id="152" name="Group 151">
            <a:extLst>
              <a:ext uri="{FF2B5EF4-FFF2-40B4-BE49-F238E27FC236}">
                <a16:creationId xmlns:a16="http://schemas.microsoft.com/office/drawing/2014/main" id="{2ACE61B7-F4CA-4C8E-A24D-7E8006C00ED5}"/>
              </a:ext>
            </a:extLst>
          </p:cNvPr>
          <p:cNvGrpSpPr/>
          <p:nvPr/>
        </p:nvGrpSpPr>
        <p:grpSpPr>
          <a:xfrm>
            <a:off x="1411312" y="3658813"/>
            <a:ext cx="222632" cy="195900"/>
            <a:chOff x="1408659" y="4399010"/>
            <a:chExt cx="361762" cy="318324"/>
          </a:xfrm>
        </p:grpSpPr>
        <p:sp>
          <p:nvSpPr>
            <p:cNvPr id="153" name="Freeform 6">
              <a:extLst>
                <a:ext uri="{FF2B5EF4-FFF2-40B4-BE49-F238E27FC236}">
                  <a16:creationId xmlns:a16="http://schemas.microsoft.com/office/drawing/2014/main" id="{71339775-357E-48B1-A162-98BEA2A19F71}"/>
                </a:ext>
              </a:extLst>
            </p:cNvPr>
            <p:cNvSpPr>
              <a:spLocks noEditPoints="1"/>
            </p:cNvSpPr>
            <p:nvPr/>
          </p:nvSpPr>
          <p:spPr bwMode="auto">
            <a:xfrm rot="20700000">
              <a:off x="1491301" y="4437578"/>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4" name="Freeform 6">
              <a:extLst>
                <a:ext uri="{FF2B5EF4-FFF2-40B4-BE49-F238E27FC236}">
                  <a16:creationId xmlns:a16="http://schemas.microsoft.com/office/drawing/2014/main" id="{1CAE7945-19A9-44CC-9077-0BDB49161A87}"/>
                </a:ext>
              </a:extLst>
            </p:cNvPr>
            <p:cNvSpPr>
              <a:spLocks noEditPoints="1"/>
            </p:cNvSpPr>
            <p:nvPr/>
          </p:nvSpPr>
          <p:spPr bwMode="auto">
            <a:xfrm rot="20700000">
              <a:off x="1408659" y="4399010"/>
              <a:ext cx="279120" cy="279756"/>
            </a:xfrm>
            <a:custGeom>
              <a:avLst/>
              <a:gdLst>
                <a:gd name="T0" fmla="*/ 850 w 874"/>
                <a:gd name="T1" fmla="*/ 874 h 874"/>
                <a:gd name="T2" fmla="*/ 24 w 874"/>
                <a:gd name="T3" fmla="*/ 874 h 874"/>
                <a:gd name="T4" fmla="*/ 0 w 874"/>
                <a:gd name="T5" fmla="*/ 850 h 874"/>
                <a:gd name="T6" fmla="*/ 0 w 874"/>
                <a:gd name="T7" fmla="*/ 24 h 874"/>
                <a:gd name="T8" fmla="*/ 24 w 874"/>
                <a:gd name="T9" fmla="*/ 0 h 874"/>
                <a:gd name="T10" fmla="*/ 850 w 874"/>
                <a:gd name="T11" fmla="*/ 0 h 874"/>
                <a:gd name="T12" fmla="*/ 874 w 874"/>
                <a:gd name="T13" fmla="*/ 24 h 874"/>
                <a:gd name="T14" fmla="*/ 874 w 874"/>
                <a:gd name="T15" fmla="*/ 850 h 874"/>
                <a:gd name="T16" fmla="*/ 850 w 874"/>
                <a:gd name="T17" fmla="*/ 874 h 874"/>
                <a:gd name="T18" fmla="*/ 48 w 874"/>
                <a:gd name="T19" fmla="*/ 826 h 874"/>
                <a:gd name="T20" fmla="*/ 826 w 874"/>
                <a:gd name="T21" fmla="*/ 826 h 874"/>
                <a:gd name="T22" fmla="*/ 826 w 874"/>
                <a:gd name="T23" fmla="*/ 48 h 874"/>
                <a:gd name="T24" fmla="*/ 48 w 874"/>
                <a:gd name="T25" fmla="*/ 48 h 874"/>
                <a:gd name="T26" fmla="*/ 48 w 874"/>
                <a:gd name="T27" fmla="*/ 82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4" h="874">
                  <a:moveTo>
                    <a:pt x="850" y="874"/>
                  </a:moveTo>
                  <a:cubicBezTo>
                    <a:pt x="24" y="874"/>
                    <a:pt x="24" y="874"/>
                    <a:pt x="24" y="874"/>
                  </a:cubicBezTo>
                  <a:cubicBezTo>
                    <a:pt x="11" y="874"/>
                    <a:pt x="0" y="863"/>
                    <a:pt x="0" y="850"/>
                  </a:cubicBezTo>
                  <a:cubicBezTo>
                    <a:pt x="0" y="24"/>
                    <a:pt x="0" y="24"/>
                    <a:pt x="0" y="24"/>
                  </a:cubicBezTo>
                  <a:cubicBezTo>
                    <a:pt x="0" y="11"/>
                    <a:pt x="11" y="0"/>
                    <a:pt x="24" y="0"/>
                  </a:cubicBezTo>
                  <a:cubicBezTo>
                    <a:pt x="850" y="0"/>
                    <a:pt x="850" y="0"/>
                    <a:pt x="850" y="0"/>
                  </a:cubicBezTo>
                  <a:cubicBezTo>
                    <a:pt x="863" y="0"/>
                    <a:pt x="874" y="11"/>
                    <a:pt x="874" y="24"/>
                  </a:cubicBezTo>
                  <a:cubicBezTo>
                    <a:pt x="874" y="850"/>
                    <a:pt x="874" y="850"/>
                    <a:pt x="874" y="850"/>
                  </a:cubicBezTo>
                  <a:cubicBezTo>
                    <a:pt x="874" y="863"/>
                    <a:pt x="863" y="874"/>
                    <a:pt x="850" y="874"/>
                  </a:cubicBezTo>
                  <a:close/>
                  <a:moveTo>
                    <a:pt x="48" y="826"/>
                  </a:moveTo>
                  <a:cubicBezTo>
                    <a:pt x="826" y="826"/>
                    <a:pt x="826" y="826"/>
                    <a:pt x="826" y="826"/>
                  </a:cubicBezTo>
                  <a:cubicBezTo>
                    <a:pt x="826" y="48"/>
                    <a:pt x="826" y="48"/>
                    <a:pt x="826" y="48"/>
                  </a:cubicBezTo>
                  <a:cubicBezTo>
                    <a:pt x="48" y="48"/>
                    <a:pt x="48" y="48"/>
                    <a:pt x="48" y="48"/>
                  </a:cubicBezTo>
                  <a:lnTo>
                    <a:pt x="48" y="826"/>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3" name="Group 142">
            <a:extLst>
              <a:ext uri="{FF2B5EF4-FFF2-40B4-BE49-F238E27FC236}">
                <a16:creationId xmlns:a16="http://schemas.microsoft.com/office/drawing/2014/main" id="{16C13CF6-0F9C-489B-B584-7CEA65E2A886}"/>
              </a:ext>
            </a:extLst>
          </p:cNvPr>
          <p:cNvGrpSpPr/>
          <p:nvPr/>
        </p:nvGrpSpPr>
        <p:grpSpPr>
          <a:xfrm>
            <a:off x="10595413" y="5842315"/>
            <a:ext cx="282079" cy="224469"/>
            <a:chOff x="1038205" y="2662798"/>
            <a:chExt cx="431383" cy="343280"/>
          </a:xfrm>
        </p:grpSpPr>
        <p:sp>
          <p:nvSpPr>
            <p:cNvPr id="144" name="Freeform 8">
              <a:extLst>
                <a:ext uri="{FF2B5EF4-FFF2-40B4-BE49-F238E27FC236}">
                  <a16:creationId xmlns:a16="http://schemas.microsoft.com/office/drawing/2014/main" id="{8057B70B-F0F0-48DF-A724-7BB81B9B388C}"/>
                </a:ext>
              </a:extLst>
            </p:cNvPr>
            <p:cNvSpPr>
              <a:spLocks noEditPoints="1"/>
            </p:cNvSpPr>
            <p:nvPr/>
          </p:nvSpPr>
          <p:spPr bwMode="auto">
            <a:xfrm rot="19800000">
              <a:off x="1120847" y="2701366"/>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45" name="Freeform 8">
              <a:extLst>
                <a:ext uri="{FF2B5EF4-FFF2-40B4-BE49-F238E27FC236}">
                  <a16:creationId xmlns:a16="http://schemas.microsoft.com/office/drawing/2014/main" id="{5CD14754-8C8A-429D-94C7-D2F77E762ABA}"/>
                </a:ext>
              </a:extLst>
            </p:cNvPr>
            <p:cNvSpPr>
              <a:spLocks noEditPoints="1"/>
            </p:cNvSpPr>
            <p:nvPr/>
          </p:nvSpPr>
          <p:spPr bwMode="auto">
            <a:xfrm rot="19800000">
              <a:off x="1038205" y="2662798"/>
              <a:ext cx="348741" cy="304712"/>
            </a:xfrm>
            <a:custGeom>
              <a:avLst/>
              <a:gdLst>
                <a:gd name="T0" fmla="*/ 1068 w 1092"/>
                <a:gd name="T1" fmla="*/ 952 h 952"/>
                <a:gd name="T2" fmla="*/ 1068 w 1092"/>
                <a:gd name="T3" fmla="*/ 952 h 952"/>
                <a:gd name="T4" fmla="*/ 25 w 1092"/>
                <a:gd name="T5" fmla="*/ 952 h 952"/>
                <a:gd name="T6" fmla="*/ 4 w 1092"/>
                <a:gd name="T7" fmla="*/ 940 h 952"/>
                <a:gd name="T8" fmla="*/ 4 w 1092"/>
                <a:gd name="T9" fmla="*/ 916 h 952"/>
                <a:gd name="T10" fmla="*/ 526 w 1092"/>
                <a:gd name="T11" fmla="*/ 12 h 952"/>
                <a:gd name="T12" fmla="*/ 547 w 1092"/>
                <a:gd name="T13" fmla="*/ 0 h 952"/>
                <a:gd name="T14" fmla="*/ 567 w 1092"/>
                <a:gd name="T15" fmla="*/ 12 h 952"/>
                <a:gd name="T16" fmla="*/ 1088 w 1092"/>
                <a:gd name="T17" fmla="*/ 914 h 952"/>
                <a:gd name="T18" fmla="*/ 1092 w 1092"/>
                <a:gd name="T19" fmla="*/ 928 h 952"/>
                <a:gd name="T20" fmla="*/ 1068 w 1092"/>
                <a:gd name="T21" fmla="*/ 952 h 952"/>
                <a:gd name="T22" fmla="*/ 66 w 1092"/>
                <a:gd name="T23" fmla="*/ 904 h 952"/>
                <a:gd name="T24" fmla="*/ 1027 w 1092"/>
                <a:gd name="T25" fmla="*/ 904 h 952"/>
                <a:gd name="T26" fmla="*/ 547 w 1092"/>
                <a:gd name="T27" fmla="*/ 72 h 952"/>
                <a:gd name="T28" fmla="*/ 66 w 1092"/>
                <a:gd name="T29" fmla="*/ 90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2" h="952">
                  <a:moveTo>
                    <a:pt x="1068" y="952"/>
                  </a:moveTo>
                  <a:cubicBezTo>
                    <a:pt x="1068" y="952"/>
                    <a:pt x="1068" y="952"/>
                    <a:pt x="1068" y="952"/>
                  </a:cubicBezTo>
                  <a:cubicBezTo>
                    <a:pt x="25" y="952"/>
                    <a:pt x="25" y="952"/>
                    <a:pt x="25" y="952"/>
                  </a:cubicBezTo>
                  <a:cubicBezTo>
                    <a:pt x="16" y="952"/>
                    <a:pt x="8" y="947"/>
                    <a:pt x="4" y="940"/>
                  </a:cubicBezTo>
                  <a:cubicBezTo>
                    <a:pt x="0" y="932"/>
                    <a:pt x="0" y="923"/>
                    <a:pt x="4" y="916"/>
                  </a:cubicBezTo>
                  <a:cubicBezTo>
                    <a:pt x="526" y="12"/>
                    <a:pt x="526" y="12"/>
                    <a:pt x="526" y="12"/>
                  </a:cubicBezTo>
                  <a:cubicBezTo>
                    <a:pt x="530" y="5"/>
                    <a:pt x="538" y="0"/>
                    <a:pt x="547" y="0"/>
                  </a:cubicBezTo>
                  <a:cubicBezTo>
                    <a:pt x="555" y="0"/>
                    <a:pt x="563" y="5"/>
                    <a:pt x="567" y="12"/>
                  </a:cubicBezTo>
                  <a:cubicBezTo>
                    <a:pt x="1088" y="914"/>
                    <a:pt x="1088" y="914"/>
                    <a:pt x="1088" y="914"/>
                  </a:cubicBezTo>
                  <a:cubicBezTo>
                    <a:pt x="1091" y="918"/>
                    <a:pt x="1092" y="923"/>
                    <a:pt x="1092" y="928"/>
                  </a:cubicBezTo>
                  <a:cubicBezTo>
                    <a:pt x="1092" y="941"/>
                    <a:pt x="1082" y="952"/>
                    <a:pt x="1068" y="952"/>
                  </a:cubicBezTo>
                  <a:close/>
                  <a:moveTo>
                    <a:pt x="66" y="904"/>
                  </a:moveTo>
                  <a:cubicBezTo>
                    <a:pt x="1027" y="904"/>
                    <a:pt x="1027" y="904"/>
                    <a:pt x="1027" y="904"/>
                  </a:cubicBezTo>
                  <a:cubicBezTo>
                    <a:pt x="547" y="72"/>
                    <a:pt x="547" y="72"/>
                    <a:pt x="547" y="72"/>
                  </a:cubicBezTo>
                  <a:lnTo>
                    <a:pt x="66" y="904"/>
                  </a:lnTo>
                  <a:close/>
                </a:path>
              </a:pathLst>
            </a:custGeom>
            <a:solidFill>
              <a:schemeClr val="accent1"/>
            </a:solidFill>
            <a:ln w="19050">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49" name="Group 148">
            <a:extLst>
              <a:ext uri="{FF2B5EF4-FFF2-40B4-BE49-F238E27FC236}">
                <a16:creationId xmlns:a16="http://schemas.microsoft.com/office/drawing/2014/main" id="{74A56FE2-C98E-4F4D-9C28-647AF3CCA9F0}"/>
              </a:ext>
            </a:extLst>
          </p:cNvPr>
          <p:cNvGrpSpPr/>
          <p:nvPr/>
        </p:nvGrpSpPr>
        <p:grpSpPr>
          <a:xfrm>
            <a:off x="9040786" y="4942472"/>
            <a:ext cx="168220" cy="439422"/>
            <a:chOff x="454918" y="2338868"/>
            <a:chExt cx="133573" cy="348917"/>
          </a:xfrm>
        </p:grpSpPr>
        <p:sp>
          <p:nvSpPr>
            <p:cNvPr id="150" name="Freeform 5">
              <a:extLst>
                <a:ext uri="{FF2B5EF4-FFF2-40B4-BE49-F238E27FC236}">
                  <a16:creationId xmlns:a16="http://schemas.microsoft.com/office/drawing/2014/main" id="{E64DDFB9-E077-4451-A819-0E16AFBC8CF2}"/>
                </a:ext>
              </a:extLst>
            </p:cNvPr>
            <p:cNvSpPr>
              <a:spLocks/>
            </p:cNvSpPr>
            <p:nvPr/>
          </p:nvSpPr>
          <p:spPr bwMode="auto">
            <a:xfrm rot="19800000">
              <a:off x="537560" y="2377435"/>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51" name="Freeform 5">
              <a:extLst>
                <a:ext uri="{FF2B5EF4-FFF2-40B4-BE49-F238E27FC236}">
                  <a16:creationId xmlns:a16="http://schemas.microsoft.com/office/drawing/2014/main" id="{6D01B5C2-3DCE-494D-8854-DD0873EA9788}"/>
                </a:ext>
              </a:extLst>
            </p:cNvPr>
            <p:cNvSpPr>
              <a:spLocks/>
            </p:cNvSpPr>
            <p:nvPr/>
          </p:nvSpPr>
          <p:spPr bwMode="auto">
            <a:xfrm rot="19800000">
              <a:off x="454918" y="2338868"/>
              <a:ext cx="50931" cy="310350"/>
            </a:xfrm>
            <a:custGeom>
              <a:avLst/>
              <a:gdLst>
                <a:gd name="T0" fmla="*/ 34 w 138"/>
                <a:gd name="T1" fmla="*/ 841 h 841"/>
                <a:gd name="T2" fmla="*/ 18 w 138"/>
                <a:gd name="T3" fmla="*/ 835 h 841"/>
                <a:gd name="T4" fmla="*/ 16 w 138"/>
                <a:gd name="T5" fmla="*/ 801 h 841"/>
                <a:gd name="T6" fmla="*/ 79 w 138"/>
                <a:gd name="T7" fmla="*/ 729 h 841"/>
                <a:gd name="T8" fmla="*/ 17 w 138"/>
                <a:gd name="T9" fmla="*/ 654 h 841"/>
                <a:gd name="T10" fmla="*/ 18 w 138"/>
                <a:gd name="T11" fmla="*/ 624 h 841"/>
                <a:gd name="T12" fmla="*/ 81 w 138"/>
                <a:gd name="T13" fmla="*/ 549 h 841"/>
                <a:gd name="T14" fmla="*/ 20 w 138"/>
                <a:gd name="T15" fmla="*/ 476 h 841"/>
                <a:gd name="T16" fmla="*/ 20 w 138"/>
                <a:gd name="T17" fmla="*/ 445 h 841"/>
                <a:gd name="T18" fmla="*/ 71 w 138"/>
                <a:gd name="T19" fmla="*/ 388 h 841"/>
                <a:gd name="T20" fmla="*/ 7 w 138"/>
                <a:gd name="T21" fmla="*/ 310 h 841"/>
                <a:gd name="T22" fmla="*/ 8 w 138"/>
                <a:gd name="T23" fmla="*/ 279 h 841"/>
                <a:gd name="T24" fmla="*/ 71 w 138"/>
                <a:gd name="T25" fmla="*/ 208 h 841"/>
                <a:gd name="T26" fmla="*/ 7 w 138"/>
                <a:gd name="T27" fmla="*/ 130 h 841"/>
                <a:gd name="T28" fmla="*/ 8 w 138"/>
                <a:gd name="T29" fmla="*/ 100 h 841"/>
                <a:gd name="T30" fmla="*/ 82 w 138"/>
                <a:gd name="T31" fmla="*/ 12 h 841"/>
                <a:gd name="T32" fmla="*/ 115 w 138"/>
                <a:gd name="T33" fmla="*/ 9 h 841"/>
                <a:gd name="T34" fmla="*/ 118 w 138"/>
                <a:gd name="T35" fmla="*/ 42 h 841"/>
                <a:gd name="T36" fmla="*/ 57 w 138"/>
                <a:gd name="T37" fmla="*/ 115 h 841"/>
                <a:gd name="T38" fmla="*/ 121 w 138"/>
                <a:gd name="T39" fmla="*/ 194 h 841"/>
                <a:gd name="T40" fmla="*/ 120 w 138"/>
                <a:gd name="T41" fmla="*/ 225 h 841"/>
                <a:gd name="T42" fmla="*/ 57 w 138"/>
                <a:gd name="T43" fmla="*/ 296 h 841"/>
                <a:gd name="T44" fmla="*/ 121 w 138"/>
                <a:gd name="T45" fmla="*/ 374 h 841"/>
                <a:gd name="T46" fmla="*/ 120 w 138"/>
                <a:gd name="T47" fmla="*/ 405 h 841"/>
                <a:gd name="T48" fmla="*/ 70 w 138"/>
                <a:gd name="T49" fmla="*/ 461 h 841"/>
                <a:gd name="T50" fmla="*/ 130 w 138"/>
                <a:gd name="T51" fmla="*/ 534 h 841"/>
                <a:gd name="T52" fmla="*/ 130 w 138"/>
                <a:gd name="T53" fmla="*/ 564 h 841"/>
                <a:gd name="T54" fmla="*/ 67 w 138"/>
                <a:gd name="T55" fmla="*/ 639 h 841"/>
                <a:gd name="T56" fmla="*/ 129 w 138"/>
                <a:gd name="T57" fmla="*/ 714 h 841"/>
                <a:gd name="T58" fmla="*/ 128 w 138"/>
                <a:gd name="T59" fmla="*/ 745 h 841"/>
                <a:gd name="T60" fmla="*/ 52 w 138"/>
                <a:gd name="T61" fmla="*/ 833 h 841"/>
                <a:gd name="T62" fmla="*/ 34 w 138"/>
                <a:gd name="T63"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841">
                  <a:moveTo>
                    <a:pt x="34" y="841"/>
                  </a:moveTo>
                  <a:cubicBezTo>
                    <a:pt x="28" y="841"/>
                    <a:pt x="23" y="839"/>
                    <a:pt x="18" y="835"/>
                  </a:cubicBezTo>
                  <a:cubicBezTo>
                    <a:pt x="8" y="827"/>
                    <a:pt x="7" y="811"/>
                    <a:pt x="16" y="801"/>
                  </a:cubicBezTo>
                  <a:cubicBezTo>
                    <a:pt x="79" y="729"/>
                    <a:pt x="79" y="729"/>
                    <a:pt x="79" y="729"/>
                  </a:cubicBezTo>
                  <a:cubicBezTo>
                    <a:pt x="17" y="654"/>
                    <a:pt x="17" y="654"/>
                    <a:pt x="17" y="654"/>
                  </a:cubicBezTo>
                  <a:cubicBezTo>
                    <a:pt x="10" y="645"/>
                    <a:pt x="10" y="632"/>
                    <a:pt x="18" y="624"/>
                  </a:cubicBezTo>
                  <a:cubicBezTo>
                    <a:pt x="81" y="549"/>
                    <a:pt x="81" y="549"/>
                    <a:pt x="81" y="549"/>
                  </a:cubicBezTo>
                  <a:cubicBezTo>
                    <a:pt x="20" y="476"/>
                    <a:pt x="20" y="476"/>
                    <a:pt x="20" y="476"/>
                  </a:cubicBezTo>
                  <a:cubicBezTo>
                    <a:pt x="12" y="467"/>
                    <a:pt x="12" y="454"/>
                    <a:pt x="20" y="445"/>
                  </a:cubicBezTo>
                  <a:cubicBezTo>
                    <a:pt x="71" y="388"/>
                    <a:pt x="71" y="388"/>
                    <a:pt x="71" y="388"/>
                  </a:cubicBezTo>
                  <a:cubicBezTo>
                    <a:pt x="7" y="310"/>
                    <a:pt x="7" y="310"/>
                    <a:pt x="7" y="310"/>
                  </a:cubicBezTo>
                  <a:cubicBezTo>
                    <a:pt x="0" y="301"/>
                    <a:pt x="0" y="288"/>
                    <a:pt x="8" y="279"/>
                  </a:cubicBezTo>
                  <a:cubicBezTo>
                    <a:pt x="71" y="208"/>
                    <a:pt x="71" y="208"/>
                    <a:pt x="71" y="208"/>
                  </a:cubicBezTo>
                  <a:cubicBezTo>
                    <a:pt x="7" y="130"/>
                    <a:pt x="7" y="130"/>
                    <a:pt x="7" y="130"/>
                  </a:cubicBezTo>
                  <a:cubicBezTo>
                    <a:pt x="0" y="121"/>
                    <a:pt x="0" y="108"/>
                    <a:pt x="8" y="100"/>
                  </a:cubicBezTo>
                  <a:cubicBezTo>
                    <a:pt x="82" y="12"/>
                    <a:pt x="82" y="12"/>
                    <a:pt x="82" y="12"/>
                  </a:cubicBezTo>
                  <a:cubicBezTo>
                    <a:pt x="90" y="1"/>
                    <a:pt x="105" y="0"/>
                    <a:pt x="115" y="9"/>
                  </a:cubicBezTo>
                  <a:cubicBezTo>
                    <a:pt x="126" y="17"/>
                    <a:pt x="127" y="32"/>
                    <a:pt x="118" y="42"/>
                  </a:cubicBezTo>
                  <a:cubicBezTo>
                    <a:pt x="57" y="115"/>
                    <a:pt x="57" y="115"/>
                    <a:pt x="57" y="115"/>
                  </a:cubicBezTo>
                  <a:cubicBezTo>
                    <a:pt x="121" y="194"/>
                    <a:pt x="121" y="194"/>
                    <a:pt x="121" y="194"/>
                  </a:cubicBezTo>
                  <a:cubicBezTo>
                    <a:pt x="128" y="203"/>
                    <a:pt x="128" y="216"/>
                    <a:pt x="120" y="225"/>
                  </a:cubicBezTo>
                  <a:cubicBezTo>
                    <a:pt x="57" y="296"/>
                    <a:pt x="57" y="296"/>
                    <a:pt x="57" y="296"/>
                  </a:cubicBezTo>
                  <a:cubicBezTo>
                    <a:pt x="121" y="374"/>
                    <a:pt x="121" y="374"/>
                    <a:pt x="121" y="374"/>
                  </a:cubicBezTo>
                  <a:cubicBezTo>
                    <a:pt x="128" y="383"/>
                    <a:pt x="128" y="396"/>
                    <a:pt x="120" y="405"/>
                  </a:cubicBezTo>
                  <a:cubicBezTo>
                    <a:pt x="70" y="461"/>
                    <a:pt x="70" y="461"/>
                    <a:pt x="70" y="461"/>
                  </a:cubicBezTo>
                  <a:cubicBezTo>
                    <a:pt x="130" y="534"/>
                    <a:pt x="130" y="534"/>
                    <a:pt x="130" y="534"/>
                  </a:cubicBezTo>
                  <a:cubicBezTo>
                    <a:pt x="138" y="542"/>
                    <a:pt x="138" y="556"/>
                    <a:pt x="130" y="564"/>
                  </a:cubicBezTo>
                  <a:cubicBezTo>
                    <a:pt x="67" y="639"/>
                    <a:pt x="67" y="639"/>
                    <a:pt x="67" y="639"/>
                  </a:cubicBezTo>
                  <a:cubicBezTo>
                    <a:pt x="129" y="714"/>
                    <a:pt x="129" y="714"/>
                    <a:pt x="129" y="714"/>
                  </a:cubicBezTo>
                  <a:cubicBezTo>
                    <a:pt x="136" y="723"/>
                    <a:pt x="136" y="736"/>
                    <a:pt x="128" y="745"/>
                  </a:cubicBezTo>
                  <a:cubicBezTo>
                    <a:pt x="52" y="833"/>
                    <a:pt x="52" y="833"/>
                    <a:pt x="52" y="833"/>
                  </a:cubicBezTo>
                  <a:cubicBezTo>
                    <a:pt x="47" y="838"/>
                    <a:pt x="41" y="841"/>
                    <a:pt x="34" y="841"/>
                  </a:cubicBezTo>
                  <a:close/>
                </a:path>
              </a:pathLst>
            </a:custGeom>
            <a:solidFill>
              <a:schemeClr val="accent5"/>
            </a:solidFill>
            <a:ln w="1905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58" name="Group 157">
            <a:extLst>
              <a:ext uri="{FF2B5EF4-FFF2-40B4-BE49-F238E27FC236}">
                <a16:creationId xmlns:a16="http://schemas.microsoft.com/office/drawing/2014/main" id="{BACA085C-CBAD-4C62-90C5-522C264BF9C0}"/>
              </a:ext>
            </a:extLst>
          </p:cNvPr>
          <p:cNvGrpSpPr/>
          <p:nvPr/>
        </p:nvGrpSpPr>
        <p:grpSpPr>
          <a:xfrm>
            <a:off x="11364103" y="1089397"/>
            <a:ext cx="198924" cy="155118"/>
            <a:chOff x="1453368" y="1325519"/>
            <a:chExt cx="198924" cy="155118"/>
          </a:xfrm>
        </p:grpSpPr>
        <p:sp>
          <p:nvSpPr>
            <p:cNvPr id="159" name="Freeform 9">
              <a:extLst>
                <a:ext uri="{FF2B5EF4-FFF2-40B4-BE49-F238E27FC236}">
                  <a16:creationId xmlns:a16="http://schemas.microsoft.com/office/drawing/2014/main" id="{E6BA721A-5C7B-4F1D-A9F5-AF048C13DD51}"/>
                </a:ext>
              </a:extLst>
            </p:cNvPr>
            <p:cNvSpPr>
              <a:spLocks noEditPoints="1"/>
            </p:cNvSpPr>
            <p:nvPr/>
          </p:nvSpPr>
          <p:spPr bwMode="auto">
            <a:xfrm>
              <a:off x="1536010" y="1364087"/>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bg1">
                <a:alpha val="8000"/>
              </a:schemeClr>
            </a:solidFill>
            <a:ln w="254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sp>
          <p:nvSpPr>
            <p:cNvPr id="160" name="Freeform 9">
              <a:extLst>
                <a:ext uri="{FF2B5EF4-FFF2-40B4-BE49-F238E27FC236}">
                  <a16:creationId xmlns:a16="http://schemas.microsoft.com/office/drawing/2014/main" id="{1A2184FA-252D-4DE6-A451-DD211F705A3D}"/>
                </a:ext>
              </a:extLst>
            </p:cNvPr>
            <p:cNvSpPr>
              <a:spLocks noEditPoints="1"/>
            </p:cNvSpPr>
            <p:nvPr/>
          </p:nvSpPr>
          <p:spPr bwMode="auto">
            <a:xfrm>
              <a:off x="1453368" y="1325519"/>
              <a:ext cx="116282" cy="116550"/>
            </a:xfrm>
            <a:custGeom>
              <a:avLst/>
              <a:gdLst>
                <a:gd name="T0" fmla="*/ 108 w 216"/>
                <a:gd name="T1" fmla="*/ 216 h 216"/>
                <a:gd name="T2" fmla="*/ 0 w 216"/>
                <a:gd name="T3" fmla="*/ 108 h 216"/>
                <a:gd name="T4" fmla="*/ 108 w 216"/>
                <a:gd name="T5" fmla="*/ 0 h 216"/>
                <a:gd name="T6" fmla="*/ 216 w 216"/>
                <a:gd name="T7" fmla="*/ 108 h 216"/>
                <a:gd name="T8" fmla="*/ 108 w 216"/>
                <a:gd name="T9" fmla="*/ 216 h 216"/>
                <a:gd name="T10" fmla="*/ 108 w 216"/>
                <a:gd name="T11" fmla="*/ 48 h 216"/>
                <a:gd name="T12" fmla="*/ 48 w 216"/>
                <a:gd name="T13" fmla="*/ 108 h 216"/>
                <a:gd name="T14" fmla="*/ 108 w 216"/>
                <a:gd name="T15" fmla="*/ 168 h 216"/>
                <a:gd name="T16" fmla="*/ 168 w 216"/>
                <a:gd name="T17" fmla="*/ 108 h 216"/>
                <a:gd name="T18" fmla="*/ 108 w 216"/>
                <a:gd name="T19" fmla="*/ 4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 h="216">
                  <a:moveTo>
                    <a:pt x="108" y="216"/>
                  </a:moveTo>
                  <a:cubicBezTo>
                    <a:pt x="48" y="216"/>
                    <a:pt x="0" y="168"/>
                    <a:pt x="0" y="108"/>
                  </a:cubicBezTo>
                  <a:cubicBezTo>
                    <a:pt x="0" y="48"/>
                    <a:pt x="48" y="0"/>
                    <a:pt x="108" y="0"/>
                  </a:cubicBezTo>
                  <a:cubicBezTo>
                    <a:pt x="168" y="0"/>
                    <a:pt x="216" y="48"/>
                    <a:pt x="216" y="108"/>
                  </a:cubicBezTo>
                  <a:cubicBezTo>
                    <a:pt x="216" y="168"/>
                    <a:pt x="168" y="216"/>
                    <a:pt x="108" y="216"/>
                  </a:cubicBezTo>
                  <a:close/>
                  <a:moveTo>
                    <a:pt x="108" y="48"/>
                  </a:moveTo>
                  <a:cubicBezTo>
                    <a:pt x="75" y="48"/>
                    <a:pt x="48" y="75"/>
                    <a:pt x="48" y="108"/>
                  </a:cubicBezTo>
                  <a:cubicBezTo>
                    <a:pt x="48" y="141"/>
                    <a:pt x="75" y="168"/>
                    <a:pt x="108" y="168"/>
                  </a:cubicBezTo>
                  <a:cubicBezTo>
                    <a:pt x="141" y="168"/>
                    <a:pt x="168" y="141"/>
                    <a:pt x="168" y="108"/>
                  </a:cubicBezTo>
                  <a:cubicBezTo>
                    <a:pt x="168" y="75"/>
                    <a:pt x="141" y="48"/>
                    <a:pt x="108" y="48"/>
                  </a:cubicBezTo>
                  <a:close/>
                </a:path>
              </a:pathLst>
            </a:custGeom>
            <a:solidFill>
              <a:schemeClr val="accent3"/>
            </a:solidFill>
            <a:ln w="1905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grpSp>
      <p:sp>
        <p:nvSpPr>
          <p:cNvPr id="161" name="Freeform 5">
            <a:extLst>
              <a:ext uri="{FF2B5EF4-FFF2-40B4-BE49-F238E27FC236}">
                <a16:creationId xmlns:a16="http://schemas.microsoft.com/office/drawing/2014/main" id="{0E062E95-73D5-49D2-9295-42CA1E34281F}"/>
              </a:ext>
            </a:extLst>
          </p:cNvPr>
          <p:cNvSpPr>
            <a:spLocks/>
          </p:cNvSpPr>
          <p:nvPr/>
        </p:nvSpPr>
        <p:spPr bwMode="auto">
          <a:xfrm rot="20700000">
            <a:off x="9815272" y="2220886"/>
            <a:ext cx="686079" cy="766098"/>
          </a:xfrm>
          <a:custGeom>
            <a:avLst/>
            <a:gdLst>
              <a:gd name="T0" fmla="*/ 500 w 540"/>
              <a:gd name="T1" fmla="*/ 235 h 604"/>
              <a:gd name="T2" fmla="*/ 120 w 540"/>
              <a:gd name="T3" fmla="*/ 15 h 604"/>
              <a:gd name="T4" fmla="*/ 40 w 540"/>
              <a:gd name="T5" fmla="*/ 15 h 604"/>
              <a:gd name="T6" fmla="*/ 0 w 540"/>
              <a:gd name="T7" fmla="*/ 84 h 604"/>
              <a:gd name="T8" fmla="*/ 0 w 540"/>
              <a:gd name="T9" fmla="*/ 524 h 604"/>
              <a:gd name="T10" fmla="*/ 40 w 540"/>
              <a:gd name="T11" fmla="*/ 593 h 604"/>
              <a:gd name="T12" fmla="*/ 80 w 540"/>
              <a:gd name="T13" fmla="*/ 604 h 604"/>
              <a:gd name="T14" fmla="*/ 120 w 540"/>
              <a:gd name="T15" fmla="*/ 593 h 604"/>
              <a:gd name="T16" fmla="*/ 500 w 540"/>
              <a:gd name="T17" fmla="*/ 373 h 604"/>
              <a:gd name="T18" fmla="*/ 540 w 540"/>
              <a:gd name="T19" fmla="*/ 304 h 604"/>
              <a:gd name="T20" fmla="*/ 500 w 540"/>
              <a:gd name="T21" fmla="*/ 235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0" h="604">
                <a:moveTo>
                  <a:pt x="500" y="235"/>
                </a:moveTo>
                <a:cubicBezTo>
                  <a:pt x="120" y="15"/>
                  <a:pt x="120" y="15"/>
                  <a:pt x="120" y="15"/>
                </a:cubicBezTo>
                <a:cubicBezTo>
                  <a:pt x="95" y="0"/>
                  <a:pt x="65" y="0"/>
                  <a:pt x="40" y="15"/>
                </a:cubicBezTo>
                <a:cubicBezTo>
                  <a:pt x="15" y="29"/>
                  <a:pt x="0" y="55"/>
                  <a:pt x="0" y="84"/>
                </a:cubicBezTo>
                <a:cubicBezTo>
                  <a:pt x="0" y="524"/>
                  <a:pt x="0" y="524"/>
                  <a:pt x="0" y="524"/>
                </a:cubicBezTo>
                <a:cubicBezTo>
                  <a:pt x="0" y="553"/>
                  <a:pt x="15" y="579"/>
                  <a:pt x="40" y="593"/>
                </a:cubicBezTo>
                <a:cubicBezTo>
                  <a:pt x="52" y="600"/>
                  <a:pt x="66" y="604"/>
                  <a:pt x="80" y="604"/>
                </a:cubicBezTo>
                <a:cubicBezTo>
                  <a:pt x="94" y="604"/>
                  <a:pt x="108" y="600"/>
                  <a:pt x="120" y="593"/>
                </a:cubicBezTo>
                <a:cubicBezTo>
                  <a:pt x="500" y="373"/>
                  <a:pt x="500" y="373"/>
                  <a:pt x="500" y="373"/>
                </a:cubicBezTo>
                <a:cubicBezTo>
                  <a:pt x="525" y="359"/>
                  <a:pt x="540" y="333"/>
                  <a:pt x="540" y="304"/>
                </a:cubicBezTo>
                <a:cubicBezTo>
                  <a:pt x="540" y="275"/>
                  <a:pt x="525" y="249"/>
                  <a:pt x="500" y="235"/>
                </a:cubicBezTo>
                <a:close/>
              </a:path>
            </a:pathLst>
          </a:custGeom>
          <a:solidFill>
            <a:schemeClr val="accent4"/>
          </a:solidFill>
          <a:ln>
            <a:noFill/>
          </a:ln>
          <a:effectLst>
            <a:outerShdw blurRad="406400" dist="38100" dir="5400000" algn="t" rotWithShape="0">
              <a:schemeClr val="accent4">
                <a:lumMod val="75000"/>
                <a:alpha val="70000"/>
              </a:scheme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9Slide05 SVNKitten" pitchFamily="2" charset="0"/>
            </a:endParaRPr>
          </a:p>
        </p:txBody>
      </p:sp>
      <p:pic>
        <p:nvPicPr>
          <p:cNvPr id="6" name="图片占位符 5">
            <a:extLst>
              <a:ext uri="{FF2B5EF4-FFF2-40B4-BE49-F238E27FC236}">
                <a16:creationId xmlns:a16="http://schemas.microsoft.com/office/drawing/2014/main" id="{608B7408-2648-4E7C-9D25-98CD7787B9E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 b="1"/>
          <a:stretch>
            <a:fillRect/>
          </a:stretch>
        </p:blip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439" y="904117"/>
            <a:ext cx="10622280" cy="5939783"/>
          </a:xfrm>
          <a:prstGeom prst="rect">
            <a:avLst/>
          </a:prstGeom>
        </p:spPr>
      </p:pic>
    </p:spTree>
    <p:extLst>
      <p:ext uri="{BB962C8B-B14F-4D97-AF65-F5344CB8AC3E}">
        <p14:creationId xmlns:p14="http://schemas.microsoft.com/office/powerpoint/2010/main" val="3936860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32A0660-B03F-4105-B77E-A8D113FF03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1910"/>
            <a:ext cx="12192000" cy="136533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164" y="2206646"/>
            <a:ext cx="6209670" cy="2444708"/>
          </a:xfrm>
          <a:prstGeom prst="rect">
            <a:avLst/>
          </a:prstGeom>
        </p:spPr>
      </p:pic>
    </p:spTree>
    <p:extLst>
      <p:ext uri="{BB962C8B-B14F-4D97-AF65-F5344CB8AC3E}">
        <p14:creationId xmlns:p14="http://schemas.microsoft.com/office/powerpoint/2010/main" val="341565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16353"/>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D36851C-F140-4B01-B78B-955FAD39C131}"/>
              </a:ext>
            </a:extLst>
          </p:cNvPr>
          <p:cNvSpPr/>
          <p:nvPr/>
        </p:nvSpPr>
        <p:spPr>
          <a:xfrm>
            <a:off x="6767488" y="0"/>
            <a:ext cx="5424513" cy="5747813"/>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a:gradFill>
            <a:gsLst>
              <a:gs pos="0">
                <a:schemeClr val="accent1">
                  <a:alpha val="70000"/>
                </a:schemeClr>
              </a:gs>
              <a:gs pos="100000">
                <a:schemeClr val="accent4">
                  <a:alpha val="7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3" name="图片占位符 12">
            <a:extLst>
              <a:ext uri="{FF2B5EF4-FFF2-40B4-BE49-F238E27FC236}">
                <a16:creationId xmlns:a16="http://schemas.microsoft.com/office/drawing/2014/main" id="{60166A9B-2B27-4504-8CD2-D6E5A7D6A22A}"/>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6767513" y="0"/>
            <a:ext cx="5424487" cy="5748338"/>
          </a:xfrm>
          <a:custGeom>
            <a:avLst/>
            <a:gdLst>
              <a:gd name="connsiteX0" fmla="*/ 467915 w 5424513"/>
              <a:gd name="connsiteY0" fmla="*/ 0 h 5747813"/>
              <a:gd name="connsiteX1" fmla="*/ 5424512 w 5424513"/>
              <a:gd name="connsiteY1" fmla="*/ 1 h 5747813"/>
              <a:gd name="connsiteX2" fmla="*/ 5424513 w 5424513"/>
              <a:gd name="connsiteY2" fmla="*/ 5449203 h 5747813"/>
              <a:gd name="connsiteX3" fmla="*/ 5316358 w 5424513"/>
              <a:gd name="connsiteY3" fmla="*/ 5496188 h 5747813"/>
              <a:gd name="connsiteX4" fmla="*/ 1593323 w 5424513"/>
              <a:gd name="connsiteY4" fmla="*/ 4741312 h 5747813"/>
              <a:gd name="connsiteX5" fmla="*/ 1006502 w 5424513"/>
              <a:gd name="connsiteY5" fmla="*/ 4154490 h 5747813"/>
              <a:gd name="connsiteX6" fmla="*/ 393166 w 5424513"/>
              <a:gd name="connsiteY6" fmla="*/ 126496 h 574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513" h="5747813">
                <a:moveTo>
                  <a:pt x="467915" y="0"/>
                </a:moveTo>
                <a:lnTo>
                  <a:pt x="5424512" y="1"/>
                </a:lnTo>
                <a:lnTo>
                  <a:pt x="5424513" y="5449203"/>
                </a:lnTo>
                <a:lnTo>
                  <a:pt x="5316358" y="5496188"/>
                </a:lnTo>
                <a:cubicBezTo>
                  <a:pt x="4075346" y="5999439"/>
                  <a:pt x="2599824" y="5747813"/>
                  <a:pt x="1593323" y="4741312"/>
                </a:cubicBezTo>
                <a:lnTo>
                  <a:pt x="1006502" y="4154490"/>
                </a:lnTo>
                <a:cubicBezTo>
                  <a:pt x="-83875" y="3064114"/>
                  <a:pt x="-288320" y="1423290"/>
                  <a:pt x="393166" y="126496"/>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92" y="113796"/>
            <a:ext cx="5864860" cy="3158002"/>
          </a:xfrm>
          <a:prstGeom prst="rect">
            <a:avLst/>
          </a:prstGeom>
        </p:spPr>
      </p:pic>
    </p:spTree>
    <p:extLst>
      <p:ext uri="{BB962C8B-B14F-4D97-AF65-F5344CB8AC3E}">
        <p14:creationId xmlns:p14="http://schemas.microsoft.com/office/powerpoint/2010/main" val="290423548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08586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9464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06662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521"/>
            <a:ext cx="12192000" cy="8297333"/>
          </a:xfrm>
          <a:prstGeom prst="rect">
            <a:avLst/>
          </a:prstGeom>
        </p:spPr>
      </p:pic>
    </p:spTree>
    <p:extLst>
      <p:ext uri="{BB962C8B-B14F-4D97-AF65-F5344CB8AC3E}">
        <p14:creationId xmlns:p14="http://schemas.microsoft.com/office/powerpoint/2010/main" val="275959214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1893" cy="68580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87330" y="210627"/>
            <a:ext cx="11818941" cy="6647373"/>
          </a:xfrm>
          <a:prstGeom prst="rect">
            <a:avLst/>
          </a:prstGeom>
        </p:spPr>
      </p:pic>
    </p:spTree>
    <p:extLst>
      <p:ext uri="{BB962C8B-B14F-4D97-AF65-F5344CB8AC3E}">
        <p14:creationId xmlns:p14="http://schemas.microsoft.com/office/powerpoint/2010/main" val="244837480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9548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293</TotalTime>
  <Words>2624</Words>
  <Application>Microsoft Office PowerPoint</Application>
  <PresentationFormat>Widescreen</PresentationFormat>
  <Paragraphs>79</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#9Slide05 SVNKitten</vt:lpstr>
      <vt:lpstr>Arial</vt:lpstr>
      <vt:lpstr>等线</vt:lpstr>
      <vt:lpstr>等线 Light</vt:lpstr>
      <vt:lpstr>Segoe UI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陈 西</dc:creator>
  <cp:keywords>Thy Tho</cp:keywords>
  <cp:lastModifiedBy>LENOVO</cp:lastModifiedBy>
  <cp:revision>56</cp:revision>
  <dcterms:created xsi:type="dcterms:W3CDTF">2019-05-31T05:49:47Z</dcterms:created>
  <dcterms:modified xsi:type="dcterms:W3CDTF">2022-02-13T08:01:07Z</dcterms:modified>
  <cp:version>J38</cp:version>
</cp:coreProperties>
</file>